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305" r:id="rId4"/>
    <p:sldId id="306" r:id="rId5"/>
    <p:sldId id="260" r:id="rId6"/>
    <p:sldId id="293" r:id="rId7"/>
    <p:sldId id="332" r:id="rId8"/>
    <p:sldId id="263" r:id="rId9"/>
    <p:sldId id="264" r:id="rId10"/>
    <p:sldId id="324" r:id="rId11"/>
    <p:sldId id="265" r:id="rId12"/>
    <p:sldId id="266" r:id="rId13"/>
    <p:sldId id="269" r:id="rId14"/>
    <p:sldId id="329" r:id="rId15"/>
    <p:sldId id="277" r:id="rId16"/>
    <p:sldId id="287" r:id="rId17"/>
    <p:sldId id="310" r:id="rId18"/>
    <p:sldId id="272" r:id="rId19"/>
    <p:sldId id="268" r:id="rId20"/>
    <p:sldId id="275" r:id="rId21"/>
    <p:sldId id="282" r:id="rId22"/>
    <p:sldId id="279" r:id="rId23"/>
    <p:sldId id="283" r:id="rId24"/>
    <p:sldId id="284" r:id="rId25"/>
    <p:sldId id="288" r:id="rId26"/>
    <p:sldId id="300" r:id="rId27"/>
    <p:sldId id="330" r:id="rId28"/>
    <p:sldId id="323" r:id="rId29"/>
    <p:sldId id="328" r:id="rId30"/>
    <p:sldId id="297" r:id="rId31"/>
    <p:sldId id="331" r:id="rId32"/>
  </p:sldIdLst>
  <p:sldSz cx="12192000" cy="6858000"/>
  <p:notesSz cx="6646863" cy="97774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6" autoAdjust="0"/>
    <p:restoredTop sz="94692" autoAdjust="0"/>
  </p:normalViewPr>
  <p:slideViewPr>
    <p:cSldViewPr>
      <p:cViewPr varScale="1">
        <p:scale>
          <a:sx n="66" d="100"/>
          <a:sy n="66" d="100"/>
        </p:scale>
        <p:origin x="72" y="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3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719669-7C76-43D8-B6AD-E827F927EF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5A3478-753F-4E5B-B0A3-67A92674046D}">
      <dgm:prSet custT="1"/>
      <dgm:spPr/>
      <dgm:t>
        <a:bodyPr/>
        <a:lstStyle/>
        <a:p>
          <a:pPr algn="ctr" rtl="0"/>
          <a:r>
            <a:rPr lang="ru-RU" sz="2800" b="1" dirty="0" smtClean="0"/>
            <a:t>Четыре фундаментальных физических свойства клетки и проблема происхождения жизни</a:t>
          </a:r>
          <a:endParaRPr lang="ru-RU" sz="2800" dirty="0"/>
        </a:p>
      </dgm:t>
    </dgm:pt>
    <dgm:pt modelId="{72127A9C-DEBD-4FA9-B57C-73009ED63628}" type="parTrans" cxnId="{4BF3DC07-B1E1-4441-B07E-219921F6C1D0}">
      <dgm:prSet/>
      <dgm:spPr/>
      <dgm:t>
        <a:bodyPr/>
        <a:lstStyle/>
        <a:p>
          <a:endParaRPr lang="ru-RU"/>
        </a:p>
      </dgm:t>
    </dgm:pt>
    <dgm:pt modelId="{2A244128-AB1D-48D1-9437-24D6364C44C2}" type="sibTrans" cxnId="{4BF3DC07-B1E1-4441-B07E-219921F6C1D0}">
      <dgm:prSet/>
      <dgm:spPr/>
      <dgm:t>
        <a:bodyPr/>
        <a:lstStyle/>
        <a:p>
          <a:endParaRPr lang="ru-RU"/>
        </a:p>
      </dgm:t>
    </dgm:pt>
    <dgm:pt modelId="{1FD945A9-AB06-4153-B628-73F5E36BF76E}" type="pres">
      <dgm:prSet presAssocID="{0E719669-7C76-43D8-B6AD-E827F927EF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338AEB-A4D2-4510-9B46-44E4AA18FB02}" type="pres">
      <dgm:prSet presAssocID="{395A3478-753F-4E5B-B0A3-67A92674046D}" presName="parentText" presStyleLbl="node1" presStyleIdx="0" presStyleCnt="1" custScaleY="2251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954DA6-B064-4250-A417-1EED7173CD5C}" type="presOf" srcId="{395A3478-753F-4E5B-B0A3-67A92674046D}" destId="{4A338AEB-A4D2-4510-9B46-44E4AA18FB02}" srcOrd="0" destOrd="0" presId="urn:microsoft.com/office/officeart/2005/8/layout/vList2"/>
    <dgm:cxn modelId="{4BF3DC07-B1E1-4441-B07E-219921F6C1D0}" srcId="{0E719669-7C76-43D8-B6AD-E827F927EF27}" destId="{395A3478-753F-4E5B-B0A3-67A92674046D}" srcOrd="0" destOrd="0" parTransId="{72127A9C-DEBD-4FA9-B57C-73009ED63628}" sibTransId="{2A244128-AB1D-48D1-9437-24D6364C44C2}"/>
    <dgm:cxn modelId="{83EC652A-9C5C-4557-801F-249830529B57}" type="presOf" srcId="{0E719669-7C76-43D8-B6AD-E827F927EF27}" destId="{1FD945A9-AB06-4153-B628-73F5E36BF76E}" srcOrd="0" destOrd="0" presId="urn:microsoft.com/office/officeart/2005/8/layout/vList2"/>
    <dgm:cxn modelId="{8FE187D8-1062-4BDB-B56E-3E52B9A9619B}" type="presParOf" srcId="{1FD945A9-AB06-4153-B628-73F5E36BF76E}" destId="{4A338AEB-A4D2-4510-9B46-44E4AA18FB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38AEB-A4D2-4510-9B46-44E4AA18FB02}">
      <dsp:nvSpPr>
        <dsp:cNvPr id="0" name=""/>
        <dsp:cNvSpPr/>
      </dsp:nvSpPr>
      <dsp:spPr>
        <a:xfrm>
          <a:off x="0" y="166388"/>
          <a:ext cx="9142953" cy="7104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Четыре фундаментальных физических свойства клетки и проблема происхождения жизни</a:t>
          </a:r>
          <a:endParaRPr lang="ru-RU" sz="2800" kern="1200" dirty="0"/>
        </a:p>
      </dsp:txBody>
      <dsp:txXfrm>
        <a:off x="34683" y="201071"/>
        <a:ext cx="9073587" cy="641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307" cy="488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65018" y="0"/>
            <a:ext cx="2880307" cy="488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8CF86-B501-42DD-B49D-D2DB575D4A71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6687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4687" y="4644271"/>
            <a:ext cx="5317490" cy="4399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6845"/>
            <a:ext cx="2880307" cy="4888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65018" y="9286845"/>
            <a:ext cx="2880307" cy="4888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F03EB-14DD-4CA0-AEF5-51711697D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214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75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613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385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48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14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622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07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217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06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08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656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19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397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197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83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07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18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35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893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72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800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6687" cy="3667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03EB-14DD-4CA0-AEF5-51711697DB2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37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hyperlink" Target="mailto:vladimir.MATVEEV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95618230"/>
              </p:ext>
            </p:extLst>
          </p:nvPr>
        </p:nvGraphicFramePr>
        <p:xfrm>
          <a:off x="1489551" y="2708920"/>
          <a:ext cx="9142953" cy="1043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одзаголовок 2"/>
          <p:cNvSpPr txBox="1">
            <a:spLocks/>
          </p:cNvSpPr>
          <p:nvPr/>
        </p:nvSpPr>
        <p:spPr>
          <a:xfrm>
            <a:off x="2927648" y="3752181"/>
            <a:ext cx="6400800" cy="9378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В.В. Матвеев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цитологии РАН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3392" y="4941168"/>
            <a:ext cx="3966589" cy="86409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mail: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hlinkClick r:id="rId9"/>
              </a:rPr>
              <a:t>vladimir</a:t>
            </a:r>
            <a:r>
              <a:rPr lang="en-US" sz="3200" dirty="0">
                <a:solidFill>
                  <a:srgbClr val="FF0000"/>
                </a:solidFill>
                <a:hlinkClick r:id="rId9"/>
              </a:rPr>
              <a:t>.</a:t>
            </a:r>
            <a:r>
              <a:rPr lang="en-US" dirty="0">
                <a:solidFill>
                  <a:srgbClr val="FF0000"/>
                </a:solidFill>
                <a:hlinkClick r:id="rId9"/>
              </a:rPr>
              <a:t>MATVEEV@gmail</a:t>
            </a:r>
            <a:r>
              <a:rPr lang="en-US" sz="3200" dirty="0">
                <a:solidFill>
                  <a:srgbClr val="FF0000"/>
                </a:solidFill>
                <a:hlinkClick r:id="rId9"/>
              </a:rPr>
              <a:t>.</a:t>
            </a:r>
            <a:r>
              <a:rPr lang="en-US" dirty="0">
                <a:solidFill>
                  <a:srgbClr val="FF0000"/>
                </a:solidFill>
                <a:hlinkClick r:id="rId9"/>
              </a:rPr>
              <a:t>com</a:t>
            </a:r>
            <a:endParaRPr lang="en-US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Сайт: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http://vladimirMATVEEV.ru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Полипептидный остов белка – система зарядов одинаковая для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белков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80" y="3881073"/>
            <a:ext cx="5958840" cy="2124456"/>
          </a:xfrm>
        </p:spPr>
      </p:pic>
      <p:sp>
        <p:nvSpPr>
          <p:cNvPr id="5" name="TextBox 4"/>
          <p:cNvSpPr txBox="1"/>
          <p:nvPr/>
        </p:nvSpPr>
        <p:spPr>
          <a:xfrm>
            <a:off x="3878444" y="2852936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4588" y="5243716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98724" y="2852936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6876" y="5243716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1576" y="567402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3526" y="321297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26928" y="321297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6040" y="567402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8113" y="1700809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6243" y="1736776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66696" y="1737150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92595" y="1736776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5459" y="189964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26152" y="189964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1782" y="189964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+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10" y="2096816"/>
            <a:ext cx="2808312" cy="9164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87250" y="216882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+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519936" y="2445143"/>
            <a:ext cx="3888432" cy="1368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5757848" y="2438001"/>
            <a:ext cx="151647" cy="15346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6045879" y="2384848"/>
            <a:ext cx="268652" cy="27187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405919" y="2384848"/>
            <a:ext cx="268652" cy="27187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6837968" y="2438001"/>
            <a:ext cx="151647" cy="15346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7118368" y="2384848"/>
            <a:ext cx="268652" cy="27187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7478408" y="2384848"/>
            <a:ext cx="268652" cy="27187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7910457" y="2438001"/>
            <a:ext cx="151647" cy="15346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8206119" y="2384848"/>
            <a:ext cx="268652" cy="27187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8566159" y="2384848"/>
            <a:ext cx="268652" cy="27187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>
            <a:off x="8998208" y="2438001"/>
            <a:ext cx="151647" cy="15346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8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5578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Дипольный момент функциональных групп пептидной связи больше, чем у воды</a:t>
            </a:r>
            <a:endParaRPr lang="ru-RU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3752" y="3573016"/>
            <a:ext cx="436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Дипольные моменты:</a:t>
            </a:r>
            <a:r>
              <a:rPr lang="ru-RU" dirty="0"/>
              <a:t> </a:t>
            </a:r>
          </a:p>
          <a:p>
            <a:r>
              <a:rPr lang="ru-RU" dirty="0"/>
              <a:t>карбонильной группы: </a:t>
            </a:r>
            <a:r>
              <a:rPr lang="ru-RU" b="1" dirty="0"/>
              <a:t>2,7</a:t>
            </a:r>
            <a:r>
              <a:rPr lang="ru-RU" dirty="0"/>
              <a:t> </a:t>
            </a:r>
            <a:r>
              <a:rPr lang="en-US" dirty="0"/>
              <a:t>D (</a:t>
            </a:r>
            <a:r>
              <a:rPr lang="ru-RU" dirty="0"/>
              <a:t>1,85 </a:t>
            </a:r>
            <a:r>
              <a:rPr lang="en-US" dirty="0"/>
              <a:t>+</a:t>
            </a:r>
            <a:r>
              <a:rPr lang="ru-RU" dirty="0"/>
              <a:t> </a:t>
            </a:r>
            <a:r>
              <a:rPr lang="en-US" dirty="0"/>
              <a:t>46%)</a:t>
            </a:r>
            <a:r>
              <a:rPr lang="ru-RU" dirty="0"/>
              <a:t>;</a:t>
            </a:r>
          </a:p>
          <a:p>
            <a:r>
              <a:rPr lang="ru-RU" dirty="0"/>
              <a:t>пептидной группы: </a:t>
            </a:r>
            <a:r>
              <a:rPr lang="ru-RU" b="1" dirty="0"/>
              <a:t>3,5</a:t>
            </a:r>
            <a:r>
              <a:rPr lang="ru-RU" dirty="0"/>
              <a:t> </a:t>
            </a:r>
            <a:r>
              <a:rPr lang="en-US" dirty="0"/>
              <a:t>D </a:t>
            </a:r>
            <a:r>
              <a:rPr lang="ru-RU" dirty="0"/>
              <a:t>       </a:t>
            </a:r>
            <a:r>
              <a:rPr lang="en-US" dirty="0"/>
              <a:t>(</a:t>
            </a:r>
            <a:r>
              <a:rPr lang="ru-RU" dirty="0"/>
              <a:t>1,85 </a:t>
            </a:r>
            <a:r>
              <a:rPr lang="en-US" dirty="0"/>
              <a:t>+</a:t>
            </a:r>
            <a:r>
              <a:rPr lang="ru-RU" dirty="0"/>
              <a:t> </a:t>
            </a:r>
            <a:r>
              <a:rPr lang="en-US" dirty="0"/>
              <a:t>89%). 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3656" y="5395864"/>
            <a:ext cx="7524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Дипольный момент воды, взаимодействующей с белком, 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больше, чем дипольный момент воды в жидкой фазе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0474" y="4479504"/>
            <a:ext cx="4363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Collins J.M. and </a:t>
            </a:r>
            <a:r>
              <a:rPr lang="en-US" sz="1200" dirty="0" err="1"/>
              <a:t>Leadbeater</a:t>
            </a:r>
            <a:r>
              <a:rPr lang="en-US" sz="1200" dirty="0"/>
              <a:t> N.E. Microwave energy: a versatile tool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200" dirty="0"/>
              <a:t>for the biosciences. Org. </a:t>
            </a:r>
            <a:r>
              <a:rPr lang="en-US" sz="1200" dirty="0" err="1"/>
              <a:t>Biomol</a:t>
            </a:r>
            <a:r>
              <a:rPr lang="en-US" sz="1200" dirty="0"/>
              <a:t>. Chem., 2007, 5: 1141-1150.</a:t>
            </a:r>
            <a:endParaRPr lang="ru-RU" sz="1200" dirty="0"/>
          </a:p>
        </p:txBody>
      </p:sp>
      <p:sp>
        <p:nvSpPr>
          <p:cNvPr id="13" name="Овал 12"/>
          <p:cNvSpPr/>
          <p:nvPr/>
        </p:nvSpPr>
        <p:spPr>
          <a:xfrm>
            <a:off x="8184976" y="1891194"/>
            <a:ext cx="1439416" cy="3240360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575720" y="2204865"/>
            <a:ext cx="2316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1,85 </a:t>
            </a:r>
            <a:r>
              <a:rPr lang="en-US" dirty="0"/>
              <a:t>D</a:t>
            </a:r>
            <a:r>
              <a:rPr lang="ru-RU" dirty="0"/>
              <a:t> </a:t>
            </a:r>
            <a:r>
              <a:rPr lang="ru-RU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ru-RU" dirty="0"/>
              <a:t>2,9</a:t>
            </a:r>
            <a:r>
              <a:rPr lang="en-US" dirty="0"/>
              <a:t> D (</a:t>
            </a:r>
            <a:r>
              <a:rPr lang="en-US" dirty="0">
                <a:solidFill>
                  <a:srgbClr val="FF0000"/>
                </a:solidFill>
              </a:rPr>
              <a:t>+60%</a:t>
            </a:r>
            <a:r>
              <a:rPr lang="en-US" dirty="0"/>
              <a:t>)</a:t>
            </a:r>
            <a:br>
              <a:rPr lang="en-US" dirty="0"/>
            </a:br>
            <a:r>
              <a:rPr lang="ru-RU" dirty="0"/>
              <a:t>        </a:t>
            </a:r>
            <a:r>
              <a:rPr lang="ru-RU" sz="1200" dirty="0"/>
              <a:t>(газ </a:t>
            </a:r>
            <a:r>
              <a:rPr lang="ru-RU" sz="1200" dirty="0">
                <a:sym typeface="Wingdings" pitchFamily="2" charset="2"/>
              </a:rPr>
              <a:t> жидкость)</a:t>
            </a:r>
            <a:endParaRPr lang="ru-RU" sz="12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2279323"/>
            <a:ext cx="1008112" cy="739872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2269294" y="1829044"/>
            <a:ext cx="1188048" cy="1510856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639616" y="1628801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6708" y="2537028"/>
            <a:ext cx="4443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8908342" y="1846136"/>
            <a:ext cx="11480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913366" y="5166245"/>
            <a:ext cx="11480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9984432" y="1891194"/>
            <a:ext cx="0" cy="12497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9984432" y="3807146"/>
            <a:ext cx="0" cy="1287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742898" y="327569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3,5</a:t>
            </a:r>
            <a:r>
              <a:rPr lang="ru-RU" dirty="0"/>
              <a:t> </a:t>
            </a:r>
            <a:r>
              <a:rPr lang="en-US" dirty="0"/>
              <a:t>D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47" y="2762822"/>
            <a:ext cx="1104423" cy="16267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645940" y="171358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30972" y="4005064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2231508" y="599613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2917316" y="599613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3631696" y="599613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346076" y="599613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802880" y="6239022"/>
            <a:ext cx="342902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люс 9"/>
          <p:cNvSpPr/>
          <p:nvPr/>
        </p:nvSpPr>
        <p:spPr>
          <a:xfrm>
            <a:off x="3719983" y="6096146"/>
            <a:ext cx="271458" cy="285752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Минус 10"/>
          <p:cNvSpPr/>
          <p:nvPr/>
        </p:nvSpPr>
        <p:spPr>
          <a:xfrm>
            <a:off x="3019897" y="6024708"/>
            <a:ext cx="271458" cy="42862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инус 11"/>
          <p:cNvSpPr/>
          <p:nvPr/>
        </p:nvSpPr>
        <p:spPr>
          <a:xfrm>
            <a:off x="4446086" y="6024708"/>
            <a:ext cx="271458" cy="42862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люс 14"/>
          <p:cNvSpPr/>
          <p:nvPr/>
        </p:nvSpPr>
        <p:spPr>
          <a:xfrm>
            <a:off x="2339215" y="6096146"/>
            <a:ext cx="271458" cy="285752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285854" y="3738692"/>
            <a:ext cx="357190" cy="2143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971526" y="3738692"/>
            <a:ext cx="357190" cy="2143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660268" y="3738692"/>
            <a:ext cx="357190" cy="2143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374648" y="3738692"/>
            <a:ext cx="357190" cy="2143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Минус 25"/>
          <p:cNvSpPr/>
          <p:nvPr/>
        </p:nvSpPr>
        <p:spPr>
          <a:xfrm>
            <a:off x="2333846" y="5286882"/>
            <a:ext cx="271458" cy="42862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Минус 26"/>
          <p:cNvSpPr/>
          <p:nvPr/>
        </p:nvSpPr>
        <p:spPr>
          <a:xfrm>
            <a:off x="3019518" y="3820753"/>
            <a:ext cx="271458" cy="42862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Минус 27"/>
          <p:cNvSpPr/>
          <p:nvPr/>
        </p:nvSpPr>
        <p:spPr>
          <a:xfrm>
            <a:off x="3708260" y="5299705"/>
            <a:ext cx="271458" cy="42862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Минус 28"/>
          <p:cNvSpPr/>
          <p:nvPr/>
        </p:nvSpPr>
        <p:spPr>
          <a:xfrm>
            <a:off x="4422640" y="3833576"/>
            <a:ext cx="271458" cy="42862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люс 29"/>
          <p:cNvSpPr/>
          <p:nvPr/>
        </p:nvSpPr>
        <p:spPr>
          <a:xfrm>
            <a:off x="2333846" y="3881568"/>
            <a:ext cx="271458" cy="285752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люс 30"/>
          <p:cNvSpPr/>
          <p:nvPr/>
        </p:nvSpPr>
        <p:spPr>
          <a:xfrm>
            <a:off x="3019518" y="5382866"/>
            <a:ext cx="271458" cy="285752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люс 31"/>
          <p:cNvSpPr/>
          <p:nvPr/>
        </p:nvSpPr>
        <p:spPr>
          <a:xfrm>
            <a:off x="4434363" y="5382866"/>
            <a:ext cx="271458" cy="285752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люс 32"/>
          <p:cNvSpPr/>
          <p:nvPr/>
        </p:nvSpPr>
        <p:spPr>
          <a:xfrm>
            <a:off x="3708260" y="3881568"/>
            <a:ext cx="271458" cy="285752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7858848">
            <a:off x="1809720" y="2332879"/>
            <a:ext cx="78581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5625859">
            <a:off x="2176987" y="2761507"/>
            <a:ext cx="78581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21047702">
            <a:off x="2803484" y="2199508"/>
            <a:ext cx="78581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 rot="1466357">
            <a:off x="3195614" y="2690069"/>
            <a:ext cx="78581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819060">
            <a:off x="1809720" y="3261573"/>
            <a:ext cx="78581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6499271">
            <a:off x="3809984" y="2475755"/>
            <a:ext cx="78581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 rot="15003264">
            <a:off x="2704315" y="3047259"/>
            <a:ext cx="78581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 rot="19578606">
            <a:off x="4024298" y="3190135"/>
            <a:ext cx="78581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2166911" y="404665"/>
            <a:ext cx="7817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Водородные связи в адсорбционном слое прочнее! 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/>
              <a:t>Это и создает условия для многослойной адсорбции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97614" y="6011996"/>
            <a:ext cx="507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/>
              <a:t>Полипептидный остов белка </a:t>
            </a:r>
            <a:r>
              <a:rPr lang="ru-RU" sz="1200" u="sng" dirty="0"/>
              <a:t>(адсорбирующая поверхность)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60984" y="3466824"/>
            <a:ext cx="503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/>
              <a:t>Поверхность первого адсорбционного слоя воды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971408" y="3653570"/>
            <a:ext cx="3116480" cy="0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12873" y="3905897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|||</a:t>
            </a:r>
            <a:endParaRPr lang="ru-RU" sz="1050" dirty="0"/>
          </a:p>
        </p:txBody>
      </p:sp>
      <p:sp>
        <p:nvSpPr>
          <p:cNvPr id="48" name="TextBox 47"/>
          <p:cNvSpPr txBox="1"/>
          <p:nvPr/>
        </p:nvSpPr>
        <p:spPr>
          <a:xfrm>
            <a:off x="3296741" y="3905897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|||</a:t>
            </a:r>
            <a:endParaRPr lang="ru-RU" sz="1050" dirty="0"/>
          </a:p>
        </p:txBody>
      </p:sp>
      <p:sp>
        <p:nvSpPr>
          <p:cNvPr id="49" name="TextBox 48"/>
          <p:cNvSpPr txBox="1"/>
          <p:nvPr/>
        </p:nvSpPr>
        <p:spPr>
          <a:xfrm>
            <a:off x="4025874" y="3905897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|||</a:t>
            </a:r>
            <a:endParaRPr lang="ru-RU" sz="1050" dirty="0"/>
          </a:p>
        </p:txBody>
      </p:sp>
      <p:sp>
        <p:nvSpPr>
          <p:cNvPr id="50" name="TextBox 49"/>
          <p:cNvSpPr txBox="1"/>
          <p:nvPr/>
        </p:nvSpPr>
        <p:spPr>
          <a:xfrm>
            <a:off x="2621510" y="5407332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|||</a:t>
            </a:r>
            <a:endParaRPr lang="ru-RU" sz="1050" dirty="0"/>
          </a:p>
        </p:txBody>
      </p:sp>
      <p:sp>
        <p:nvSpPr>
          <p:cNvPr id="51" name="TextBox 50"/>
          <p:cNvSpPr txBox="1"/>
          <p:nvPr/>
        </p:nvSpPr>
        <p:spPr>
          <a:xfrm>
            <a:off x="3287688" y="5407332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|||</a:t>
            </a:r>
            <a:endParaRPr lang="ru-RU" sz="1050" dirty="0"/>
          </a:p>
        </p:txBody>
      </p:sp>
      <p:sp>
        <p:nvSpPr>
          <p:cNvPr id="52" name="TextBox 51"/>
          <p:cNvSpPr txBox="1"/>
          <p:nvPr/>
        </p:nvSpPr>
        <p:spPr>
          <a:xfrm>
            <a:off x="4007768" y="5425438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|||</a:t>
            </a:r>
            <a:endParaRPr lang="ru-RU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6223842" y="4437112"/>
            <a:ext cx="3112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Напряжение вытеснения: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 кал/моль воды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295800" y="2149560"/>
            <a:ext cx="2000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304956" y="2950582"/>
            <a:ext cx="2000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434363" y="2149560"/>
            <a:ext cx="0" cy="79526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370897" y="236597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2,9 </a:t>
            </a:r>
            <a:r>
              <a:rPr lang="en-US" b="1" dirty="0"/>
              <a:t>D</a:t>
            </a:r>
            <a:endParaRPr lang="ru-RU" b="1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 flipH="1">
            <a:off x="4865856" y="3738692"/>
            <a:ext cx="6008" cy="214314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4643824" y="3725578"/>
            <a:ext cx="444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655840" y="5885818"/>
            <a:ext cx="444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871865" y="45811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</a:t>
            </a:r>
            <a:r>
              <a:rPr lang="en-US" b="1" dirty="0"/>
              <a:t>,</a:t>
            </a:r>
            <a:r>
              <a:rPr lang="ru-RU" b="1" dirty="0"/>
              <a:t>9</a:t>
            </a:r>
            <a:r>
              <a:rPr lang="en-US" b="1" dirty="0"/>
              <a:t> + X</a:t>
            </a:r>
            <a:endParaRPr lang="ru-RU" b="1" dirty="0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1" y="1383150"/>
            <a:ext cx="2709923" cy="2042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472" y="457298"/>
            <a:ext cx="9505056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адсорбционного слоя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воды: 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больше размер частицы, тем эффективнее она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вытесняется из сорбционного слоя (полупроницаемость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pic>
        <p:nvPicPr>
          <p:cNvPr id="4" name="Содержимое 3" descr="19 Вода - полупроницаемость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66976" y="1544820"/>
            <a:ext cx="3786214" cy="4980524"/>
          </a:xfrm>
        </p:spPr>
      </p:pic>
      <p:sp>
        <p:nvSpPr>
          <p:cNvPr id="5" name="Правая фигурная скобка 4"/>
          <p:cNvSpPr/>
          <p:nvPr/>
        </p:nvSpPr>
        <p:spPr>
          <a:xfrm>
            <a:off x="6738942" y="2187762"/>
            <a:ext cx="214314" cy="1000132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6738942" y="3616522"/>
            <a:ext cx="285752" cy="1928826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6524628" y="5759662"/>
            <a:ext cx="928694" cy="1428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024695" y="2509364"/>
            <a:ext cx="2661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Область свободной воды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8141" y="4390199"/>
            <a:ext cx="261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Область связанной воды</a:t>
            </a:r>
            <a:br>
              <a:rPr lang="ru-RU" dirty="0"/>
            </a:br>
            <a:r>
              <a:rPr lang="ru-RU" sz="1400" dirty="0"/>
              <a:t>(напряжение вытеснения)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4761" y="5640913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Полипептидная цепь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8240" y="750222"/>
            <a:ext cx="7818357" cy="8482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 вытеснения макроскопических размеров,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обнаруженная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Поллаком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406" y="1948233"/>
            <a:ext cx="3884585" cy="3215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7448" y="5225726"/>
            <a:ext cx="4563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Pollack G.H. Water, energy and life: fresh views from the water’s edge.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err="1" smtClean="0"/>
              <a:t>Int</a:t>
            </a:r>
            <a:r>
              <a:rPr lang="en-US" sz="1200" dirty="0" smtClean="0"/>
              <a:t> </a:t>
            </a:r>
            <a:r>
              <a:rPr lang="en-US" sz="1200" dirty="0"/>
              <a:t>J Des Nat </a:t>
            </a:r>
            <a:r>
              <a:rPr lang="en-US" sz="1200" dirty="0" err="1"/>
              <a:t>Ecodyn</a:t>
            </a:r>
            <a:r>
              <a:rPr lang="en-US" sz="1200" dirty="0"/>
              <a:t>. 2010, 5(1): 27–29.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836" y="1948233"/>
            <a:ext cx="1673589" cy="42177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524" y="1635102"/>
            <a:ext cx="3349871" cy="4146062"/>
          </a:xfrm>
          <a:prstGeom prst="rect">
            <a:avLst/>
          </a:prstGeom>
        </p:spPr>
      </p:pic>
      <p:sp>
        <p:nvSpPr>
          <p:cNvPr id="3" name="Двойная стрелка влево/вправо 2"/>
          <p:cNvSpPr/>
          <p:nvPr/>
        </p:nvSpPr>
        <p:spPr>
          <a:xfrm>
            <a:off x="3764772" y="2930849"/>
            <a:ext cx="1048258" cy="7739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9408368" y="4543517"/>
            <a:ext cx="394635" cy="8861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6776074" y="3743024"/>
            <a:ext cx="174850" cy="56143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62406" y="5843239"/>
            <a:ext cx="5272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</a:rPr>
              <a:t>Красные стрелки – зона вытеснения из-за сниженной растворяющей способности адсорбированной воды</a:t>
            </a:r>
            <a:endParaRPr lang="ru-RU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8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2842" y="908720"/>
            <a:ext cx="4713198" cy="573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55759" y="5373216"/>
            <a:ext cx="51848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Ling GN, Hu W. Studies on the physical state of water in living cells </a:t>
            </a:r>
            <a:br>
              <a:rPr lang="en-US" sz="1100" dirty="0"/>
            </a:br>
            <a:r>
              <a:rPr lang="en-US" sz="1100" dirty="0"/>
              <a:t>and model systems. X. The dependence of the equilibrium</a:t>
            </a:r>
            <a:br>
              <a:rPr lang="en-US" sz="1100" dirty="0"/>
            </a:br>
            <a:r>
              <a:rPr lang="en-US" sz="1100" dirty="0"/>
              <a:t>distribution coefficient of a solute in polarized water</a:t>
            </a:r>
            <a:br>
              <a:rPr lang="en-US" sz="1100" dirty="0"/>
            </a:br>
            <a:r>
              <a:rPr lang="en-US" sz="1100" dirty="0"/>
              <a:t>on the molecular weights of the solute: experimental confirmation</a:t>
            </a:r>
            <a:br>
              <a:rPr lang="en-US" sz="1100" dirty="0"/>
            </a:br>
            <a:r>
              <a:rPr lang="en-US" sz="1100" dirty="0"/>
              <a:t>of the "size rule" in model studies. </a:t>
            </a:r>
            <a:r>
              <a:rPr lang="en-US" sz="1100" dirty="0" err="1"/>
              <a:t>Physiol</a:t>
            </a:r>
            <a:r>
              <a:rPr lang="en-US" sz="1100" dirty="0"/>
              <a:t> </a:t>
            </a:r>
            <a:r>
              <a:rPr lang="en-US" sz="1100" dirty="0" err="1"/>
              <a:t>Chem</a:t>
            </a:r>
            <a:r>
              <a:rPr lang="en-US" sz="1100" dirty="0"/>
              <a:t> </a:t>
            </a:r>
            <a:r>
              <a:rPr lang="en-US" sz="1100" dirty="0" err="1"/>
              <a:t>Phys</a:t>
            </a:r>
            <a:r>
              <a:rPr lang="en-US" sz="1100" dirty="0"/>
              <a:t> Med NMR. 1988; 20(4): 293-307.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2122324" y="332657"/>
            <a:ext cx="8006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Равновесное распределение веществ между модельными системами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раствор бычьего </a:t>
            </a:r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гемоглобина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диализных мешках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средой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3471" y="1620255"/>
            <a:ext cx="296709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Нативный</a:t>
            </a:r>
            <a:r>
              <a:rPr lang="ru-RU" dirty="0"/>
              <a:t> </a:t>
            </a:r>
            <a:br>
              <a:rPr lang="ru-RU" dirty="0"/>
            </a:br>
            <a:r>
              <a:rPr lang="ru-RU" sz="1600" dirty="0"/>
              <a:t>гемоглобин (глобулярный), 39%</a:t>
            </a:r>
          </a:p>
          <a:p>
            <a:pPr algn="ctr"/>
            <a:r>
              <a:rPr lang="ru-RU" sz="1200" b="1" dirty="0"/>
              <a:t>Вода свободная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66760" y="4149081"/>
            <a:ext cx="296081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Денатурированный</a:t>
            </a:r>
            <a:r>
              <a:rPr lang="ru-RU" dirty="0"/>
              <a:t> </a:t>
            </a:r>
            <a:br>
              <a:rPr lang="ru-RU" dirty="0"/>
            </a:br>
            <a:r>
              <a:rPr lang="ru-RU" sz="1600" dirty="0"/>
              <a:t>гемоглобин (развернутый), 20%</a:t>
            </a:r>
          </a:p>
          <a:p>
            <a:pPr algn="ctr"/>
            <a:r>
              <a:rPr lang="ru-RU" sz="1200" b="1" dirty="0"/>
              <a:t>Вода связанная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3833" y="1556792"/>
            <a:ext cx="1005403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ru-RU" sz="1000" dirty="0"/>
              <a:t>Этиленгликоль</a:t>
            </a:r>
          </a:p>
          <a:p>
            <a:pPr algn="r"/>
            <a:r>
              <a:rPr lang="ru-RU" sz="1000" dirty="0"/>
              <a:t>Глицерин</a:t>
            </a:r>
          </a:p>
          <a:p>
            <a:pPr algn="r"/>
            <a:r>
              <a:rPr lang="ru-RU" sz="1000" dirty="0"/>
              <a:t>Эритрит</a:t>
            </a:r>
          </a:p>
          <a:p>
            <a:pPr algn="r"/>
            <a:r>
              <a:rPr lang="ru-RU" sz="1000" dirty="0" err="1"/>
              <a:t>Маннитол</a:t>
            </a:r>
            <a:endParaRPr lang="ru-RU" sz="1000" dirty="0"/>
          </a:p>
          <a:p>
            <a:pPr algn="r"/>
            <a:r>
              <a:rPr lang="ru-RU" sz="1000" dirty="0"/>
              <a:t>Сахароза</a:t>
            </a:r>
          </a:p>
          <a:p>
            <a:pPr algn="r"/>
            <a:r>
              <a:rPr lang="ru-RU" sz="1000" dirty="0" err="1"/>
              <a:t>Трегалоза</a:t>
            </a:r>
            <a:endParaRPr lang="ru-RU" sz="1000" dirty="0"/>
          </a:p>
          <a:p>
            <a:pPr algn="r"/>
            <a:r>
              <a:rPr lang="ru-RU" sz="1000" dirty="0" err="1"/>
              <a:t>Рафиноза</a:t>
            </a:r>
            <a:endParaRPr lang="ru-RU" sz="1000" dirty="0"/>
          </a:p>
          <a:p>
            <a:pPr algn="r"/>
            <a:r>
              <a:rPr lang="ru-RU" sz="1000" dirty="0"/>
              <a:t>Инулин</a:t>
            </a:r>
          </a:p>
          <a:p>
            <a:pPr algn="r"/>
            <a:r>
              <a:rPr lang="ru-RU" sz="1000" dirty="0"/>
              <a:t>ПЭГ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439816" y="3966306"/>
            <a:ext cx="0" cy="1217889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282" y="258908"/>
            <a:ext cx="8678198" cy="1153869"/>
          </a:xfrm>
        </p:spPr>
        <p:txBody>
          <a:bodyPr>
            <a:no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Сравнение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/>
              <a:t>равновесного распределения незаряженных веществ в системах: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20c Распределение веществ между мешком и средой 2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81158" y="2377508"/>
            <a:ext cx="4214842" cy="3266071"/>
          </a:xfrm>
          <a:ln>
            <a:solidFill>
              <a:schemeClr val="accent1"/>
            </a:solidFill>
          </a:ln>
        </p:spPr>
      </p:pic>
      <p:pic>
        <p:nvPicPr>
          <p:cNvPr id="5" name="Рисунок 4" descr="20d Распределение веществ между клеткой и средой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4694" y="2375238"/>
            <a:ext cx="3286148" cy="31969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38852" y="5733256"/>
            <a:ext cx="4429156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Равновесное распределение незаряженных веществ</a:t>
            </a:r>
          </a:p>
          <a:p>
            <a:pPr algn="ctr"/>
            <a:r>
              <a:rPr lang="ru-RU" sz="1400" b="1" dirty="0"/>
              <a:t>между диализным мешком с 18% раствором развернутого гемоглобина и средой.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6080" y="5733256"/>
            <a:ext cx="3714776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Равновесное распределение незаряженных веществ между скелетной мышцей лягушки и средой.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7106" y="1628801"/>
            <a:ext cx="330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1. Модель (гемоглобин)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4346" y="1628801"/>
            <a:ext cx="2266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2. Живая клетка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3632" y="1979548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Структурированная вода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6160" y="1979548"/>
            <a:ext cx="238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Мембранные насосы?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19844" y="2034105"/>
            <a:ext cx="2520280" cy="288032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47060" y="2026664"/>
            <a:ext cx="2520280" cy="288032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7392144" y="2996952"/>
            <a:ext cx="2088232" cy="2232248"/>
          </a:xfrm>
          <a:prstGeom prst="line">
            <a:avLst/>
          </a:prstGeom>
          <a:ln w="2222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511824" y="2996952"/>
            <a:ext cx="0" cy="151216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9408368" y="3068960"/>
            <a:ext cx="0" cy="1584176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Еще одно сравнение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живой клетки с модельной системой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2276872"/>
            <a:ext cx="3858289" cy="28803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04" y="2162406"/>
            <a:ext cx="4068452" cy="3041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0016" y="5157193"/>
            <a:ext cx="4184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dependence of the </a:t>
            </a:r>
            <a:r>
              <a:rPr lang="en-US" sz="1200" u="sng" dirty="0"/>
              <a:t>galactose</a:t>
            </a:r>
            <a:r>
              <a:rPr lang="en-US" sz="1200" dirty="0"/>
              <a:t> concentration in rabbit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200" dirty="0"/>
              <a:t>erythrocytes (C</a:t>
            </a:r>
            <a:r>
              <a:rPr lang="en-US" sz="1200" baseline="-25000" dirty="0"/>
              <a:t>c</a:t>
            </a:r>
            <a:r>
              <a:rPr lang="en-US" sz="1200" dirty="0"/>
              <a:t>, in g/100 ml of intracellular water) on the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200" dirty="0"/>
              <a:t>concentration of this sugar in the medium (C</a:t>
            </a:r>
            <a:r>
              <a:rPr lang="en-US" sz="1200" baseline="-25000" dirty="0"/>
              <a:t>s</a:t>
            </a:r>
            <a:r>
              <a:rPr lang="en-US" sz="1200" dirty="0"/>
              <a:t>, in per cent), </a:t>
            </a:r>
            <a:r>
              <a:rPr lang="en-US" sz="1200" b="1" dirty="0"/>
              <a:t>B</a:t>
            </a:r>
            <a:r>
              <a:rPr lang="en-US" sz="1200" dirty="0"/>
              <a:t>. </a:t>
            </a:r>
            <a:br>
              <a:rPr lang="en-US" sz="1200" dirty="0"/>
            </a:br>
            <a:r>
              <a:rPr lang="en-US" sz="1200" b="1" dirty="0"/>
              <a:t>A</a:t>
            </a:r>
            <a:r>
              <a:rPr lang="en-US" sz="1200" dirty="0"/>
              <a:t>, bisector; adsorption limit, </a:t>
            </a:r>
            <a:r>
              <a:rPr lang="en-US" sz="1200" b="1" dirty="0"/>
              <a:t>D</a:t>
            </a:r>
            <a:r>
              <a:rPr lang="en-US" sz="1200" dirty="0"/>
              <a:t>. </a:t>
            </a:r>
            <a:r>
              <a:rPr lang="en-US" sz="1200" b="1" dirty="0"/>
              <a:t>C</a:t>
            </a:r>
            <a:r>
              <a:rPr lang="en-US" sz="1200" dirty="0"/>
              <a:t>, the dependence of the </a:t>
            </a:r>
            <a:br>
              <a:rPr lang="en-US" sz="1200" dirty="0"/>
            </a:br>
            <a:r>
              <a:rPr lang="en-US" sz="1200" dirty="0"/>
              <a:t>galactose concentration in intracellular water on its </a:t>
            </a:r>
            <a:br>
              <a:rPr lang="en-US" sz="1200" dirty="0"/>
            </a:br>
            <a:r>
              <a:rPr lang="en-US" sz="1200" dirty="0"/>
              <a:t>concentration in the medium. (</a:t>
            </a:r>
            <a:r>
              <a:rPr lang="en-US" sz="1200" dirty="0" err="1"/>
              <a:t>Troshin</a:t>
            </a:r>
            <a:r>
              <a:rPr lang="en-US" sz="1200" dirty="0"/>
              <a:t>, 1966; Table 20, Fig. 40).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5561" y="5157193"/>
            <a:ext cx="3819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dependence of the </a:t>
            </a:r>
            <a:r>
              <a:rPr lang="en-US" sz="1200" u="sng" dirty="0"/>
              <a:t>galactose</a:t>
            </a:r>
            <a:r>
              <a:rPr lang="en-US" sz="1200" dirty="0"/>
              <a:t> concentration in the </a:t>
            </a:r>
            <a:br>
              <a:rPr lang="en-US" sz="1200" dirty="0"/>
            </a:br>
            <a:r>
              <a:rPr lang="en-US" sz="1200" dirty="0"/>
              <a:t>coacervate (C</a:t>
            </a:r>
            <a:r>
              <a:rPr lang="en-US" sz="1200" baseline="-25000" dirty="0"/>
              <a:t>c</a:t>
            </a:r>
            <a:r>
              <a:rPr lang="en-US" sz="1200" dirty="0"/>
              <a:t>, in g per 100 ml of coacervate water) on its </a:t>
            </a:r>
            <a:br>
              <a:rPr lang="en-US" sz="1200" dirty="0"/>
            </a:br>
            <a:r>
              <a:rPr lang="en-US" sz="1200" dirty="0"/>
              <a:t>concentration in the medium (Cs, in per cent). Complex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200" dirty="0"/>
              <a:t>coacervate: gelatin and gum </a:t>
            </a:r>
            <a:r>
              <a:rPr lang="en-US" sz="1200" dirty="0" err="1"/>
              <a:t>arabic</a:t>
            </a:r>
            <a:r>
              <a:rPr lang="ru-RU" sz="1200" dirty="0"/>
              <a:t>. </a:t>
            </a:r>
            <a:r>
              <a:rPr lang="en-US" sz="1200" dirty="0"/>
              <a:t>(</a:t>
            </a:r>
            <a:r>
              <a:rPr lang="en-US" sz="1200" dirty="0" err="1"/>
              <a:t>Troshin</a:t>
            </a:r>
            <a:r>
              <a:rPr lang="en-US" sz="1200" dirty="0"/>
              <a:t>, 1966;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200" dirty="0"/>
              <a:t>Table 14, Fig.31).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249620" y="1844824"/>
            <a:ext cx="126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Коацерват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72886" y="1844824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Эритроцит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511824" y="2526779"/>
            <a:ext cx="0" cy="580306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8040216" y="2896140"/>
            <a:ext cx="0" cy="63367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0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351585" y="1844824"/>
            <a:ext cx="7488831" cy="28083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оны также адсорбируются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белками.</a:t>
            </a:r>
          </a:p>
          <a:p>
            <a:pPr algn="ctr"/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3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избирательно связывается с карбоксильными группами белка в присутствии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58" y="1714496"/>
            <a:ext cx="3143272" cy="57149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Уксусная кислота</a:t>
            </a:r>
          </a:p>
        </p:txBody>
      </p:sp>
      <p:pic>
        <p:nvPicPr>
          <p:cNvPr id="5" name="Рисунок 4" descr="17 уксусная кислота электронное облак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4271" y="2217944"/>
            <a:ext cx="2433548" cy="2075153"/>
          </a:xfrm>
          <a:prstGeom prst="rect">
            <a:avLst/>
          </a:prstGeom>
        </p:spPr>
      </p:pic>
      <p:pic>
        <p:nvPicPr>
          <p:cNvPr id="6" name="Рисунок 5" descr="18 трихлоруксусная кислот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77713" y="2276872"/>
            <a:ext cx="3134711" cy="295232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21082" y="5229200"/>
            <a:ext cx="3995398" cy="571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Трихлоруксусная кислота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5538" y="499320"/>
            <a:ext cx="6858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Индуктивный эффект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5921" y="1571613"/>
            <a:ext cx="1850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AH = A</a:t>
            </a:r>
            <a:r>
              <a:rPr lang="en-US" b="1" baseline="30000" dirty="0"/>
              <a:t>-</a:t>
            </a:r>
            <a:r>
              <a:rPr lang="en-US" b="1" dirty="0"/>
              <a:t> + H</a:t>
            </a:r>
            <a:r>
              <a:rPr lang="en-US" b="1" baseline="30000" dirty="0"/>
              <a:t>+</a:t>
            </a:r>
          </a:p>
          <a:p>
            <a:r>
              <a:rPr lang="en-US" b="1" dirty="0"/>
              <a:t>K</a:t>
            </a:r>
            <a:r>
              <a:rPr lang="en-US" b="1" baseline="-25000" dirty="0"/>
              <a:t>a</a:t>
            </a:r>
            <a:r>
              <a:rPr lang="en-US" b="1" dirty="0"/>
              <a:t> = </a:t>
            </a:r>
            <a:r>
              <a:rPr lang="en-GB" b="1" dirty="0"/>
              <a:t>[</a:t>
            </a:r>
            <a:r>
              <a:rPr lang="en-US" b="1" dirty="0"/>
              <a:t>A</a:t>
            </a:r>
            <a:r>
              <a:rPr lang="en-US" b="1" baseline="30000" dirty="0"/>
              <a:t>-</a:t>
            </a:r>
            <a:r>
              <a:rPr lang="en-GB" b="1" dirty="0"/>
              <a:t>][</a:t>
            </a:r>
            <a:r>
              <a:rPr lang="en-US" b="1" dirty="0"/>
              <a:t>H</a:t>
            </a:r>
            <a:r>
              <a:rPr lang="en-US" b="1" baseline="30000" dirty="0"/>
              <a:t>+</a:t>
            </a:r>
            <a:r>
              <a:rPr lang="en-GB" b="1" dirty="0"/>
              <a:t>]/[AH]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31445" y="4357694"/>
            <a:ext cx="4269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Константы диссоциации</a:t>
            </a:r>
            <a:endParaRPr lang="en-GB" b="1" dirty="0"/>
          </a:p>
          <a:p>
            <a:r>
              <a:rPr lang="ru-RU" dirty="0"/>
              <a:t>Уксусная кислота </a:t>
            </a:r>
            <a:r>
              <a:rPr lang="en-US" dirty="0"/>
              <a:t>                         1,82×10</a:t>
            </a:r>
            <a:r>
              <a:rPr lang="en-US" baseline="30000" dirty="0"/>
              <a:t>-5</a:t>
            </a:r>
            <a:endParaRPr lang="en-US" dirty="0"/>
          </a:p>
          <a:p>
            <a:r>
              <a:rPr lang="ru-RU" dirty="0"/>
              <a:t>Монохлоруксусная кислота </a:t>
            </a:r>
            <a:r>
              <a:rPr lang="en-US" dirty="0"/>
              <a:t>  155×10</a:t>
            </a:r>
            <a:r>
              <a:rPr lang="en-US" baseline="30000" dirty="0"/>
              <a:t>-5</a:t>
            </a:r>
            <a:endParaRPr lang="en-US" dirty="0"/>
          </a:p>
          <a:p>
            <a:r>
              <a:rPr lang="ru-RU" dirty="0"/>
              <a:t>Дихлоруксусная кислота </a:t>
            </a:r>
            <a:r>
              <a:rPr lang="en-US" dirty="0"/>
              <a:t>     5000×10</a:t>
            </a:r>
            <a:r>
              <a:rPr lang="en-US" baseline="30000" dirty="0"/>
              <a:t>-5</a:t>
            </a:r>
            <a:r>
              <a:rPr lang="en-US" dirty="0"/>
              <a:t> </a:t>
            </a:r>
          </a:p>
          <a:p>
            <a:r>
              <a:rPr lang="ru-RU" dirty="0"/>
              <a:t>Трихлоруксусная кислота </a:t>
            </a:r>
            <a:r>
              <a:rPr lang="en-US" dirty="0"/>
              <a:t> 30000×10</a:t>
            </a:r>
            <a:r>
              <a:rPr lang="en-US" baseline="30000" dirty="0"/>
              <a:t>-5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27654" y="5888924"/>
            <a:ext cx="5088626" cy="330282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630039" y="5850113"/>
            <a:ext cx="4902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Сродство к протону снижается в 16000 раз</a:t>
            </a:r>
          </a:p>
        </p:txBody>
      </p:sp>
      <p:cxnSp>
        <p:nvCxnSpPr>
          <p:cNvPr id="15" name="Скругленная соединительная линия 14"/>
          <p:cNvCxnSpPr/>
          <p:nvPr/>
        </p:nvCxnSpPr>
        <p:spPr>
          <a:xfrm>
            <a:off x="5087888" y="3216396"/>
            <a:ext cx="1584176" cy="716660"/>
          </a:xfrm>
          <a:prstGeom prst="curvedConnector3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63552" y="1412776"/>
            <a:ext cx="8064896" cy="93610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Фундаментальные свойства живой клетки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точки зрения физики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59696" y="2708920"/>
            <a:ext cx="5472608" cy="11521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Селективная проницаемость (полупроницаемость)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Избирательное накопление веществ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Осмотическая устойчивость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Электропотенциалы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83432" y="4293096"/>
            <a:ext cx="10369152" cy="11521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представления о том, как реализуются эти свойства кардинальным образом влияют на наше понимание клеточных функций и, соответственно, - на наши представления о происхождении жизни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229600" cy="1224136"/>
          </a:xfrm>
        </p:spPr>
        <p:txBody>
          <a:bodyPr>
            <a:no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Индуктивный эффект в белках вызывают АТФ, ионы, гормоны, лекарства, другие белки посредством вторичных (нековалентных) связей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1857364"/>
            <a:ext cx="8318158" cy="264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26127" y="5157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1600" dirty="0"/>
              <a:t>Изменение дипольного момента (</a:t>
            </a:r>
            <a:r>
              <a:rPr lang="ru-RU" sz="1600" dirty="0">
                <a:latin typeface="+mj-lt"/>
                <a:ea typeface="+mj-ea"/>
                <a:cs typeface="+mj-cs"/>
              </a:rPr>
              <a:t>изменение электронной плотности) на</a:t>
            </a:r>
            <a:endParaRPr lang="en-US" sz="1600" dirty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1600" b="1" dirty="0">
                <a:latin typeface="+mj-lt"/>
                <a:ea typeface="+mj-ea"/>
                <a:cs typeface="+mj-cs"/>
              </a:rPr>
              <a:t>(1)</a:t>
            </a:r>
            <a:r>
              <a:rPr lang="ru-RU" sz="1600" dirty="0">
                <a:latin typeface="+mj-lt"/>
                <a:ea typeface="+mj-ea"/>
                <a:cs typeface="+mj-cs"/>
              </a:rPr>
              <a:t> функциональных группах пептидной связи определяет их сродство </a:t>
            </a:r>
            <a:br>
              <a:rPr lang="ru-RU" sz="1600" dirty="0">
                <a:latin typeface="+mj-lt"/>
                <a:ea typeface="+mj-ea"/>
                <a:cs typeface="+mj-cs"/>
              </a:rPr>
            </a:br>
            <a:r>
              <a:rPr lang="ru-RU" sz="1600" dirty="0">
                <a:latin typeface="+mj-lt"/>
                <a:ea typeface="+mj-ea"/>
                <a:cs typeface="+mj-cs"/>
              </a:rPr>
              <a:t>к </a:t>
            </a:r>
            <a:r>
              <a:rPr lang="ru-RU" sz="1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воде </a:t>
            </a:r>
            <a:r>
              <a:rPr lang="ru-RU" sz="1600" dirty="0">
                <a:latin typeface="+mj-lt"/>
                <a:ea typeface="+mj-ea"/>
                <a:cs typeface="+mj-cs"/>
              </a:rPr>
              <a:t>и таким же </a:t>
            </a:r>
            <a:r>
              <a:rPr lang="ru-RU" sz="1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группам</a:t>
            </a:r>
            <a:r>
              <a:rPr lang="ru-RU" sz="1600" dirty="0">
                <a:latin typeface="+mj-lt"/>
                <a:ea typeface="+mj-ea"/>
                <a:cs typeface="+mj-cs"/>
              </a:rPr>
              <a:t> других пептидных связей; </a:t>
            </a:r>
          </a:p>
          <a:p>
            <a:pPr lvl="0" algn="ctr">
              <a:spcBef>
                <a:spcPct val="0"/>
              </a:spcBef>
            </a:pPr>
            <a:r>
              <a:rPr lang="ru-RU" sz="1600" b="1" dirty="0">
                <a:latin typeface="+mj-lt"/>
                <a:ea typeface="+mj-ea"/>
                <a:cs typeface="+mj-cs"/>
              </a:rPr>
              <a:t>(2)</a:t>
            </a:r>
            <a:r>
              <a:rPr lang="ru-RU" sz="1600" dirty="0">
                <a:latin typeface="+mj-lt"/>
                <a:ea typeface="+mj-ea"/>
                <a:cs typeface="+mj-cs"/>
              </a:rPr>
              <a:t> карбоксильных группах определяет их сродство к </a:t>
            </a:r>
            <a:r>
              <a:rPr lang="en-US" sz="1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</a:t>
            </a:r>
            <a:r>
              <a:rPr lang="en-US" sz="1600" baseline="30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+</a:t>
            </a:r>
            <a:r>
              <a:rPr lang="en-US" sz="1600" dirty="0">
                <a:latin typeface="+mj-lt"/>
                <a:ea typeface="+mj-ea"/>
                <a:cs typeface="+mj-cs"/>
              </a:rPr>
              <a:t> </a:t>
            </a:r>
            <a:r>
              <a:rPr lang="ru-RU" sz="1600" dirty="0">
                <a:latin typeface="+mj-lt"/>
                <a:ea typeface="+mj-ea"/>
                <a:cs typeface="+mj-cs"/>
              </a:rPr>
              <a:t>или </a:t>
            </a:r>
            <a:r>
              <a:rPr lang="en-US" sz="1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1600" baseline="30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+</a:t>
            </a:r>
            <a:r>
              <a:rPr lang="ru-RU" sz="16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9857" y="4355812"/>
            <a:ext cx="293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АТФ – акцептор электронов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5680" y="4685074"/>
            <a:ext cx="604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</a:rPr>
              <a:t>Электронная плотность на функциональных группах</a:t>
            </a:r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1041980" y="3217622"/>
            <a:ext cx="1872208" cy="278740"/>
          </a:xfrm>
          <a:prstGeom prst="rightArrow">
            <a:avLst/>
          </a:prstGeom>
          <a:gradFill>
            <a:gsLst>
              <a:gs pos="2000">
                <a:schemeClr val="accent1">
                  <a:tint val="66000"/>
                  <a:satMod val="160000"/>
                </a:schemeClr>
              </a:gs>
              <a:gs pos="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9341006" y="3217622"/>
            <a:ext cx="1872208" cy="278740"/>
          </a:xfrm>
          <a:prstGeom prst="rightArrow">
            <a:avLst/>
          </a:prstGeom>
          <a:gradFill>
            <a:gsLst>
              <a:gs pos="2000">
                <a:schemeClr val="accent1">
                  <a:tint val="66000"/>
                  <a:satMod val="160000"/>
                </a:schemeClr>
              </a:gs>
              <a:gs pos="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35561" y="4365104"/>
            <a:ext cx="1277337" cy="369332"/>
          </a:xfrm>
          <a:prstGeom prst="rect">
            <a:avLst/>
          </a:prstGeom>
          <a:noFill/>
          <a:scene3d>
            <a:camera prst="orthographicFront">
              <a:rot lat="0" lon="0" rev="20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Возрастает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5710" y="4382555"/>
            <a:ext cx="1256754" cy="369332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Снижается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91544" y="2348880"/>
            <a:ext cx="8208912" cy="151216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о связанном состоянии основного катиона клетки –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3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ru-RU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76672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Катионы связывают карбоксильные группы остатков дикарбоновых аминокислот</a:t>
            </a:r>
            <a:endParaRPr lang="ru-RU" sz="2000" dirty="0"/>
          </a:p>
        </p:txBody>
      </p:sp>
      <p:pic>
        <p:nvPicPr>
          <p:cNvPr id="4" name="Содержимое 3" descr="21 кислота аспарагиновая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38348" y="1928803"/>
            <a:ext cx="3143272" cy="3174705"/>
          </a:xfrm>
        </p:spPr>
      </p:pic>
      <p:pic>
        <p:nvPicPr>
          <p:cNvPr id="5" name="Рисунок 4" descr="22 кислота глутаминова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8810" y="2143116"/>
            <a:ext cx="4685388" cy="221457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52596" y="5214958"/>
            <a:ext cx="3500462" cy="785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>Аспарагиновая кислота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53190" y="5214950"/>
            <a:ext cx="3500462" cy="785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>Глутаминовая кислота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810116" y="4437112"/>
            <a:ext cx="2714644" cy="785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Карбоксильные группы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4151786" y="4429132"/>
            <a:ext cx="1872777" cy="1085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5024430" y="3645024"/>
            <a:ext cx="1000133" cy="7841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024562" y="3501008"/>
            <a:ext cx="428628" cy="9281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024562" y="3250406"/>
            <a:ext cx="3383806" cy="117872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4178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ионов калия в мышечном волокне лягушки</a:t>
            </a:r>
          </a:p>
        </p:txBody>
      </p:sp>
      <p:pic>
        <p:nvPicPr>
          <p:cNvPr id="4" name="Содержимое 3" descr="25 Мышечное волокно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5678" y="1568386"/>
            <a:ext cx="4477512" cy="1789176"/>
          </a:xfrm>
        </p:spPr>
      </p:pic>
      <p:pic>
        <p:nvPicPr>
          <p:cNvPr id="5" name="Рисунок 4" descr="26 Распределение цезия в миофибрилле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5934" y="3533792"/>
            <a:ext cx="4693440" cy="2824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4496" y="3000372"/>
            <a:ext cx="491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Авторадиография мышечного волокна лягушки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9720" y="5044402"/>
            <a:ext cx="3643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</a:t>
            </a:r>
            <a:r>
              <a:rPr lang="en-US" sz="1200" dirty="0"/>
              <a:t> – </a:t>
            </a:r>
            <a:r>
              <a:rPr lang="ru-RU" sz="1200" dirty="0"/>
              <a:t>микрофотография волокна, ненагруженного</a:t>
            </a:r>
          </a:p>
          <a:p>
            <a:r>
              <a:rPr lang="ru-RU" sz="1200" dirty="0"/>
              <a:t>радиоактивной меткой.</a:t>
            </a:r>
            <a:endParaRPr lang="en-US" sz="1200" dirty="0"/>
          </a:p>
          <a:p>
            <a:r>
              <a:rPr lang="en-US" sz="1200" b="1" dirty="0"/>
              <a:t>B</a:t>
            </a:r>
            <a:r>
              <a:rPr lang="ru-RU" sz="1200" dirty="0"/>
              <a:t> , </a:t>
            </a:r>
            <a:r>
              <a:rPr lang="en-US" sz="1200" b="1" dirty="0"/>
              <a:t>C</a:t>
            </a:r>
            <a:r>
              <a:rPr lang="ru-RU" sz="1200" dirty="0"/>
              <a:t> и </a:t>
            </a:r>
            <a:r>
              <a:rPr lang="en-US" sz="1200" b="1" dirty="0"/>
              <a:t>D</a:t>
            </a:r>
            <a:r>
              <a:rPr lang="ru-RU" sz="1200" dirty="0"/>
              <a:t> – авторадиограммы волокон, нагруженных </a:t>
            </a:r>
            <a:r>
              <a:rPr lang="ru-RU" sz="1200" baseline="30000" dirty="0"/>
              <a:t>134</a:t>
            </a:r>
            <a:r>
              <a:rPr lang="en-US" sz="1200" dirty="0"/>
              <a:t>Cs </a:t>
            </a:r>
            <a:r>
              <a:rPr lang="ru-RU" sz="1200" dirty="0"/>
              <a:t>прижизненно</a:t>
            </a:r>
            <a:r>
              <a:rPr lang="en-US" sz="1200" dirty="0"/>
              <a:t>.</a:t>
            </a:r>
            <a:r>
              <a:rPr lang="ru-RU" sz="1200" dirty="0"/>
              <a:t> </a:t>
            </a:r>
          </a:p>
          <a:p>
            <a:r>
              <a:rPr lang="en-US" sz="1200" b="1" dirty="0"/>
              <a:t>B</a:t>
            </a:r>
            <a:r>
              <a:rPr lang="en-US" sz="1200" dirty="0"/>
              <a:t> </a:t>
            </a:r>
            <a:r>
              <a:rPr lang="ru-RU" sz="1200" dirty="0"/>
              <a:t>и </a:t>
            </a:r>
            <a:r>
              <a:rPr lang="en-US" sz="1200" b="1" dirty="0"/>
              <a:t>D</a:t>
            </a:r>
            <a:r>
              <a:rPr lang="en-US" sz="1200" dirty="0"/>
              <a:t> </a:t>
            </a:r>
            <a:r>
              <a:rPr lang="ru-RU" sz="1200" dirty="0"/>
              <a:t>– волокна, частично покрытые фотоэмульсией.  </a:t>
            </a:r>
            <a:r>
              <a:rPr lang="en-US" sz="1200" b="1" dirty="0"/>
              <a:t>C</a:t>
            </a:r>
            <a:r>
              <a:rPr lang="en-US" sz="1200" dirty="0"/>
              <a:t> </a:t>
            </a:r>
            <a:r>
              <a:rPr lang="en-GB" sz="1200" dirty="0"/>
              <a:t>– </a:t>
            </a:r>
            <a:r>
              <a:rPr lang="ru-RU" sz="1200" dirty="0"/>
              <a:t>волокно растянутое перед высушиванием. </a:t>
            </a:r>
          </a:p>
          <a:p>
            <a:r>
              <a:rPr lang="ru-RU" sz="1200" dirty="0"/>
              <a:t>Масштабная метка соответствует 10 мкм.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84032" y="1693258"/>
            <a:ext cx="397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200" dirty="0"/>
              <a:t>Большая часть свободных карбоксильных групп белка находится в А-дисках миофибрилл (темные полосы).</a:t>
            </a:r>
          </a:p>
          <a:p>
            <a:endParaRPr lang="ru-RU" sz="1200" dirty="0"/>
          </a:p>
          <a:p>
            <a:pPr marL="285750" indent="-285750">
              <a:buFont typeface="Arial" charset="0"/>
              <a:buChar char="•"/>
            </a:pPr>
            <a:r>
              <a:rPr lang="ru-RU" sz="1200" dirty="0"/>
              <a:t>Содержание воды выше в </a:t>
            </a:r>
            <a:r>
              <a:rPr lang="en-US" sz="1200" dirty="0"/>
              <a:t>I-</a:t>
            </a:r>
            <a:r>
              <a:rPr lang="ru-RU" sz="1200" dirty="0"/>
              <a:t>дисках (светлые полосы).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500042"/>
            <a:ext cx="8229600" cy="785818"/>
          </a:xfrm>
        </p:spPr>
        <p:txBody>
          <a:bodyPr>
            <a:no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Зависимость содержания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тенях эритроцитов в зависимости от количества остаточного белка в них</a:t>
            </a:r>
          </a:p>
        </p:txBody>
      </p:sp>
      <p:pic>
        <p:nvPicPr>
          <p:cNvPr id="4" name="Содержимое 3" descr="27 натрий и калий в эритроците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24034" y="1785927"/>
            <a:ext cx="3499456" cy="4525963"/>
          </a:xfrm>
        </p:spPr>
      </p:pic>
      <p:sp>
        <p:nvSpPr>
          <p:cNvPr id="6" name="TextBox 5"/>
          <p:cNvSpPr txBox="1"/>
          <p:nvPr/>
        </p:nvSpPr>
        <p:spPr>
          <a:xfrm>
            <a:off x="5095868" y="5500702"/>
            <a:ext cx="52148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Ling GN, </a:t>
            </a:r>
            <a:r>
              <a:rPr lang="en-US" sz="1400" dirty="0" err="1"/>
              <a:t>Zodda</a:t>
            </a:r>
            <a:r>
              <a:rPr lang="en-US" sz="1400" dirty="0"/>
              <a:t> D, Sellers M. Quantitative relationships between the</a:t>
            </a:r>
            <a:endParaRPr lang="ru-RU" sz="1400" dirty="0"/>
          </a:p>
          <a:p>
            <a:r>
              <a:rPr lang="en-US" sz="1400" dirty="0"/>
              <a:t>concentration of proteins and the concentration of K</a:t>
            </a:r>
            <a:r>
              <a:rPr lang="en-US" sz="1400" baseline="30000" dirty="0"/>
              <a:t>+</a:t>
            </a:r>
            <a:r>
              <a:rPr lang="en-US" sz="1400" dirty="0"/>
              <a:t> and Na</a:t>
            </a:r>
            <a:r>
              <a:rPr lang="en-US" sz="1400" baseline="30000" dirty="0"/>
              <a:t>+</a:t>
            </a:r>
            <a:r>
              <a:rPr lang="en-US" sz="1400" dirty="0"/>
              <a:t> in red</a:t>
            </a:r>
            <a:endParaRPr lang="ru-RU" sz="1400" dirty="0"/>
          </a:p>
          <a:p>
            <a:r>
              <a:rPr lang="en-US" sz="1400" dirty="0"/>
              <a:t>cell ghosts. </a:t>
            </a:r>
            <a:r>
              <a:rPr lang="en-US" sz="1400" dirty="0" err="1"/>
              <a:t>Physiol</a:t>
            </a:r>
            <a:r>
              <a:rPr lang="en-US" sz="1400" dirty="0"/>
              <a:t> </a:t>
            </a:r>
            <a:r>
              <a:rPr lang="en-US" sz="1400" dirty="0" err="1"/>
              <a:t>Chem</a:t>
            </a:r>
            <a:r>
              <a:rPr lang="en-US" sz="1400" dirty="0"/>
              <a:t> Phys Med NMR. 1984;16(5):381-392.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297906" y="1268760"/>
            <a:ext cx="775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"Тени" эритроцитов - это оболочки эритроцитов с элементами </a:t>
            </a:r>
            <a:r>
              <a:rPr lang="ru-RU" dirty="0" err="1"/>
              <a:t>цитоскелета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1160" y="3177300"/>
            <a:ext cx="3989297" cy="73866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В зависимости от метода приготовления теней</a:t>
            </a:r>
            <a:br>
              <a:rPr lang="ru-RU" sz="1400" dirty="0"/>
            </a:br>
            <a:r>
              <a:rPr lang="ru-RU" sz="1400" dirty="0"/>
              <a:t>или тщательности его применения, содержание</a:t>
            </a:r>
          </a:p>
          <a:p>
            <a:pPr algn="ctr"/>
            <a:r>
              <a:rPr lang="ru-RU" sz="1400" dirty="0"/>
              <a:t>остаточного белка в них существенно колеблется.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557760" y="3546632"/>
            <a:ext cx="64807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639616" y="2492896"/>
            <a:ext cx="7128792" cy="10801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клеточных структур</a:t>
            </a:r>
            <a:endParaRPr lang="ru-RU" sz="4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Потенциал действия</a:t>
            </a:r>
          </a:p>
        </p:txBody>
      </p:sp>
      <p:pic>
        <p:nvPicPr>
          <p:cNvPr id="5" name="Рисунок 4" descr="34 Потенциал действия и вода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7438" y="1471626"/>
            <a:ext cx="3833474" cy="3529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438" y="961564"/>
            <a:ext cx="368396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Потенциал покоя и действия</a:t>
            </a:r>
          </a:p>
          <a:p>
            <a:pPr algn="ctr"/>
            <a:r>
              <a:rPr lang="ru-RU" sz="1400" b="1" dirty="0"/>
              <a:t>(поверхностный адсорбционный потенциал)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53190" y="4857760"/>
            <a:ext cx="928694" cy="64294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Na</a:t>
            </a:r>
            <a:r>
              <a:rPr lang="en-US" sz="3600" b="1" baseline="30000" dirty="0"/>
              <a:t>+</a:t>
            </a:r>
            <a:endParaRPr lang="ru-RU" sz="3600" b="1" baseline="30000" dirty="0"/>
          </a:p>
        </p:txBody>
      </p:sp>
      <p:cxnSp>
        <p:nvCxnSpPr>
          <p:cNvPr id="17" name="Скругленная соединительная линия 16"/>
          <p:cNvCxnSpPr/>
          <p:nvPr/>
        </p:nvCxnSpPr>
        <p:spPr>
          <a:xfrm rot="5400000" flipH="1" flipV="1">
            <a:off x="6275389" y="4321975"/>
            <a:ext cx="927900" cy="286546"/>
          </a:xfrm>
          <a:prstGeom prst="curved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8453454" y="5072074"/>
            <a:ext cx="785818" cy="5619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</a:t>
            </a:r>
            <a:r>
              <a:rPr lang="en-US" sz="3600" b="1" baseline="30000" dirty="0"/>
              <a:t>+</a:t>
            </a:r>
            <a:endParaRPr lang="ru-RU" sz="3600" b="1" baseline="30000" dirty="0"/>
          </a:p>
        </p:txBody>
      </p:sp>
      <p:cxnSp>
        <p:nvCxnSpPr>
          <p:cNvPr id="16" name="Скругленная соединительная линия 15"/>
          <p:cNvCxnSpPr/>
          <p:nvPr/>
        </p:nvCxnSpPr>
        <p:spPr>
          <a:xfrm>
            <a:off x="7596198" y="4500570"/>
            <a:ext cx="785818" cy="642942"/>
          </a:xfrm>
          <a:prstGeom prst="curvedConnector3">
            <a:avLst>
              <a:gd name="adj1" fmla="val 50000"/>
            </a:avLst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/>
          <p:nvPr/>
        </p:nvCxnSpPr>
        <p:spPr>
          <a:xfrm rot="5400000" flipH="1" flipV="1">
            <a:off x="7096132" y="4429132"/>
            <a:ext cx="500066" cy="500066"/>
          </a:xfrm>
          <a:prstGeom prst="curved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трелка вверх 22"/>
          <p:cNvSpPr/>
          <p:nvPr/>
        </p:nvSpPr>
        <p:spPr>
          <a:xfrm>
            <a:off x="6024562" y="4286256"/>
            <a:ext cx="357190" cy="135732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7596198" y="4857760"/>
            <a:ext cx="357190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667373" y="6125508"/>
            <a:ext cx="153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Диффузионные</a:t>
            </a:r>
            <a:br>
              <a:rPr lang="ru-RU" sz="1600" dirty="0"/>
            </a:br>
            <a:r>
              <a:rPr lang="ru-RU" sz="1600" dirty="0"/>
              <a:t>потенциалы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rot="10800000">
            <a:off x="6238876" y="5715016"/>
            <a:ext cx="571504" cy="50006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6810380" y="5776930"/>
            <a:ext cx="714380" cy="43815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8375110" y="225879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955690" y="2271244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667636" y="2271244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7310446" y="2271244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7024694" y="228599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738942" y="222930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6537074" y="2256496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8882082" y="228599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9123590" y="2271244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9382148" y="2271244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9525024" y="2244050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9739338" y="2244050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524760" y="4286256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8667768" y="4429132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8524892" y="4714884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8524892" y="4500570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8382016" y="4357694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8239140" y="4357694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7881950" y="4500570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8024826" y="4429132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8953520" y="4429132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9167834" y="4500570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310710" y="4429132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9453586" y="4429132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7167570" y="3286124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6881818" y="3143248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6667504" y="3357562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9667900" y="4429132"/>
            <a:ext cx="71438" cy="619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7953389" y="5643579"/>
            <a:ext cx="2680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Обнуление потенциала </a:t>
            </a:r>
          </a:p>
          <a:p>
            <a:r>
              <a:rPr lang="ru-RU" sz="1400" dirty="0"/>
              <a:t>покоя и </a:t>
            </a:r>
            <a:r>
              <a:rPr lang="ru-RU" sz="1400" dirty="0" err="1"/>
              <a:t>овершут</a:t>
            </a:r>
            <a:r>
              <a:rPr lang="ru-RU" sz="1400" dirty="0"/>
              <a:t> = </a:t>
            </a:r>
            <a:r>
              <a:rPr lang="ru-RU" sz="1400" dirty="0" err="1"/>
              <a:t>диффуз</a:t>
            </a:r>
            <a:r>
              <a:rPr lang="ru-RU" sz="1400" dirty="0"/>
              <a:t>. </a:t>
            </a:r>
            <a:r>
              <a:rPr lang="ru-RU" sz="1400" dirty="0" err="1"/>
              <a:t>потенц</a:t>
            </a:r>
            <a:r>
              <a:rPr lang="ru-RU" sz="1400" dirty="0"/>
              <a:t>. </a:t>
            </a:r>
            <a:r>
              <a:rPr lang="en-US" sz="1400" dirty="0"/>
              <a:t>Na</a:t>
            </a:r>
            <a:r>
              <a:rPr lang="en-US" sz="1400" baseline="30000" dirty="0"/>
              <a:t>+ </a:t>
            </a:r>
            <a:r>
              <a:rPr lang="en-US" sz="1400" dirty="0"/>
              <a:t>+ </a:t>
            </a:r>
            <a:r>
              <a:rPr lang="ru-RU" sz="1400" dirty="0" err="1"/>
              <a:t>адсорбц</a:t>
            </a:r>
            <a:r>
              <a:rPr lang="ru-RU" sz="1400" dirty="0"/>
              <a:t>. </a:t>
            </a:r>
            <a:r>
              <a:rPr lang="ru-RU" sz="1400" dirty="0" err="1"/>
              <a:t>потенц</a:t>
            </a:r>
            <a:r>
              <a:rPr lang="ru-RU" sz="1400" dirty="0"/>
              <a:t>. </a:t>
            </a:r>
            <a:r>
              <a:rPr lang="en-US" sz="1400" dirty="0"/>
              <a:t>Na</a:t>
            </a:r>
            <a:r>
              <a:rPr lang="en-US" sz="1400" baseline="30000" dirty="0"/>
              <a:t>+</a:t>
            </a:r>
            <a:endParaRPr lang="ru-RU" sz="1400" dirty="0"/>
          </a:p>
        </p:txBody>
      </p:sp>
      <p:pic>
        <p:nvPicPr>
          <p:cNvPr id="66" name="Рисунок 65" descr="потенциал действ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8348" y="2786058"/>
            <a:ext cx="3628447" cy="2500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TextBox 67"/>
          <p:cNvSpPr txBox="1"/>
          <p:nvPr/>
        </p:nvSpPr>
        <p:spPr>
          <a:xfrm>
            <a:off x="2238348" y="5429265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микрообъеме диффузионное равновесие наступает быстро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644" y="476672"/>
            <a:ext cx="10180712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-K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помпа» и «ионные каналы» микросфер Фокса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772816"/>
            <a:ext cx="4896544" cy="3289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142" y="1703151"/>
            <a:ext cx="6111058" cy="3358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2002" y="5445224"/>
            <a:ext cx="8227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Fox, S. W. (1992). Thermal proteins in the first life and in the “mind-body” problem. In: Evolution of Information Processing Systems (pp. 203-228). Springer Berlin Heidelberg.</a:t>
            </a:r>
          </a:p>
        </p:txBody>
      </p:sp>
    </p:spTree>
    <p:extLst>
      <p:ext uri="{BB962C8B-B14F-4D97-AF65-F5344CB8AC3E}">
        <p14:creationId xmlns:p14="http://schemas.microsoft.com/office/powerpoint/2010/main" val="4014167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620688"/>
            <a:ext cx="10513167" cy="1587409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Физиологический атом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сорбционные свойства белков обеспечивают </a:t>
            </a:r>
            <a:r>
              <a:rPr lang="ru-RU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нанокомпартментализацию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стадии предбиологической эволюции роль АТФ могли играть другие соединения, например полифосфаты.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7648" y="3933055"/>
            <a:ext cx="6264696" cy="1512168"/>
          </a:xfrm>
          <a:prstGeom prst="roundRect">
            <a:avLst/>
          </a:prstGeom>
          <a:solidFill>
            <a:schemeClr val="accent1">
              <a:alpha val="2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59696" y="4437111"/>
            <a:ext cx="5400600" cy="50405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3431704" y="4509119"/>
            <a:ext cx="432048" cy="360040"/>
          </a:xfrm>
          <a:prstGeom prst="hexago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381342" y="4517665"/>
            <a:ext cx="5373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b="1" dirty="0"/>
              <a:t>АТФ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1744" y="473617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20573" y="4631178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4007768" y="4465711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1289" y="4409944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7848" y="4592161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5105302" y="4632012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5270813" y="4451810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562502" y="462798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8439374" y="446880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5808550" y="4385701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5899535" y="4664169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6188224" y="4451811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6340624" y="4604211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16283" y="4682576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7001143" y="4627589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6676744" y="452218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7524445" y="4660686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7255024" y="446880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7780918" y="4529651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7966405" y="446880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3214" y="2642366"/>
            <a:ext cx="29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Молекула протобелка </a:t>
            </a:r>
            <a:r>
              <a:rPr lang="ru-RU" dirty="0"/>
              <a:t>в развернутой конформации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89811" y="2388692"/>
            <a:ext cx="39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Адсорбционный слой </a:t>
            </a:r>
            <a:r>
              <a:rPr lang="ru-RU" dirty="0" smtClean="0"/>
              <a:t>воды, включающий миллионы молекулярных слоев</a:t>
            </a:r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>
            <a:off x="5009914" y="3366284"/>
            <a:ext cx="47090" cy="115590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8308492" y="3365538"/>
            <a:ext cx="45882" cy="63952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8996076" y="3656057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3121968" y="3645024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2567608" y="4797152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5899732" y="3645024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43" name="TextBox 42"/>
          <p:cNvSpPr txBox="1"/>
          <p:nvPr/>
        </p:nvSpPr>
        <p:spPr>
          <a:xfrm>
            <a:off x="3791744" y="5456257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5591944" y="5600273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7699932" y="5456257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9068084" y="5528265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  <p:sp>
        <p:nvSpPr>
          <p:cNvPr id="47" name="TextBox 46"/>
          <p:cNvSpPr txBox="1"/>
          <p:nvPr/>
        </p:nvSpPr>
        <p:spPr>
          <a:xfrm>
            <a:off x="9336360" y="4520153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</a:t>
            </a:r>
            <a:r>
              <a:rPr lang="en-US" sz="1200" b="1" baseline="30000" dirty="0"/>
              <a:t>+</a:t>
            </a:r>
            <a:endParaRPr lang="ru-RU" sz="1200" b="1" baseline="30000" dirty="0"/>
          </a:p>
        </p:txBody>
      </p:sp>
    </p:spTree>
    <p:extLst>
      <p:ext uri="{BB962C8B-B14F-4D97-AF65-F5344CB8AC3E}">
        <p14:creationId xmlns:p14="http://schemas.microsoft.com/office/powerpoint/2010/main" val="2285433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6520" y="331377"/>
            <a:ext cx="9847619" cy="130283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Клеточные модели на основе макромолекул (без липидов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Морфогенетический потенциал полипептидов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nature.com/nchem/journal/v6/n1/images/nchem.1840-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143" y="1680630"/>
            <a:ext cx="2318048" cy="230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ageningenur.nl/upload_mm/8/6/1/644e2a0b-3125-4bfe-97db-767c533e42fb_feng_imag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4224437"/>
            <a:ext cx="231780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7416" y="4066081"/>
            <a:ext cx="1363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Коацерваты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789849"/>
            <a:ext cx="2583210" cy="2193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752886"/>
            <a:ext cx="2364854" cy="2230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7768" y="40705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Микросферы, делящиеся при увеличении рН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202128" y="6156012"/>
            <a:ext cx="1732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Полимеросомы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36" y="1752886"/>
            <a:ext cx="1768043" cy="2227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408" y="5013176"/>
            <a:ext cx="64807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Двухслойное строение пептидных мембран, которое принимали за доказательство липидной основы биомембран</a:t>
            </a:r>
            <a:endParaRPr lang="en-US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7392144" y="5157192"/>
            <a:ext cx="1437640" cy="320687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56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35560" y="476672"/>
            <a:ext cx="8064896" cy="93610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Мембранная теория проницаемости</a:t>
            </a:r>
            <a:endParaRPr lang="ru-RU" sz="3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27448" y="1556792"/>
            <a:ext cx="10009112" cy="194421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Фундаментальные свойства клетки объясняются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свойствами плазматической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мембраны.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Следовательно, ключевым событием в происхождении жизни является возникновения функционирующей мембраны.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645024"/>
            <a:ext cx="5904656" cy="28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58299" y="548680"/>
            <a:ext cx="11262187" cy="56886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16000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выводы: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сорбционные свойства белков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способны объяснить самые ранние, самые элементарные этапы возникновения жизни, создавая необходимые условия для дальнейшей эволюции;</a:t>
            </a:r>
          </a:p>
          <a:p>
            <a:pPr indent="-216000"/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16000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фундаментальные физические свойства клетки остаются качественно неизменными на протяжении всех этапов эволюции – добиологической и биологической;</a:t>
            </a:r>
          </a:p>
          <a:p>
            <a:pPr indent="-216000"/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16000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минимальная клетка – это минимальная структура на основе белка, обладающая всеми четырьмя фундаментальными физическими свойствами, рассмотренными в этом сообщении.</a:t>
            </a:r>
            <a:endParaRPr lang="ru-RU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23" y="2137667"/>
            <a:ext cx="6542909" cy="417165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2137666"/>
            <a:ext cx="1783207" cy="1889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32" y="2137667"/>
            <a:ext cx="2337262" cy="18898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8010" y="447870"/>
            <a:ext cx="94321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ничего практичнее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хорошей теории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Густав </a:t>
            </a:r>
            <a:r>
              <a:rPr lang="ru-RU" sz="28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Кирхгоф (1824-1887)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250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63552" y="692696"/>
            <a:ext cx="8064896" cy="93610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Сорбционная теория проницаемости</a:t>
            </a:r>
            <a:endParaRPr lang="ru-RU" sz="3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9416" y="1772816"/>
            <a:ext cx="10513168" cy="275240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Фундаментальные свойства клетки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объясняются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сорбционными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свойствами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белков.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Следовательно, появления одних только полипептидов уже достаточно для обеспечения всех четырех фундаментальных свойств протоклетки,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компартментализация оказывается результатом хорошо известного физического явления – адсорбции веществ на молекулярной поверхности полипептидов.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71664" y="4737896"/>
            <a:ext cx="280831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Адсорбированная вода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3713" y="5253007"/>
            <a:ext cx="2061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Селективная проницаемость.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Осмотическая устойчивость.</a:t>
            </a:r>
          </a:p>
        </p:txBody>
      </p:sp>
      <p:sp>
        <p:nvSpPr>
          <p:cNvPr id="9" name="Овал 8"/>
          <p:cNvSpPr/>
          <p:nvPr/>
        </p:nvSpPr>
        <p:spPr>
          <a:xfrm>
            <a:off x="6312024" y="4680294"/>
            <a:ext cx="23762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Селективная адсорбция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8008" y="5373215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Избирательное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накопление веществ.</a:t>
            </a:r>
          </a:p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Электропотенциалы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59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229600" cy="1080120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модель клетки по Лингу</a:t>
            </a:r>
            <a:r>
              <a:rPr lang="ru-RU" sz="1800" b="1" dirty="0"/>
              <a:t>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Состояние воды и ионов в клетке и в среде принципиально отличаются</a:t>
            </a:r>
            <a:r>
              <a:rPr lang="ru-RU" sz="2400" dirty="0"/>
              <a:t> </a:t>
            </a:r>
            <a:endParaRPr lang="ru-RU" sz="1800" dirty="0"/>
          </a:p>
        </p:txBody>
      </p:sp>
      <p:pic>
        <p:nvPicPr>
          <p:cNvPr id="4" name="Содержимое 3" descr="Модель клетки по Лингу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47728" y="1484785"/>
            <a:ext cx="4794348" cy="3917041"/>
          </a:xfrm>
          <a:ln>
            <a:gradFill>
              <a:gsLst>
                <a:gs pos="0">
                  <a:schemeClr val="tx1"/>
                </a:gs>
                <a:gs pos="5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5" name="TextBox 4"/>
          <p:cNvSpPr txBox="1"/>
          <p:nvPr/>
        </p:nvSpPr>
        <p:spPr>
          <a:xfrm>
            <a:off x="2340222" y="5426060"/>
            <a:ext cx="7500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Адсорбированная вода – плохой растворитель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4780" y="3015058"/>
            <a:ext cx="239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и ионы связаны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63373" y="1556792"/>
            <a:ext cx="261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и ионы свободны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08817" y="1340768"/>
            <a:ext cx="8064896" cy="151216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Многослойная адсорбция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молекулярной поверхности белка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3245708"/>
            <a:ext cx="2286000" cy="2415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Молекула воды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05 вода - молекул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67000" y="1321048"/>
            <a:ext cx="8229600" cy="3260080"/>
          </a:xfrm>
        </p:spPr>
      </p:pic>
      <p:pic>
        <p:nvPicPr>
          <p:cNvPr id="5" name="Рисунок 4" descr="06 водородная связь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1317" y="4809890"/>
            <a:ext cx="2121235" cy="1471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90904" y="4797152"/>
            <a:ext cx="559352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Асимметричное расположение зарядов </a:t>
            </a:r>
          </a:p>
          <a:p>
            <a:pPr algn="ctr"/>
            <a:r>
              <a:rPr lang="ru-RU" b="1" dirty="0"/>
              <a:t>делает молекулу воды </a:t>
            </a:r>
            <a:r>
              <a:rPr lang="ru-RU" b="1" dirty="0" smtClean="0"/>
              <a:t>диполем.</a:t>
            </a:r>
          </a:p>
          <a:p>
            <a:pPr algn="ctr"/>
            <a:r>
              <a:rPr lang="ru-RU" b="1" dirty="0" smtClean="0"/>
              <a:t>Водородная связь складывается из электростатического взаимодействия и переноса заряда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497558"/>
            <a:ext cx="5918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Дебай, единица </a:t>
            </a:r>
            <a:r>
              <a:rPr lang="ru-RU" dirty="0" smtClean="0"/>
              <a:t>электрического дипольного </a:t>
            </a:r>
            <a:r>
              <a:rPr lang="ru-RU" dirty="0"/>
              <a:t>момента молекул. 1 Д. равен 3,33564•10</a:t>
            </a:r>
            <a:r>
              <a:rPr lang="ru-RU" baseline="30000" dirty="0"/>
              <a:t>−30 </a:t>
            </a:r>
            <a:r>
              <a:rPr lang="ru-RU" dirty="0" err="1"/>
              <a:t>Кл•м</a:t>
            </a:r>
            <a:r>
              <a:rPr lang="ru-RU" dirty="0"/>
              <a:t>. Названа в честь физика П. Дебая. Обозначается </a:t>
            </a:r>
            <a:r>
              <a:rPr lang="ru-RU" dirty="0" smtClean="0"/>
              <a:t>Д (</a:t>
            </a:r>
            <a:r>
              <a:rPr lang="en-US" dirty="0" smtClean="0"/>
              <a:t>D</a:t>
            </a:r>
            <a:r>
              <a:rPr lang="ru-RU" dirty="0" smtClean="0"/>
              <a:t>)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80" y="2924944"/>
            <a:ext cx="1714500" cy="1362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4504" y="4221088"/>
            <a:ext cx="185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Неподеленная</a:t>
            </a:r>
            <a:r>
              <a:rPr lang="ru-RU" sz="1400" b="1" dirty="0" smtClean="0"/>
              <a:t> пара электронов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963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4178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Следует различать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(1) собственный дипольный момент воды и </a:t>
            </a:r>
            <a:br>
              <a:rPr lang="ru-RU" sz="2400" b="1" dirty="0"/>
            </a:br>
            <a:r>
              <a:rPr lang="ru-RU" sz="2400" b="1" dirty="0"/>
              <a:t>(2) наведенный</a:t>
            </a:r>
          </a:p>
        </p:txBody>
      </p:sp>
      <p:pic>
        <p:nvPicPr>
          <p:cNvPr id="4" name="Содержимое 3" descr="09 вода - дипольный момент меняетс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41370" y="1600200"/>
            <a:ext cx="4258686" cy="4258686"/>
          </a:xfrm>
        </p:spPr>
      </p:pic>
      <p:sp>
        <p:nvSpPr>
          <p:cNvPr id="14" name="TextBox 13"/>
          <p:cNvSpPr txBox="1"/>
          <p:nvPr/>
        </p:nvSpPr>
        <p:spPr>
          <a:xfrm>
            <a:off x="3245702" y="2071679"/>
            <a:ext cx="3136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 газовой фазе 1,85 </a:t>
            </a:r>
            <a:r>
              <a:rPr lang="en-US" sz="2400" b="1" dirty="0">
                <a:solidFill>
                  <a:schemeClr val="bg1"/>
                </a:solidFill>
              </a:rPr>
              <a:t>D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3593" y="4940245"/>
            <a:ext cx="299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жидкой фазе 2,9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8546" y="5354052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+ 60%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4024" y="5877272"/>
            <a:ext cx="47740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Kemp D.D. and Gordon M.S. 2008. An Interpretation of the Enhancement of the 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en-US" sz="1100" dirty="0"/>
              <a:t>Water Dipole Moment Due to the Presence of Other Water Molecules. 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en-US" sz="1100" dirty="0"/>
              <a:t>J. Phys. Chem. A, 112, 4885–4894. </a:t>
            </a:r>
            <a:endParaRPr lang="ru-RU" sz="1100" dirty="0"/>
          </a:p>
        </p:txBody>
      </p:sp>
      <p:pic>
        <p:nvPicPr>
          <p:cNvPr id="9" name="Picture 2" descr="http://images.flatworldknowledge.com/ball/ball-fig10_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877831"/>
            <a:ext cx="3939704" cy="16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1379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Дипольный момент воды зависит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силы электростатического взаимодействия 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другими зарядами!</a:t>
            </a:r>
          </a:p>
        </p:txBody>
      </p:sp>
      <p:sp>
        <p:nvSpPr>
          <p:cNvPr id="4" name="Блок-схема: узел 3"/>
          <p:cNvSpPr/>
          <p:nvPr/>
        </p:nvSpPr>
        <p:spPr>
          <a:xfrm>
            <a:off x="7156947" y="178592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7156947" y="2536575"/>
            <a:ext cx="1285884" cy="124301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7167570" y="4133857"/>
            <a:ext cx="2643206" cy="25003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>
            <a:off x="7252931" y="1869087"/>
            <a:ext cx="285752" cy="285752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Минус 9"/>
          <p:cNvSpPr/>
          <p:nvPr/>
        </p:nvSpPr>
        <p:spPr>
          <a:xfrm>
            <a:off x="7347815" y="2706568"/>
            <a:ext cx="914400" cy="9144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Минус 10"/>
          <p:cNvSpPr/>
          <p:nvPr/>
        </p:nvSpPr>
        <p:spPr>
          <a:xfrm>
            <a:off x="7456614" y="4572008"/>
            <a:ext cx="2005018" cy="1714512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881686" y="1857364"/>
            <a:ext cx="71438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595802" y="3000372"/>
            <a:ext cx="2071702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309786" y="5000636"/>
            <a:ext cx="4357718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>
            <a:off x="5893409" y="1893633"/>
            <a:ext cx="290522" cy="261206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Минус 18"/>
          <p:cNvSpPr/>
          <p:nvPr/>
        </p:nvSpPr>
        <p:spPr>
          <a:xfrm>
            <a:off x="4793016" y="2956873"/>
            <a:ext cx="510896" cy="409172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инус 19"/>
          <p:cNvSpPr/>
          <p:nvPr/>
        </p:nvSpPr>
        <p:spPr>
          <a:xfrm>
            <a:off x="2546962" y="5106864"/>
            <a:ext cx="668719" cy="500066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люс 21"/>
          <p:cNvSpPr/>
          <p:nvPr/>
        </p:nvSpPr>
        <p:spPr>
          <a:xfrm>
            <a:off x="6207378" y="1880811"/>
            <a:ext cx="312481" cy="27402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люс 22"/>
          <p:cNvSpPr/>
          <p:nvPr/>
        </p:nvSpPr>
        <p:spPr>
          <a:xfrm>
            <a:off x="5879977" y="2981419"/>
            <a:ext cx="497681" cy="38462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люс 23"/>
          <p:cNvSpPr/>
          <p:nvPr/>
        </p:nvSpPr>
        <p:spPr>
          <a:xfrm>
            <a:off x="5735961" y="5106864"/>
            <a:ext cx="626449" cy="50006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9382148" y="114298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rgbClr val="FF0000"/>
                </a:solidFill>
              </a:rPr>
              <a:t>δ</a:t>
            </a:r>
            <a:r>
              <a:rPr lang="ru-RU" sz="40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rot="5400000">
            <a:off x="2095472" y="2000240"/>
            <a:ext cx="3143272" cy="3143272"/>
          </a:xfrm>
          <a:prstGeom prst="straightConnector1">
            <a:avLst/>
          </a:prstGeom>
          <a:ln w="508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5400000">
            <a:off x="7668430" y="3856834"/>
            <a:ext cx="4714908" cy="1588"/>
          </a:xfrm>
          <a:prstGeom prst="straightConnector1">
            <a:avLst/>
          </a:prstGeom>
          <a:ln w="508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864220">
            <a:off x="2240455" y="3195121"/>
            <a:ext cx="270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Дипольный момент воды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5805</TotalTime>
  <Words>1008</Words>
  <Application>Microsoft Office PowerPoint</Application>
  <PresentationFormat>Широкоэкранный</PresentationFormat>
  <Paragraphs>241</Paragraphs>
  <Slides>31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Физическая модель клетки по Лингу  Состояние воды и ионов в клетке и в среде принципиально отличаются </vt:lpstr>
      <vt:lpstr>Презентация PowerPoint</vt:lpstr>
      <vt:lpstr>Молекула воды</vt:lpstr>
      <vt:lpstr>Следует различать (1) собственный дипольный момент воды и  (2) наведенный</vt:lpstr>
      <vt:lpstr>Дипольный момент воды зависит от силы электростатического взаимодействия  с другими зарядами!</vt:lpstr>
      <vt:lpstr>Полипептидный остов белка – система зарядов одинаковая для всех белков</vt:lpstr>
      <vt:lpstr>Дипольный момент функциональных групп пептидной связи больше, чем у воды</vt:lpstr>
      <vt:lpstr>Презентация PowerPoint</vt:lpstr>
      <vt:lpstr>Свойство адсорбционного слоя воды:  чем больше размер частицы, тем эффективнее она вытесняется из сорбционного слоя (полупроницаемость) </vt:lpstr>
      <vt:lpstr>Зона вытеснения макроскопических размеров,  обнаруженная Поллаком</vt:lpstr>
      <vt:lpstr>Презентация PowerPoint</vt:lpstr>
      <vt:lpstr>Сравнение равновесного распределения незаряженных веществ в системах: </vt:lpstr>
      <vt:lpstr>Еще одно сравнение  живой клетки с модельной системой</vt:lpstr>
      <vt:lpstr>Презентация PowerPoint</vt:lpstr>
      <vt:lpstr>Уксусная кислота</vt:lpstr>
      <vt:lpstr>Индуктивный эффект в белках вызывают АТФ, ионы, гормоны, лекарства, другие белки посредством вторичных (нековалентных) связей</vt:lpstr>
      <vt:lpstr>Презентация PowerPoint</vt:lpstr>
      <vt:lpstr>Катионы связывают карбоксильные группы остатков дикарбоновых аминокислот</vt:lpstr>
      <vt:lpstr>Распределение ионов калия в мышечном волокне лягушки</vt:lpstr>
      <vt:lpstr>Зависимость содержания K+ и Na+ в тенях эритроцитов в зависимости от количества остаточного белка в них</vt:lpstr>
      <vt:lpstr>Презентация PowerPoint</vt:lpstr>
      <vt:lpstr>Потенциал действия</vt:lpstr>
      <vt:lpstr>«Na+-K+-помпа» и «ионные каналы» микросфер Фокса</vt:lpstr>
      <vt:lpstr>Физиологический атом сорбционные свойства белков обеспечивают нанокомпартментализацию. На стадии предбиологической эволюции роль АТФ могли играть другие соединения, например полифосфаты.</vt:lpstr>
      <vt:lpstr>Клеточные модели на основе макромолекул (без липидов). Морфогенетический потенциал полипептидов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Физическая теория живой клетки Гильберта Линга</dc:title>
  <dc:creator>Vladimir</dc:creator>
  <cp:lastModifiedBy>Matveev Vladimir</cp:lastModifiedBy>
  <cp:revision>1146</cp:revision>
  <cp:lastPrinted>2011-11-11T08:03:18Z</cp:lastPrinted>
  <dcterms:modified xsi:type="dcterms:W3CDTF">2014-09-22T05:55:14Z</dcterms:modified>
</cp:coreProperties>
</file>