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tiff" ContentType="image/tiff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6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17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18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19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notesSlides/notesSlide20.xml" ContentType="application/vnd.openxmlformats-officedocument.presentationml.notesSl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notesSlides/notesSlide21.xml" ContentType="application/vnd.openxmlformats-officedocument.presentationml.notesSl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notesSlides/notesSlide22.xml" ContentType="application/vnd.openxmlformats-officedocument.presentationml.notesSl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notesSlides/notesSlide23.xml" ContentType="application/vnd.openxmlformats-officedocument.presentationml.notesSl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1"/>
  </p:notesMasterIdLst>
  <p:sldIdLst>
    <p:sldId id="256" r:id="rId3"/>
    <p:sldId id="289" r:id="rId4"/>
    <p:sldId id="261" r:id="rId5"/>
    <p:sldId id="262" r:id="rId6"/>
    <p:sldId id="263" r:id="rId7"/>
    <p:sldId id="264" r:id="rId8"/>
    <p:sldId id="290" r:id="rId9"/>
    <p:sldId id="266" r:id="rId10"/>
    <p:sldId id="267" r:id="rId11"/>
    <p:sldId id="268" r:id="rId12"/>
    <p:sldId id="269" r:id="rId13"/>
    <p:sldId id="270" r:id="rId14"/>
    <p:sldId id="271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5" r:id="rId26"/>
    <p:sldId id="286" r:id="rId27"/>
    <p:sldId id="287" r:id="rId28"/>
    <p:sldId id="284" r:id="rId29"/>
    <p:sldId id="288" r:id="rId3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D12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24" autoAdjust="0"/>
    <p:restoredTop sz="94660"/>
  </p:normalViewPr>
  <p:slideViewPr>
    <p:cSldViewPr snapToGrid="0">
      <p:cViewPr varScale="1">
        <p:scale>
          <a:sx n="69" d="100"/>
          <a:sy n="69" d="100"/>
        </p:scale>
        <p:origin x="-528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H:\negative\video\energies2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H:\negative\video\energies2.xlsx" TargetMode="External"/><Relationship Id="rId1" Type="http://schemas.openxmlformats.org/officeDocument/2006/relationships/themeOverride" Target="../theme/themeOverride10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H:\negative\video\energies2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H:\negative\video\energies2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H:\negative\video\energies2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H:\negative\video\energies2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H:\negative\video\energies2.xlsx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H:\negative\video\energies2.xlsx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H:\negative\video\energies2.xlsx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H:\negative\video\energies2.xlsx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2197410121201414E-2"/>
          <c:y val="5.3713242627489818E-2"/>
          <c:w val="0.92780258916133806"/>
          <c:h val="0.94535567208765403"/>
        </c:manualLayout>
      </c:layout>
      <c:lineChart>
        <c:grouping val="standard"/>
        <c:varyColors val="0"/>
        <c:ser>
          <c:idx val="0"/>
          <c:order val="0"/>
          <c:spPr>
            <a:ln>
              <a:noFill/>
            </a:ln>
          </c:spPr>
          <c:marker>
            <c:symbol val="circle"/>
            <c:size val="10"/>
            <c:spPr>
              <a:solidFill>
                <a:schemeClr val="accent1"/>
              </a:solidFill>
              <a:ln>
                <a:noFill/>
              </a:ln>
            </c:spPr>
          </c:marker>
          <c:val>
            <c:numRef>
              <c:f>List1!$G$3:$G$13</c:f>
              <c:numCache>
                <c:formatCode>General</c:formatCode>
                <c:ptCount val="11"/>
                <c:pt idx="0">
                  <c:v>2.1335002656996949E-4</c:v>
                </c:pt>
                <c:pt idx="1">
                  <c:v>20.076398150520163</c:v>
                </c:pt>
                <c:pt idx="2">
                  <c:v>13.000770900314365</c:v>
                </c:pt>
                <c:pt idx="3">
                  <c:v>13.216241849888775</c:v>
                </c:pt>
                <c:pt idx="4">
                  <c:v>6.0313417501743061</c:v>
                </c:pt>
                <c:pt idx="5">
                  <c:v>-6.755909724902267</c:v>
                </c:pt>
                <c:pt idx="6">
                  <c:v>-10.920834299681701</c:v>
                </c:pt>
                <c:pt idx="7">
                  <c:v>1.1257412753730023</c:v>
                </c:pt>
                <c:pt idx="8">
                  <c:v>-0.49580029980688778</c:v>
                </c:pt>
                <c:pt idx="10">
                  <c:v>-18.766924874355482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123264"/>
        <c:axId val="92255360"/>
      </c:lineChart>
      <c:catAx>
        <c:axId val="90123264"/>
        <c:scaling>
          <c:orientation val="minMax"/>
        </c:scaling>
        <c:delete val="0"/>
        <c:axPos val="b"/>
        <c:majorTickMark val="none"/>
        <c:minorTickMark val="none"/>
        <c:tickLblPos val="none"/>
        <c:spPr>
          <a:ln>
            <a:noFill/>
          </a:ln>
        </c:spPr>
        <c:crossAx val="92255360"/>
        <c:crossesAt val="-25"/>
        <c:auto val="1"/>
        <c:lblAlgn val="ctr"/>
        <c:lblOffset val="100"/>
        <c:noMultiLvlLbl val="0"/>
      </c:catAx>
      <c:valAx>
        <c:axId val="92255360"/>
        <c:scaling>
          <c:orientation val="minMax"/>
          <c:max val="25"/>
          <c:min val="-2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8575"/>
        </c:spPr>
        <c:txPr>
          <a:bodyPr/>
          <a:lstStyle/>
          <a:p>
            <a:pPr>
              <a:defRPr sz="1400" baseline="0"/>
            </a:pPr>
            <a:endParaRPr lang="en-US"/>
          </a:p>
        </c:txPr>
        <c:crossAx val="90123264"/>
        <c:crosses val="autoZero"/>
        <c:crossBetween val="between"/>
        <c:majorUnit val="5"/>
      </c:valAx>
      <c:spPr>
        <a:ln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2197410121201414E-2"/>
          <c:y val="5.3713242627489818E-2"/>
          <c:w val="0.92780258916133806"/>
          <c:h val="0.94535567208765403"/>
        </c:manualLayout>
      </c:layout>
      <c:lineChart>
        <c:grouping val="standard"/>
        <c:varyColors val="0"/>
        <c:ser>
          <c:idx val="0"/>
          <c:order val="0"/>
          <c:spPr>
            <a:ln>
              <a:noFill/>
            </a:ln>
          </c:spPr>
          <c:marker>
            <c:symbol val="circle"/>
            <c:size val="10"/>
            <c:spPr>
              <a:solidFill>
                <a:schemeClr val="accent1"/>
              </a:solidFill>
              <a:ln>
                <a:noFill/>
              </a:ln>
            </c:spPr>
          </c:marker>
          <c:val>
            <c:numRef>
              <c:f>List1!$G$3:$G$13</c:f>
              <c:numCache>
                <c:formatCode>General</c:formatCode>
                <c:ptCount val="11"/>
                <c:pt idx="0">
                  <c:v>2.1335002656996949E-4</c:v>
                </c:pt>
                <c:pt idx="1">
                  <c:v>20.076398150520163</c:v>
                </c:pt>
                <c:pt idx="2">
                  <c:v>13.000770900314365</c:v>
                </c:pt>
                <c:pt idx="3">
                  <c:v>13.216241849888775</c:v>
                </c:pt>
                <c:pt idx="4">
                  <c:v>6.0313417501743061</c:v>
                </c:pt>
                <c:pt idx="5">
                  <c:v>-6.755909724902267</c:v>
                </c:pt>
                <c:pt idx="6">
                  <c:v>-10.920834299681701</c:v>
                </c:pt>
                <c:pt idx="7">
                  <c:v>1.1257412753730023</c:v>
                </c:pt>
                <c:pt idx="8">
                  <c:v>-0.49580029980688778</c:v>
                </c:pt>
                <c:pt idx="10">
                  <c:v>-18.766924874355482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112640"/>
        <c:axId val="100114816"/>
      </c:lineChart>
      <c:catAx>
        <c:axId val="100112640"/>
        <c:scaling>
          <c:orientation val="minMax"/>
        </c:scaling>
        <c:delete val="0"/>
        <c:axPos val="b"/>
        <c:majorTickMark val="none"/>
        <c:minorTickMark val="none"/>
        <c:tickLblPos val="none"/>
        <c:spPr>
          <a:ln>
            <a:noFill/>
          </a:ln>
        </c:spPr>
        <c:crossAx val="100114816"/>
        <c:crossesAt val="-25"/>
        <c:auto val="1"/>
        <c:lblAlgn val="ctr"/>
        <c:lblOffset val="100"/>
        <c:noMultiLvlLbl val="0"/>
      </c:catAx>
      <c:valAx>
        <c:axId val="100114816"/>
        <c:scaling>
          <c:orientation val="minMax"/>
          <c:max val="25"/>
          <c:min val="-2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8575"/>
        </c:spPr>
        <c:txPr>
          <a:bodyPr/>
          <a:lstStyle/>
          <a:p>
            <a:pPr>
              <a:defRPr sz="1400" baseline="0"/>
            </a:pPr>
            <a:endParaRPr lang="en-US"/>
          </a:p>
        </c:txPr>
        <c:crossAx val="100112640"/>
        <c:crosses val="autoZero"/>
        <c:crossBetween val="between"/>
        <c:majorUnit val="5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2197410121201414E-2"/>
          <c:y val="5.3713242627489818E-2"/>
          <c:w val="0.92780258916133806"/>
          <c:h val="0.94535567208765403"/>
        </c:manualLayout>
      </c:layout>
      <c:lineChart>
        <c:grouping val="standard"/>
        <c:varyColors val="0"/>
        <c:ser>
          <c:idx val="0"/>
          <c:order val="0"/>
          <c:spPr>
            <a:ln>
              <a:noFill/>
            </a:ln>
          </c:spPr>
          <c:marker>
            <c:symbol val="circle"/>
            <c:size val="10"/>
            <c:spPr>
              <a:solidFill>
                <a:schemeClr val="accent1"/>
              </a:solidFill>
              <a:ln>
                <a:noFill/>
              </a:ln>
            </c:spPr>
          </c:marker>
          <c:val>
            <c:numRef>
              <c:f>List1!$G$3:$G$13</c:f>
              <c:numCache>
                <c:formatCode>General</c:formatCode>
                <c:ptCount val="11"/>
                <c:pt idx="0">
                  <c:v>2.1335002656996949E-4</c:v>
                </c:pt>
                <c:pt idx="1">
                  <c:v>20.076398150520163</c:v>
                </c:pt>
                <c:pt idx="2">
                  <c:v>13.000770900314365</c:v>
                </c:pt>
                <c:pt idx="3">
                  <c:v>13.216241849888775</c:v>
                </c:pt>
                <c:pt idx="4">
                  <c:v>6.0313417501743061</c:v>
                </c:pt>
                <c:pt idx="5">
                  <c:v>-6.755909724902267</c:v>
                </c:pt>
                <c:pt idx="6">
                  <c:v>-10.920834299681701</c:v>
                </c:pt>
                <c:pt idx="7">
                  <c:v>1.1257412753730023</c:v>
                </c:pt>
                <c:pt idx="8">
                  <c:v>-0.49580029980688778</c:v>
                </c:pt>
                <c:pt idx="10">
                  <c:v>-18.766924874355482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720192"/>
        <c:axId val="99722368"/>
      </c:lineChart>
      <c:catAx>
        <c:axId val="99720192"/>
        <c:scaling>
          <c:orientation val="minMax"/>
        </c:scaling>
        <c:delete val="0"/>
        <c:axPos val="b"/>
        <c:majorTickMark val="none"/>
        <c:minorTickMark val="none"/>
        <c:tickLblPos val="none"/>
        <c:spPr>
          <a:ln>
            <a:noFill/>
          </a:ln>
        </c:spPr>
        <c:crossAx val="99722368"/>
        <c:crossesAt val="-25"/>
        <c:auto val="1"/>
        <c:lblAlgn val="ctr"/>
        <c:lblOffset val="100"/>
        <c:noMultiLvlLbl val="0"/>
      </c:catAx>
      <c:valAx>
        <c:axId val="99722368"/>
        <c:scaling>
          <c:orientation val="minMax"/>
          <c:max val="25"/>
          <c:min val="-2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8575"/>
        </c:spPr>
        <c:txPr>
          <a:bodyPr/>
          <a:lstStyle/>
          <a:p>
            <a:pPr>
              <a:defRPr sz="1400" baseline="0"/>
            </a:pPr>
            <a:endParaRPr lang="en-US"/>
          </a:p>
        </c:txPr>
        <c:crossAx val="99720192"/>
        <c:crosses val="autoZero"/>
        <c:crossBetween val="between"/>
        <c:majorUnit val="5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2197410121201414E-2"/>
          <c:y val="5.3713242627489818E-2"/>
          <c:w val="0.92780258916133806"/>
          <c:h val="0.94535567208765403"/>
        </c:manualLayout>
      </c:layout>
      <c:lineChart>
        <c:grouping val="standard"/>
        <c:varyColors val="0"/>
        <c:ser>
          <c:idx val="0"/>
          <c:order val="0"/>
          <c:spPr>
            <a:ln>
              <a:noFill/>
            </a:ln>
          </c:spPr>
          <c:marker>
            <c:symbol val="circle"/>
            <c:size val="10"/>
            <c:spPr>
              <a:solidFill>
                <a:schemeClr val="accent1"/>
              </a:solidFill>
              <a:ln>
                <a:noFill/>
              </a:ln>
            </c:spPr>
          </c:marker>
          <c:val>
            <c:numRef>
              <c:f>List1!$G$3:$G$13</c:f>
              <c:numCache>
                <c:formatCode>General</c:formatCode>
                <c:ptCount val="11"/>
                <c:pt idx="0">
                  <c:v>2.1335002656996949E-4</c:v>
                </c:pt>
                <c:pt idx="1">
                  <c:v>20.076398150520163</c:v>
                </c:pt>
                <c:pt idx="2">
                  <c:v>13.000770900314365</c:v>
                </c:pt>
                <c:pt idx="3">
                  <c:v>13.216241849888775</c:v>
                </c:pt>
                <c:pt idx="4">
                  <c:v>6.0313417501743061</c:v>
                </c:pt>
                <c:pt idx="5">
                  <c:v>-6.755909724902267</c:v>
                </c:pt>
                <c:pt idx="6">
                  <c:v>-10.920834299681701</c:v>
                </c:pt>
                <c:pt idx="7">
                  <c:v>1.1257412753730023</c:v>
                </c:pt>
                <c:pt idx="8">
                  <c:v>-0.49580029980688778</c:v>
                </c:pt>
                <c:pt idx="10">
                  <c:v>-18.766924874355482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744768"/>
        <c:axId val="99796096"/>
      </c:lineChart>
      <c:catAx>
        <c:axId val="99744768"/>
        <c:scaling>
          <c:orientation val="minMax"/>
        </c:scaling>
        <c:delete val="0"/>
        <c:axPos val="b"/>
        <c:majorTickMark val="none"/>
        <c:minorTickMark val="none"/>
        <c:tickLblPos val="none"/>
        <c:spPr>
          <a:ln>
            <a:noFill/>
          </a:ln>
        </c:spPr>
        <c:crossAx val="99796096"/>
        <c:crossesAt val="-25"/>
        <c:auto val="1"/>
        <c:lblAlgn val="ctr"/>
        <c:lblOffset val="100"/>
        <c:noMultiLvlLbl val="0"/>
      </c:catAx>
      <c:valAx>
        <c:axId val="99796096"/>
        <c:scaling>
          <c:orientation val="minMax"/>
          <c:max val="25"/>
          <c:min val="-2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8575"/>
        </c:spPr>
        <c:txPr>
          <a:bodyPr/>
          <a:lstStyle/>
          <a:p>
            <a:pPr>
              <a:defRPr sz="1400" baseline="0"/>
            </a:pPr>
            <a:endParaRPr lang="en-US"/>
          </a:p>
        </c:txPr>
        <c:crossAx val="99744768"/>
        <c:crosses val="autoZero"/>
        <c:crossBetween val="between"/>
        <c:majorUnit val="5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2197410121201414E-2"/>
          <c:y val="5.3713242627489818E-2"/>
          <c:w val="0.92780258916133806"/>
          <c:h val="0.94535567208765403"/>
        </c:manualLayout>
      </c:layout>
      <c:lineChart>
        <c:grouping val="standard"/>
        <c:varyColors val="0"/>
        <c:ser>
          <c:idx val="0"/>
          <c:order val="0"/>
          <c:spPr>
            <a:ln>
              <a:noFill/>
            </a:ln>
          </c:spPr>
          <c:marker>
            <c:symbol val="circle"/>
            <c:size val="10"/>
            <c:spPr>
              <a:solidFill>
                <a:schemeClr val="accent1"/>
              </a:solidFill>
              <a:ln>
                <a:noFill/>
              </a:ln>
            </c:spPr>
          </c:marker>
          <c:val>
            <c:numRef>
              <c:f>List1!$G$3:$G$13</c:f>
              <c:numCache>
                <c:formatCode>General</c:formatCode>
                <c:ptCount val="11"/>
                <c:pt idx="0">
                  <c:v>2.1335002656996949E-4</c:v>
                </c:pt>
                <c:pt idx="1">
                  <c:v>20.076398150520163</c:v>
                </c:pt>
                <c:pt idx="2">
                  <c:v>13.000770900314365</c:v>
                </c:pt>
                <c:pt idx="3">
                  <c:v>13.216241849888775</c:v>
                </c:pt>
                <c:pt idx="4">
                  <c:v>6.0313417501743061</c:v>
                </c:pt>
                <c:pt idx="5">
                  <c:v>-6.755909724902267</c:v>
                </c:pt>
                <c:pt idx="6">
                  <c:v>-10.920834299681701</c:v>
                </c:pt>
                <c:pt idx="7">
                  <c:v>1.1257412753730023</c:v>
                </c:pt>
                <c:pt idx="8">
                  <c:v>-0.49580029980688778</c:v>
                </c:pt>
                <c:pt idx="10">
                  <c:v>-18.766924874355482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8327936"/>
        <c:axId val="98366976"/>
      </c:lineChart>
      <c:catAx>
        <c:axId val="98327936"/>
        <c:scaling>
          <c:orientation val="minMax"/>
        </c:scaling>
        <c:delete val="0"/>
        <c:axPos val="b"/>
        <c:majorTickMark val="none"/>
        <c:minorTickMark val="none"/>
        <c:tickLblPos val="none"/>
        <c:spPr>
          <a:ln>
            <a:noFill/>
          </a:ln>
        </c:spPr>
        <c:crossAx val="98366976"/>
        <c:crossesAt val="-25"/>
        <c:auto val="1"/>
        <c:lblAlgn val="ctr"/>
        <c:lblOffset val="100"/>
        <c:noMultiLvlLbl val="0"/>
      </c:catAx>
      <c:valAx>
        <c:axId val="98366976"/>
        <c:scaling>
          <c:orientation val="minMax"/>
          <c:max val="25"/>
          <c:min val="-2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8575"/>
        </c:spPr>
        <c:txPr>
          <a:bodyPr/>
          <a:lstStyle/>
          <a:p>
            <a:pPr>
              <a:defRPr sz="1400" baseline="0"/>
            </a:pPr>
            <a:endParaRPr lang="en-US"/>
          </a:p>
        </c:txPr>
        <c:crossAx val="98327936"/>
        <c:crosses val="autoZero"/>
        <c:crossBetween val="between"/>
        <c:majorUnit val="5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2197410121201414E-2"/>
          <c:y val="5.3713242627489818E-2"/>
          <c:w val="0.92780258916133806"/>
          <c:h val="0.94535567208765403"/>
        </c:manualLayout>
      </c:layout>
      <c:lineChart>
        <c:grouping val="standard"/>
        <c:varyColors val="0"/>
        <c:ser>
          <c:idx val="0"/>
          <c:order val="0"/>
          <c:spPr>
            <a:ln>
              <a:noFill/>
            </a:ln>
          </c:spPr>
          <c:marker>
            <c:symbol val="circle"/>
            <c:size val="10"/>
            <c:spPr>
              <a:solidFill>
                <a:schemeClr val="accent1"/>
              </a:solidFill>
              <a:ln>
                <a:noFill/>
              </a:ln>
            </c:spPr>
          </c:marker>
          <c:val>
            <c:numRef>
              <c:f>List1!$G$3:$G$13</c:f>
              <c:numCache>
                <c:formatCode>General</c:formatCode>
                <c:ptCount val="11"/>
                <c:pt idx="0">
                  <c:v>2.1335002656996949E-4</c:v>
                </c:pt>
                <c:pt idx="1">
                  <c:v>20.076398150520163</c:v>
                </c:pt>
                <c:pt idx="2">
                  <c:v>13.000770900314365</c:v>
                </c:pt>
                <c:pt idx="3">
                  <c:v>13.216241849888775</c:v>
                </c:pt>
                <c:pt idx="4">
                  <c:v>6.0313417501743061</c:v>
                </c:pt>
                <c:pt idx="5">
                  <c:v>-6.755909724902267</c:v>
                </c:pt>
                <c:pt idx="6">
                  <c:v>-10.920834299681701</c:v>
                </c:pt>
                <c:pt idx="7">
                  <c:v>1.1257412753730023</c:v>
                </c:pt>
                <c:pt idx="8">
                  <c:v>-0.49580029980688778</c:v>
                </c:pt>
                <c:pt idx="10">
                  <c:v>-18.766924874355482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894016"/>
        <c:axId val="99895936"/>
      </c:lineChart>
      <c:catAx>
        <c:axId val="99894016"/>
        <c:scaling>
          <c:orientation val="minMax"/>
        </c:scaling>
        <c:delete val="0"/>
        <c:axPos val="b"/>
        <c:majorTickMark val="none"/>
        <c:minorTickMark val="none"/>
        <c:tickLblPos val="none"/>
        <c:spPr>
          <a:ln>
            <a:noFill/>
          </a:ln>
        </c:spPr>
        <c:crossAx val="99895936"/>
        <c:crossesAt val="-25"/>
        <c:auto val="1"/>
        <c:lblAlgn val="ctr"/>
        <c:lblOffset val="100"/>
        <c:noMultiLvlLbl val="0"/>
      </c:catAx>
      <c:valAx>
        <c:axId val="99895936"/>
        <c:scaling>
          <c:orientation val="minMax"/>
          <c:max val="25"/>
          <c:min val="-2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8575"/>
        </c:spPr>
        <c:txPr>
          <a:bodyPr/>
          <a:lstStyle/>
          <a:p>
            <a:pPr>
              <a:defRPr sz="1400" baseline="0"/>
            </a:pPr>
            <a:endParaRPr lang="en-US"/>
          </a:p>
        </c:txPr>
        <c:crossAx val="99894016"/>
        <c:crosses val="autoZero"/>
        <c:crossBetween val="between"/>
        <c:majorUnit val="5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2197410121201414E-2"/>
          <c:y val="5.3713242627489818E-2"/>
          <c:w val="0.92780258916133806"/>
          <c:h val="0.94535567208765403"/>
        </c:manualLayout>
      </c:layout>
      <c:lineChart>
        <c:grouping val="standard"/>
        <c:varyColors val="0"/>
        <c:ser>
          <c:idx val="0"/>
          <c:order val="0"/>
          <c:spPr>
            <a:ln>
              <a:noFill/>
            </a:ln>
          </c:spPr>
          <c:marker>
            <c:symbol val="circle"/>
            <c:size val="10"/>
            <c:spPr>
              <a:solidFill>
                <a:schemeClr val="accent1"/>
              </a:solidFill>
              <a:ln>
                <a:noFill/>
              </a:ln>
            </c:spPr>
          </c:marker>
          <c:val>
            <c:numRef>
              <c:f>List1!$G$3:$G$13</c:f>
              <c:numCache>
                <c:formatCode>General</c:formatCode>
                <c:ptCount val="11"/>
                <c:pt idx="0">
                  <c:v>2.1335002656996949E-4</c:v>
                </c:pt>
                <c:pt idx="1">
                  <c:v>20.076398150520163</c:v>
                </c:pt>
                <c:pt idx="2">
                  <c:v>13.000770900314365</c:v>
                </c:pt>
                <c:pt idx="3">
                  <c:v>13.216241849888775</c:v>
                </c:pt>
                <c:pt idx="4">
                  <c:v>6.0313417501743061</c:v>
                </c:pt>
                <c:pt idx="5">
                  <c:v>-6.755909724902267</c:v>
                </c:pt>
                <c:pt idx="6">
                  <c:v>-10.920834299681701</c:v>
                </c:pt>
                <c:pt idx="7">
                  <c:v>1.1257412753730023</c:v>
                </c:pt>
                <c:pt idx="8">
                  <c:v>-0.49580029980688778</c:v>
                </c:pt>
                <c:pt idx="10">
                  <c:v>-18.766924874355482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965568"/>
        <c:axId val="99992320"/>
      </c:lineChart>
      <c:catAx>
        <c:axId val="99965568"/>
        <c:scaling>
          <c:orientation val="minMax"/>
        </c:scaling>
        <c:delete val="0"/>
        <c:axPos val="b"/>
        <c:majorTickMark val="none"/>
        <c:minorTickMark val="none"/>
        <c:tickLblPos val="none"/>
        <c:spPr>
          <a:ln>
            <a:noFill/>
          </a:ln>
        </c:spPr>
        <c:crossAx val="99992320"/>
        <c:crossesAt val="-25"/>
        <c:auto val="1"/>
        <c:lblAlgn val="ctr"/>
        <c:lblOffset val="100"/>
        <c:noMultiLvlLbl val="0"/>
      </c:catAx>
      <c:valAx>
        <c:axId val="99992320"/>
        <c:scaling>
          <c:orientation val="minMax"/>
          <c:max val="25"/>
          <c:min val="-2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8575"/>
        </c:spPr>
        <c:txPr>
          <a:bodyPr/>
          <a:lstStyle/>
          <a:p>
            <a:pPr>
              <a:defRPr sz="1400" baseline="0"/>
            </a:pPr>
            <a:endParaRPr lang="en-US"/>
          </a:p>
        </c:txPr>
        <c:crossAx val="99965568"/>
        <c:crosses val="autoZero"/>
        <c:crossBetween val="between"/>
        <c:majorUnit val="5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2197410121201414E-2"/>
          <c:y val="5.3713242627489818E-2"/>
          <c:w val="0.92780258916133806"/>
          <c:h val="0.94535567208765403"/>
        </c:manualLayout>
      </c:layout>
      <c:lineChart>
        <c:grouping val="standard"/>
        <c:varyColors val="0"/>
        <c:ser>
          <c:idx val="0"/>
          <c:order val="0"/>
          <c:spPr>
            <a:ln>
              <a:noFill/>
            </a:ln>
          </c:spPr>
          <c:marker>
            <c:symbol val="circle"/>
            <c:size val="10"/>
            <c:spPr>
              <a:solidFill>
                <a:schemeClr val="accent1"/>
              </a:solidFill>
              <a:ln>
                <a:noFill/>
              </a:ln>
            </c:spPr>
          </c:marker>
          <c:val>
            <c:numRef>
              <c:f>List1!$G$3:$G$13</c:f>
              <c:numCache>
                <c:formatCode>General</c:formatCode>
                <c:ptCount val="11"/>
                <c:pt idx="0">
                  <c:v>2.1335002656996949E-4</c:v>
                </c:pt>
                <c:pt idx="1">
                  <c:v>20.076398150520163</c:v>
                </c:pt>
                <c:pt idx="2">
                  <c:v>13.000770900314365</c:v>
                </c:pt>
                <c:pt idx="3">
                  <c:v>13.216241849888775</c:v>
                </c:pt>
                <c:pt idx="4">
                  <c:v>6.0313417501743061</c:v>
                </c:pt>
                <c:pt idx="5">
                  <c:v>-6.755909724902267</c:v>
                </c:pt>
                <c:pt idx="6">
                  <c:v>-10.920834299681701</c:v>
                </c:pt>
                <c:pt idx="7">
                  <c:v>1.1257412753730023</c:v>
                </c:pt>
                <c:pt idx="8">
                  <c:v>-0.49580029980688778</c:v>
                </c:pt>
                <c:pt idx="10">
                  <c:v>-18.766924874355482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330240"/>
        <c:axId val="90332160"/>
      </c:lineChart>
      <c:catAx>
        <c:axId val="90330240"/>
        <c:scaling>
          <c:orientation val="minMax"/>
        </c:scaling>
        <c:delete val="0"/>
        <c:axPos val="b"/>
        <c:majorTickMark val="none"/>
        <c:minorTickMark val="none"/>
        <c:tickLblPos val="none"/>
        <c:spPr>
          <a:ln>
            <a:noFill/>
          </a:ln>
        </c:spPr>
        <c:crossAx val="90332160"/>
        <c:crossesAt val="-25"/>
        <c:auto val="1"/>
        <c:lblAlgn val="ctr"/>
        <c:lblOffset val="100"/>
        <c:noMultiLvlLbl val="0"/>
      </c:catAx>
      <c:valAx>
        <c:axId val="90332160"/>
        <c:scaling>
          <c:orientation val="minMax"/>
          <c:max val="25"/>
          <c:min val="-2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8575"/>
        </c:spPr>
        <c:txPr>
          <a:bodyPr/>
          <a:lstStyle/>
          <a:p>
            <a:pPr>
              <a:defRPr sz="1400" baseline="0"/>
            </a:pPr>
            <a:endParaRPr lang="en-US"/>
          </a:p>
        </c:txPr>
        <c:crossAx val="90330240"/>
        <c:crosses val="autoZero"/>
        <c:crossBetween val="between"/>
        <c:majorUnit val="5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2197410121201414E-2"/>
          <c:y val="5.3713242627489818E-2"/>
          <c:w val="0.92780258916133806"/>
          <c:h val="0.94535567208765403"/>
        </c:manualLayout>
      </c:layout>
      <c:lineChart>
        <c:grouping val="standard"/>
        <c:varyColors val="0"/>
        <c:ser>
          <c:idx val="0"/>
          <c:order val="0"/>
          <c:spPr>
            <a:ln>
              <a:noFill/>
            </a:ln>
          </c:spPr>
          <c:marker>
            <c:symbol val="circle"/>
            <c:size val="10"/>
            <c:spPr>
              <a:solidFill>
                <a:schemeClr val="accent1"/>
              </a:solidFill>
              <a:ln>
                <a:noFill/>
              </a:ln>
            </c:spPr>
          </c:marker>
          <c:val>
            <c:numRef>
              <c:f>List1!$G$3:$G$13</c:f>
              <c:numCache>
                <c:formatCode>General</c:formatCode>
                <c:ptCount val="11"/>
                <c:pt idx="0">
                  <c:v>2.1335002656996949E-4</c:v>
                </c:pt>
                <c:pt idx="1">
                  <c:v>20.076398150520163</c:v>
                </c:pt>
                <c:pt idx="2">
                  <c:v>13.000770900314365</c:v>
                </c:pt>
                <c:pt idx="3">
                  <c:v>13.216241849888775</c:v>
                </c:pt>
                <c:pt idx="4">
                  <c:v>6.0313417501743061</c:v>
                </c:pt>
                <c:pt idx="5">
                  <c:v>-6.755909724902267</c:v>
                </c:pt>
                <c:pt idx="6">
                  <c:v>-10.920834299681701</c:v>
                </c:pt>
                <c:pt idx="7">
                  <c:v>1.1257412753730023</c:v>
                </c:pt>
                <c:pt idx="8">
                  <c:v>-0.49580029980688778</c:v>
                </c:pt>
                <c:pt idx="10">
                  <c:v>-18.766924874355482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393984"/>
        <c:axId val="90441216"/>
      </c:lineChart>
      <c:catAx>
        <c:axId val="90393984"/>
        <c:scaling>
          <c:orientation val="minMax"/>
        </c:scaling>
        <c:delete val="0"/>
        <c:axPos val="b"/>
        <c:majorTickMark val="none"/>
        <c:minorTickMark val="none"/>
        <c:tickLblPos val="none"/>
        <c:spPr>
          <a:ln>
            <a:noFill/>
          </a:ln>
        </c:spPr>
        <c:crossAx val="90441216"/>
        <c:crossesAt val="-25"/>
        <c:auto val="1"/>
        <c:lblAlgn val="ctr"/>
        <c:lblOffset val="100"/>
        <c:noMultiLvlLbl val="0"/>
      </c:catAx>
      <c:valAx>
        <c:axId val="90441216"/>
        <c:scaling>
          <c:orientation val="minMax"/>
          <c:max val="25"/>
          <c:min val="-2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8575"/>
        </c:spPr>
        <c:txPr>
          <a:bodyPr/>
          <a:lstStyle/>
          <a:p>
            <a:pPr>
              <a:defRPr sz="1400" baseline="0"/>
            </a:pPr>
            <a:endParaRPr lang="en-US"/>
          </a:p>
        </c:txPr>
        <c:crossAx val="90393984"/>
        <c:crosses val="autoZero"/>
        <c:crossBetween val="between"/>
        <c:majorUnit val="5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2197410121201414E-2"/>
          <c:y val="5.3713242627489818E-2"/>
          <c:w val="0.92780258916133806"/>
          <c:h val="0.94535567208765403"/>
        </c:manualLayout>
      </c:layout>
      <c:lineChart>
        <c:grouping val="standard"/>
        <c:varyColors val="0"/>
        <c:ser>
          <c:idx val="0"/>
          <c:order val="0"/>
          <c:spPr>
            <a:ln>
              <a:noFill/>
            </a:ln>
          </c:spPr>
          <c:marker>
            <c:symbol val="circle"/>
            <c:size val="10"/>
            <c:spPr>
              <a:solidFill>
                <a:schemeClr val="accent1"/>
              </a:solidFill>
              <a:ln>
                <a:noFill/>
              </a:ln>
            </c:spPr>
          </c:marker>
          <c:val>
            <c:numRef>
              <c:f>List1!$G$3:$G$13</c:f>
              <c:numCache>
                <c:formatCode>General</c:formatCode>
                <c:ptCount val="11"/>
                <c:pt idx="0">
                  <c:v>2.1335002656996949E-4</c:v>
                </c:pt>
                <c:pt idx="1">
                  <c:v>20.076398150520163</c:v>
                </c:pt>
                <c:pt idx="2">
                  <c:v>13.000770900314365</c:v>
                </c:pt>
                <c:pt idx="3">
                  <c:v>13.216241849888775</c:v>
                </c:pt>
                <c:pt idx="4">
                  <c:v>6.0313417501743061</c:v>
                </c:pt>
                <c:pt idx="5">
                  <c:v>-6.755909724902267</c:v>
                </c:pt>
                <c:pt idx="6">
                  <c:v>-10.920834299681701</c:v>
                </c:pt>
                <c:pt idx="7">
                  <c:v>1.1257412753730023</c:v>
                </c:pt>
                <c:pt idx="8">
                  <c:v>-0.49580029980688778</c:v>
                </c:pt>
                <c:pt idx="10">
                  <c:v>-18.766924874355482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248192"/>
        <c:axId val="100250368"/>
      </c:lineChart>
      <c:catAx>
        <c:axId val="100248192"/>
        <c:scaling>
          <c:orientation val="minMax"/>
        </c:scaling>
        <c:delete val="0"/>
        <c:axPos val="b"/>
        <c:majorTickMark val="none"/>
        <c:minorTickMark val="none"/>
        <c:tickLblPos val="none"/>
        <c:spPr>
          <a:ln>
            <a:noFill/>
          </a:ln>
        </c:spPr>
        <c:crossAx val="100250368"/>
        <c:crossesAt val="-25"/>
        <c:auto val="1"/>
        <c:lblAlgn val="ctr"/>
        <c:lblOffset val="100"/>
        <c:noMultiLvlLbl val="0"/>
      </c:catAx>
      <c:valAx>
        <c:axId val="100250368"/>
        <c:scaling>
          <c:orientation val="minMax"/>
          <c:max val="25"/>
          <c:min val="-2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8575"/>
        </c:spPr>
        <c:txPr>
          <a:bodyPr/>
          <a:lstStyle/>
          <a:p>
            <a:pPr>
              <a:defRPr sz="1400" baseline="0"/>
            </a:pPr>
            <a:endParaRPr lang="en-US"/>
          </a:p>
        </c:txPr>
        <c:crossAx val="100248192"/>
        <c:crosses val="autoZero"/>
        <c:crossBetween val="between"/>
        <c:majorUnit val="5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300DB2-4564-4EC9-B00D-FBC296C0AD5D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60F69E-B6B4-4E05-AB51-4240169F6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985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0F69E-B6B4-4E05-AB51-4240169F65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2016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0F69E-B6B4-4E05-AB51-4240169F65C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0758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0F69E-B6B4-4E05-AB51-4240169F65C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8704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0F69E-B6B4-4E05-AB51-4240169F65C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9680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0F69E-B6B4-4E05-AB51-4240169F65C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7730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1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DBCE274-7C65-4654-8E97-2DFFC4CC77B0}" type="slidenum">
              <a:rPr lang="en-US" alt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9490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17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09B71DD-B1C0-4CE9-A4E2-69D01AE19625}" type="slidenum">
              <a:rPr lang="en-US" alt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9255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2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9E1A75-1330-42C2-8411-42113544E02E}" type="slidenum">
              <a:rPr lang="en-US" alt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0537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12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ED6C5FA-B94F-4A43-8B21-24F58709159B}" type="slidenum">
              <a:rPr lang="en-US" alt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7634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33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742FF85-3627-4A48-9016-DFA8BE16BB81}" type="slidenum">
              <a:rPr lang="en-US" alt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5087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536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81D47B4-4048-4094-A8FF-559A59E82917}" type="slidenum">
              <a:rPr lang="en-US" alt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736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0F69E-B6B4-4E05-AB51-4240169F65C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4139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41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FFD512F-5EA5-46BA-84AE-AAE479D912EC}" type="slidenum">
              <a:rPr lang="en-US" alt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9790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946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051165A-60E1-4655-B144-541BDFF439F7}" type="slidenum">
              <a:rPr lang="en-US" alt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432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150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6B346E7-F7B6-45E7-AD55-774AEE00BB40}" type="slidenum">
              <a:rPr lang="en-US" alt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370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35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808210-8850-47A9-BD14-B2F37D7C9BAE}" type="slidenum">
              <a:rPr lang="en-US" alt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2562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0F69E-B6B4-4E05-AB51-4240169F65C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2871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0F69E-B6B4-4E05-AB51-4240169F65C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9341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0F69E-B6B4-4E05-AB51-4240169F65C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1730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0F69E-B6B4-4E05-AB51-4240169F65C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0040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0F69E-B6B4-4E05-AB51-4240169F65C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17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0F69E-B6B4-4E05-AB51-4240169F65C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296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0F69E-B6B4-4E05-AB51-4240169F65C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618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0F69E-B6B4-4E05-AB51-4240169F65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32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0F69E-B6B4-4E05-AB51-4240169F65C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474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0F69E-B6B4-4E05-AB51-4240169F65C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8914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0F69E-B6B4-4E05-AB51-4240169F65C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9321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0F69E-B6B4-4E05-AB51-4240169F65C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857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793A-F7A8-4631-A79B-74B953404825}" type="datetimeFigureOut">
              <a:rPr lang="cs-CZ" smtClean="0"/>
              <a:t>22.9.2014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8388-3772-42A0-9D6A-004619C1CF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0429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793A-F7A8-4631-A79B-74B953404825}" type="datetimeFigureOut">
              <a:rPr lang="cs-CZ" smtClean="0"/>
              <a:t>22.9.2014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8388-3772-42A0-9D6A-004619C1CF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5550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793A-F7A8-4631-A79B-74B953404825}" type="datetimeFigureOut">
              <a:rPr lang="cs-CZ" smtClean="0"/>
              <a:t>22.9.2014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8388-3772-42A0-9D6A-004619C1CF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3601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81D30-BC12-4A80-9C56-21F79BCFD54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660AA-6B96-4736-9E90-B58253D1CF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95862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8D47E-0240-45F3-8AEB-BFE6BF7D83C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3C196-6FB4-41D5-9AD8-01EFBEE8FBE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97933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B3B2B-B151-47D5-BEC2-FDBE7553CDF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29E9A-4018-4E1F-85E4-E7DD08456F4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52562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4600A-3147-4AB0-BCEB-1A64F66984C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07E2D-67FA-49DD-9EF1-4C1966872B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75709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6833A-307B-4234-982F-BF90B2828BE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FE191-C6DF-4050-BF61-4326D0119FC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01625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F1235-31A5-43B7-BAA2-34A870A876A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9D3E3-699B-4653-98C7-F0EEC0CD323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1651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5FD5F-D3BA-4958-B87E-CE2905EDA94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C76ED-EFEB-4203-AA6F-DA695C2FA75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45072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A364F-963B-4C45-824D-74659B83BA2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57D36-272D-485B-9244-2C1193BE2AA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93788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793A-F7A8-4631-A79B-74B953404825}" type="datetimeFigureOut">
              <a:rPr lang="cs-CZ" smtClean="0"/>
              <a:t>22.9.2014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8388-3772-42A0-9D6A-004619C1CF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44390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66435-9278-4DEF-B576-665A3C5E075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070B8-DBC9-4620-93C6-289ECF8C8CD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51964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6C49B-AF4A-4591-99F8-43DB57DC946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9A276-EA88-48D1-A3B3-97F81850A33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40173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05A85-FF18-4DBF-ADCF-FE22ADDC8D9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57BCE-BE9E-4608-9E7C-54D3E3A28EE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38904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793A-F7A8-4631-A79B-74B953404825}" type="datetimeFigureOut">
              <a:rPr lang="cs-CZ" smtClean="0"/>
              <a:t>22.9.2014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8388-3772-42A0-9D6A-004619C1CF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2559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793A-F7A8-4631-A79B-74B953404825}" type="datetimeFigureOut">
              <a:rPr lang="cs-CZ" smtClean="0"/>
              <a:t>22.9.2014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8388-3772-42A0-9D6A-004619C1CF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4187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793A-F7A8-4631-A79B-74B953404825}" type="datetimeFigureOut">
              <a:rPr lang="cs-CZ" smtClean="0"/>
              <a:t>22.9.2014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8388-3772-42A0-9D6A-004619C1CF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3254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793A-F7A8-4631-A79B-74B953404825}" type="datetimeFigureOut">
              <a:rPr lang="cs-CZ" smtClean="0"/>
              <a:t>22.9.2014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8388-3772-42A0-9D6A-004619C1CF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5696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793A-F7A8-4631-A79B-74B953404825}" type="datetimeFigureOut">
              <a:rPr lang="cs-CZ" smtClean="0"/>
              <a:t>22.9.2014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8388-3772-42A0-9D6A-004619C1CF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7324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793A-F7A8-4631-A79B-74B953404825}" type="datetimeFigureOut">
              <a:rPr lang="cs-CZ" smtClean="0"/>
              <a:t>22.9.2014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8388-3772-42A0-9D6A-004619C1CF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9243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793A-F7A8-4631-A79B-74B953404825}" type="datetimeFigureOut">
              <a:rPr lang="cs-CZ" smtClean="0"/>
              <a:t>22.9.2014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8388-3772-42A0-9D6A-004619C1CF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1154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7793A-F7A8-4631-A79B-74B953404825}" type="datetimeFigureOut">
              <a:rPr lang="cs-CZ" smtClean="0"/>
              <a:t>22.9.2014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D8388-3772-42A0-9D6A-004619C1CF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5766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Kliknutím lze upravit styl.</a:t>
            </a:r>
            <a:endParaRPr lang="en-US" altLang="en-US" smtClean="0"/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Kliknutím lze upravit styly předlohy textu.</a:t>
            </a:r>
          </a:p>
          <a:p>
            <a:pPr lvl="1"/>
            <a:r>
              <a:rPr lang="cs-CZ" altLang="en-US" smtClean="0"/>
              <a:t>Druhá úroveň</a:t>
            </a:r>
          </a:p>
          <a:p>
            <a:pPr lvl="2"/>
            <a:r>
              <a:rPr lang="cs-CZ" altLang="en-US" smtClean="0"/>
              <a:t>Třetí úroveň</a:t>
            </a:r>
          </a:p>
          <a:p>
            <a:pPr lvl="3"/>
            <a:r>
              <a:rPr lang="cs-CZ" altLang="en-US" smtClean="0"/>
              <a:t>Čtvrtá úroveň</a:t>
            </a:r>
          </a:p>
          <a:p>
            <a:pPr lvl="4"/>
            <a:r>
              <a:rPr lang="cs-CZ" altLang="en-US" smtClean="0"/>
              <a:t>Pátá úroveň</a:t>
            </a:r>
            <a:endParaRPr lang="en-US" altLang="en-US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2D23B38-2EEC-4C1B-AF04-2A1101CEA20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D13A8CC-FC42-4917-8E7C-A32864141F8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132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Microsoft_Word_97_-_2003_Document1.doc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5.emf"/><Relationship Id="rId5" Type="http://schemas.openxmlformats.org/officeDocument/2006/relationships/image" Target="../media/image24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1.png"/><Relationship Id="rId5" Type="http://schemas.openxmlformats.org/officeDocument/2006/relationships/image" Target="../media/image27.wmf"/><Relationship Id="rId4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Relationship Id="rId4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Relationship Id="rId4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Relationship Id="rId4" Type="http://schemas.openxmlformats.org/officeDocument/2006/relationships/chart" Target="../charts/char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Relationship Id="rId4" Type="http://schemas.openxmlformats.org/officeDocument/2006/relationships/chart" Target="../charts/char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Relationship Id="rId4" Type="http://schemas.openxmlformats.org/officeDocument/2006/relationships/chart" Target="../charts/char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Relationship Id="rId4" Type="http://schemas.openxmlformats.org/officeDocument/2006/relationships/chart" Target="../charts/char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Relationship Id="rId4" Type="http://schemas.openxmlformats.org/officeDocument/2006/relationships/chart" Target="../charts/char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Relationship Id="rId4" Type="http://schemas.openxmlformats.org/officeDocument/2006/relationships/chart" Target="../charts/char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Relationship Id="rId4" Type="http://schemas.openxmlformats.org/officeDocument/2006/relationships/chart" Target="../charts/char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2159875" y="872158"/>
            <a:ext cx="84515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 smtClean="0">
                <a:solidFill>
                  <a:srgbClr val="3333FF"/>
                </a:solidFill>
              </a:rPr>
              <a:t>The route from </a:t>
            </a:r>
            <a:r>
              <a:rPr lang="en-US" sz="4000" b="1" dirty="0" err="1" smtClean="0">
                <a:solidFill>
                  <a:srgbClr val="3333FF"/>
                </a:solidFill>
              </a:rPr>
              <a:t>formamide</a:t>
            </a:r>
            <a:r>
              <a:rPr lang="en-US" sz="4000" b="1" dirty="0" smtClean="0">
                <a:solidFill>
                  <a:srgbClr val="3333FF"/>
                </a:solidFill>
              </a:rPr>
              <a:t> to simple ribozymes – structures and mechanisms from advanced computational studies</a:t>
            </a:r>
            <a:endParaRPr lang="cs-CZ" sz="4000" b="1" kern="50" dirty="0">
              <a:solidFill>
                <a:srgbClr val="3333FF"/>
              </a:solidFill>
              <a:ea typeface="SimSun" panose="02010600030101010101" pitchFamily="2" charset="-122"/>
              <a:cs typeface="Tahoma" panose="020B0604030504040204" pitchFamily="34" charset="0"/>
            </a:endParaRPr>
          </a:p>
        </p:txBody>
      </p:sp>
      <p:sp>
        <p:nvSpPr>
          <p:cNvPr id="5" name="Rectangle 944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948967" y="3162281"/>
            <a:ext cx="10141893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7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7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7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7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7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dirty="0" err="1"/>
              <a:t>Judit</a:t>
            </a:r>
            <a:r>
              <a:rPr lang="en-US" sz="2400" dirty="0"/>
              <a:t> E. </a:t>
            </a:r>
            <a:r>
              <a:rPr lang="cs-CZ" sz="2400" dirty="0" smtClean="0"/>
              <a:t>Š</a:t>
            </a:r>
            <a:r>
              <a:rPr lang="en-US" sz="2400" dirty="0" smtClean="0"/>
              <a:t>poner,</a:t>
            </a:r>
            <a:r>
              <a:rPr lang="en-US" sz="2400" baseline="30000" dirty="0" smtClean="0"/>
              <a:t>1</a:t>
            </a:r>
            <a:r>
              <a:rPr lang="en-US" sz="2400" dirty="0" smtClean="0"/>
              <a:t> </a:t>
            </a:r>
            <a:r>
              <a:rPr lang="en-US" sz="2400" dirty="0" err="1" smtClean="0"/>
              <a:t>Ji</a:t>
            </a:r>
            <a:r>
              <a:rPr lang="cs-CZ" sz="2400" dirty="0" smtClean="0"/>
              <a:t>ří</a:t>
            </a:r>
            <a:r>
              <a:rPr lang="en-US" sz="2400" dirty="0" smtClean="0"/>
              <a:t> </a:t>
            </a:r>
            <a:r>
              <a:rPr lang="cs-CZ" sz="2400" dirty="0" smtClean="0"/>
              <a:t>Š</a:t>
            </a:r>
            <a:r>
              <a:rPr lang="en-US" sz="2400" dirty="0" smtClean="0"/>
              <a:t>poner</a:t>
            </a:r>
            <a:r>
              <a:rPr lang="en-US" sz="2400" baseline="30000" dirty="0" smtClean="0"/>
              <a:t>1</a:t>
            </a:r>
            <a:r>
              <a:rPr lang="en-US" sz="2400" dirty="0" smtClean="0"/>
              <a:t>,</a:t>
            </a:r>
            <a:r>
              <a:rPr lang="en-US" sz="2400" dirty="0"/>
              <a:t> </a:t>
            </a:r>
            <a:r>
              <a:rPr lang="en-US" sz="2400" dirty="0" smtClean="0"/>
              <a:t>Petr Stadlbauer</a:t>
            </a:r>
            <a:r>
              <a:rPr lang="en-US" sz="2400" baseline="30000" dirty="0" smtClean="0"/>
              <a:t>1</a:t>
            </a:r>
            <a:r>
              <a:rPr lang="en-US" sz="2400" dirty="0" smtClean="0"/>
              <a:t> </a:t>
            </a:r>
            <a:r>
              <a:rPr lang="en-US" sz="2400" dirty="0"/>
              <a:t>and </a:t>
            </a:r>
            <a:r>
              <a:rPr lang="en-US" sz="2400" dirty="0" smtClean="0"/>
              <a:t>Ernesto </a:t>
            </a:r>
            <a:r>
              <a:rPr lang="en-US" sz="2400" dirty="0"/>
              <a:t>Di </a:t>
            </a:r>
            <a:r>
              <a:rPr lang="en-US" sz="2400" dirty="0" smtClean="0"/>
              <a:t>Mauro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</a:t>
            </a:r>
            <a:endParaRPr lang="cs-CZ" sz="2400" dirty="0"/>
          </a:p>
        </p:txBody>
      </p:sp>
      <p:graphicFrame>
        <p:nvGraphicFramePr>
          <p:cNvPr id="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0043054"/>
              </p:ext>
            </p:extLst>
          </p:nvPr>
        </p:nvGraphicFramePr>
        <p:xfrm>
          <a:off x="528638" y="4395788"/>
          <a:ext cx="11207750" cy="202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" name="Document" r:id="rId5" imgW="7542362" imgH="1360661" progId="Word.Document.8">
                  <p:embed/>
                </p:oleObj>
              </mc:Choice>
              <mc:Fallback>
                <p:oleObj name="Document" r:id="rId5" imgW="7542362" imgH="136066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8" y="4395788"/>
                        <a:ext cx="11207750" cy="202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272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893"/>
          <p:cNvSpPr>
            <a:spLocks noChangeArrowheads="1"/>
          </p:cNvSpPr>
          <p:nvPr/>
        </p:nvSpPr>
        <p:spPr bwMode="auto">
          <a:xfrm>
            <a:off x="15735300" y="40541575"/>
            <a:ext cx="1428908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7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7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7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7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cs typeface="Times New Roman" panose="02020603050405020304" pitchFamily="18" charset="0"/>
              </a:rPr>
              <a:t>Energy profile of the formation of 2,3-diaminomaleonitrile from the reaction of formamide with CN∙ radical.  The individual reaction steps are highlighted with different colors on the curve computed at B3LYP/6−311++G(2d,2p) level.  Grey curve: CCSD(T)/6−311++G(2d,2p) benchmark energy data using the B3LYP/6−311++G(2d,2p) optimized geometries . </a:t>
            </a:r>
            <a:endParaRPr lang="cs-CZ" sz="2400"/>
          </a:p>
        </p:txBody>
      </p:sp>
      <p:graphicFrame>
        <p:nvGraphicFramePr>
          <p:cNvPr id="4" name="Objekt 289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3240346"/>
              </p:ext>
            </p:extLst>
          </p:nvPr>
        </p:nvGraphicFramePr>
        <p:xfrm>
          <a:off x="17880013" y="36301363"/>
          <a:ext cx="2986087" cy="364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4" name="ChemSketch" r:id="rId4" imgW="2072640" imgH="2529840" progId="ACD.ChemSketch.20">
                  <p:embed/>
                </p:oleObj>
              </mc:Choice>
              <mc:Fallback>
                <p:oleObj name="ChemSketch" r:id="rId4" imgW="2072640" imgH="252984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80013" y="36301363"/>
                        <a:ext cx="2986087" cy="364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Zakřivená spojnice 5"/>
          <p:cNvCxnSpPr>
            <a:cxnSpLocks noChangeShapeType="1"/>
          </p:cNvCxnSpPr>
          <p:nvPr/>
        </p:nvCxnSpPr>
        <p:spPr bwMode="auto">
          <a:xfrm rot="5400000" flipH="1" flipV="1">
            <a:off x="19289713" y="36874450"/>
            <a:ext cx="2592387" cy="1204913"/>
          </a:xfrm>
          <a:prstGeom prst="curvedConnector3">
            <a:avLst>
              <a:gd name="adj1" fmla="val 44120"/>
            </a:avLst>
          </a:prstGeom>
          <a:noFill/>
          <a:ln w="12700" algn="ctr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Volný tvar 10"/>
          <p:cNvSpPr>
            <a:spLocks/>
          </p:cNvSpPr>
          <p:nvPr/>
        </p:nvSpPr>
        <p:spPr bwMode="auto">
          <a:xfrm>
            <a:off x="18830925" y="34137600"/>
            <a:ext cx="457200" cy="2043113"/>
          </a:xfrm>
          <a:custGeom>
            <a:avLst/>
            <a:gdLst>
              <a:gd name="T0" fmla="*/ 457200 w 457200"/>
              <a:gd name="T1" fmla="*/ 2043582 h 1476375"/>
              <a:gd name="T2" fmla="*/ 333375 w 457200"/>
              <a:gd name="T3" fmla="*/ 474638 h 1476375"/>
              <a:gd name="T4" fmla="*/ 19050 w 457200"/>
              <a:gd name="T5" fmla="*/ 0 h 1476375"/>
              <a:gd name="T6" fmla="*/ 19050 w 457200"/>
              <a:gd name="T7" fmla="*/ 0 h 1476375"/>
              <a:gd name="T8" fmla="*/ 0 w 457200"/>
              <a:gd name="T9" fmla="*/ 0 h 14763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57200" h="1476375">
                <a:moveTo>
                  <a:pt x="457200" y="1476375"/>
                </a:moveTo>
                <a:cubicBezTo>
                  <a:pt x="431800" y="1032668"/>
                  <a:pt x="406400" y="588962"/>
                  <a:pt x="333375" y="342900"/>
                </a:cubicBezTo>
                <a:cubicBezTo>
                  <a:pt x="260350" y="96838"/>
                  <a:pt x="19050" y="0"/>
                  <a:pt x="19050" y="0"/>
                </a:cubicBezTo>
                <a:lnTo>
                  <a:pt x="0" y="0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14" name="Skupina 13"/>
          <p:cNvGrpSpPr/>
          <p:nvPr/>
        </p:nvGrpSpPr>
        <p:grpSpPr>
          <a:xfrm>
            <a:off x="327660" y="168103"/>
            <a:ext cx="8444317" cy="5272114"/>
            <a:chOff x="0" y="-2089150"/>
            <a:chExt cx="14222411" cy="8408988"/>
          </a:xfrm>
        </p:grpSpPr>
        <p:pic>
          <p:nvPicPr>
            <p:cNvPr id="7" name="Picture 44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089150"/>
              <a:ext cx="13527087" cy="8408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9" name="Objekt 289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32966841"/>
                </p:ext>
              </p:extLst>
            </p:nvPr>
          </p:nvGraphicFramePr>
          <p:xfrm>
            <a:off x="11236324" y="-831714"/>
            <a:ext cx="2986087" cy="36480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75" name="ChemSketch" r:id="rId7" imgW="2072640" imgH="2529840" progId="ACD.ChemSketch.20">
                    <p:embed/>
                  </p:oleObj>
                </mc:Choice>
                <mc:Fallback>
                  <p:oleObj name="ChemSketch" r:id="rId7" imgW="2072640" imgH="2529840" progId="ACD.ChemSketch.20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236324" y="-831714"/>
                          <a:ext cx="2986087" cy="36480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" name="Obdélník 2893"/>
          <p:cNvSpPr>
            <a:spLocks noChangeArrowheads="1"/>
          </p:cNvSpPr>
          <p:nvPr/>
        </p:nvSpPr>
        <p:spPr bwMode="auto">
          <a:xfrm>
            <a:off x="658708" y="5447374"/>
            <a:ext cx="1353153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7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7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7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7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800" dirty="0">
                <a:cs typeface="Times New Roman" panose="02020603050405020304" pitchFamily="18" charset="0"/>
              </a:rPr>
              <a:t>Energy profile of the formation of 2,3-diaminomaleonitrile from the reaction of </a:t>
            </a:r>
            <a:r>
              <a:rPr lang="en-US" sz="1800" dirty="0" err="1">
                <a:cs typeface="Times New Roman" panose="02020603050405020304" pitchFamily="18" charset="0"/>
              </a:rPr>
              <a:t>formamide</a:t>
            </a:r>
            <a:r>
              <a:rPr lang="en-US" sz="1800" dirty="0">
                <a:cs typeface="Times New Roman" panose="02020603050405020304" pitchFamily="18" charset="0"/>
              </a:rPr>
              <a:t> with CN∙ </a:t>
            </a:r>
            <a:r>
              <a:rPr lang="en-US" sz="1800" dirty="0" smtClean="0">
                <a:cs typeface="Times New Roman" panose="02020603050405020304" pitchFamily="18" charset="0"/>
              </a:rPr>
              <a:t>radical </a:t>
            </a:r>
            <a:br>
              <a:rPr lang="en-US" sz="1800" dirty="0" smtClean="0">
                <a:cs typeface="Times New Roman" panose="02020603050405020304" pitchFamily="18" charset="0"/>
              </a:rPr>
            </a:br>
            <a:r>
              <a:rPr lang="en-US" sz="1800" dirty="0" smtClean="0">
                <a:cs typeface="Times New Roman" panose="02020603050405020304" pitchFamily="18" charset="0"/>
              </a:rPr>
              <a:t>computed </a:t>
            </a:r>
            <a:r>
              <a:rPr lang="en-US" sz="1800" dirty="0">
                <a:cs typeface="Times New Roman" panose="02020603050405020304" pitchFamily="18" charset="0"/>
              </a:rPr>
              <a:t>at B3LYP/6−311++G(2d,2p) level.  Grey curve: CCSD(T)/6−311++G(2d,2p) benchmark energy </a:t>
            </a:r>
            <a:r>
              <a:rPr lang="en-US" sz="1800" dirty="0" smtClean="0">
                <a:cs typeface="Times New Roman" panose="02020603050405020304" pitchFamily="18" charset="0"/>
              </a:rPr>
              <a:t/>
            </a:r>
            <a:br>
              <a:rPr lang="en-US" sz="1800" dirty="0" smtClean="0">
                <a:cs typeface="Times New Roman" panose="02020603050405020304" pitchFamily="18" charset="0"/>
              </a:rPr>
            </a:br>
            <a:r>
              <a:rPr lang="en-US" sz="1800" dirty="0" smtClean="0">
                <a:cs typeface="Times New Roman" panose="02020603050405020304" pitchFamily="18" charset="0"/>
              </a:rPr>
              <a:t>data </a:t>
            </a:r>
            <a:r>
              <a:rPr lang="en-US" sz="1800" dirty="0">
                <a:cs typeface="Times New Roman" panose="02020603050405020304" pitchFamily="18" charset="0"/>
              </a:rPr>
              <a:t>using the B3LYP/6−311++G(2d,2p) optimized geometries . </a:t>
            </a:r>
            <a:endParaRPr lang="cs-CZ" sz="1800" dirty="0"/>
          </a:p>
        </p:txBody>
      </p:sp>
      <p:pic>
        <p:nvPicPr>
          <p:cNvPr id="17" name="Obrázek 289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707" y="2100069"/>
            <a:ext cx="3021195" cy="2115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Obrázek 289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1977" y="0"/>
            <a:ext cx="3250656" cy="2276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bdélník 11"/>
          <p:cNvSpPr/>
          <p:nvPr/>
        </p:nvSpPr>
        <p:spPr>
          <a:xfrm>
            <a:off x="4233042" y="6441796"/>
            <a:ext cx="100873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/>
              <a:t>M. </a:t>
            </a:r>
            <a:r>
              <a:rPr lang="en-US" sz="1400" dirty="0" err="1"/>
              <a:t>Ferus</a:t>
            </a:r>
            <a:r>
              <a:rPr lang="en-US" sz="1400" dirty="0"/>
              <a:t>, S. </a:t>
            </a:r>
            <a:r>
              <a:rPr lang="en-US" sz="1400" dirty="0" err="1"/>
              <a:t>Civiš</a:t>
            </a:r>
            <a:r>
              <a:rPr lang="en-US" sz="1400" dirty="0"/>
              <a:t>, A. </a:t>
            </a:r>
            <a:r>
              <a:rPr lang="en-US" sz="1400" dirty="0" err="1"/>
              <a:t>Mládek</a:t>
            </a:r>
            <a:r>
              <a:rPr lang="en-US" sz="1400" dirty="0"/>
              <a:t>, J. </a:t>
            </a:r>
            <a:r>
              <a:rPr lang="en-US" sz="1400" dirty="0" err="1"/>
              <a:t>Šponer</a:t>
            </a:r>
            <a:r>
              <a:rPr lang="en-US" sz="1400" dirty="0"/>
              <a:t>, L. </a:t>
            </a:r>
            <a:r>
              <a:rPr lang="en-US" sz="1400" dirty="0" err="1"/>
              <a:t>Juha</a:t>
            </a:r>
            <a:r>
              <a:rPr lang="en-US" sz="1400" dirty="0"/>
              <a:t>, J. E. </a:t>
            </a:r>
            <a:r>
              <a:rPr lang="en-US" sz="1400" dirty="0" err="1"/>
              <a:t>Šponer</a:t>
            </a:r>
            <a:r>
              <a:rPr lang="en-US" sz="1400" dirty="0"/>
              <a:t>, </a:t>
            </a:r>
            <a:r>
              <a:rPr lang="en-US" sz="1400" i="1" dirty="0"/>
              <a:t>J. Am. Chem. Soc. </a:t>
            </a:r>
            <a:r>
              <a:rPr lang="en-US" sz="1400" dirty="0"/>
              <a:t>2012, 134, 20788−20796.</a:t>
            </a:r>
          </a:p>
        </p:txBody>
      </p:sp>
    </p:spTree>
    <p:extLst>
      <p:ext uri="{BB962C8B-B14F-4D97-AF65-F5344CB8AC3E}">
        <p14:creationId xmlns:p14="http://schemas.microsoft.com/office/powerpoint/2010/main" val="141442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289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1298886"/>
              </p:ext>
            </p:extLst>
          </p:nvPr>
        </p:nvGraphicFramePr>
        <p:xfrm>
          <a:off x="328025" y="5201368"/>
          <a:ext cx="3832265" cy="1187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3" name="ChemSketch" r:id="rId4" imgW="3038760" imgH="889920" progId="ACD.ChemSketch.20">
                  <p:embed/>
                </p:oleObj>
              </mc:Choice>
              <mc:Fallback>
                <p:oleObj name="ChemSketch" r:id="rId4" imgW="3038760" imgH="88992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025" y="5201368"/>
                        <a:ext cx="3832265" cy="11876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9" y="1892935"/>
            <a:ext cx="5753100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680" y="1892935"/>
            <a:ext cx="5753100" cy="290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06680" y="1546860"/>
            <a:ext cx="464820" cy="601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6067426" y="1699260"/>
            <a:ext cx="464820" cy="601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2902"/>
          <p:cNvSpPr>
            <a:spLocks noChangeArrowheads="1"/>
          </p:cNvSpPr>
          <p:nvPr/>
        </p:nvSpPr>
        <p:spPr bwMode="auto">
          <a:xfrm>
            <a:off x="758190" y="500380"/>
            <a:ext cx="108889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7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7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7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7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0000FF"/>
                </a:solidFill>
                <a:cs typeface="Times New Roman" panose="02020603050405020304" pitchFamily="18" charset="0"/>
              </a:rPr>
              <a:t>Vapor phase FTIR spectra of liquid </a:t>
            </a:r>
            <a:r>
              <a:rPr lang="en-US" sz="20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formamide</a:t>
            </a:r>
            <a:r>
              <a:rPr lang="en-US" sz="2000" dirty="0">
                <a:solidFill>
                  <a:srgbClr val="0000FF"/>
                </a:solidFill>
                <a:cs typeface="Times New Roman" panose="02020603050405020304" pitchFamily="18" charset="0"/>
              </a:rPr>
              <a:t> and its ice in the MIR </a:t>
            </a:r>
            <a:r>
              <a:rPr lang="en-US" sz="20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and NIR spectral regions.</a:t>
            </a:r>
            <a:r>
              <a:rPr lang="en-US" sz="2000" dirty="0" smtClean="0">
                <a:cs typeface="Times New Roman" panose="02020603050405020304" pitchFamily="18" charset="0"/>
              </a:rPr>
              <a:t> </a:t>
            </a:r>
            <a:endParaRPr lang="cs-CZ" sz="2000" dirty="0"/>
          </a:p>
        </p:txBody>
      </p:sp>
      <p:sp>
        <p:nvSpPr>
          <p:cNvPr id="4" name="Obdélník 3"/>
          <p:cNvSpPr/>
          <p:nvPr/>
        </p:nvSpPr>
        <p:spPr>
          <a:xfrm>
            <a:off x="4160290" y="51949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cs typeface="Times New Roman" panose="02020603050405020304" pitchFamily="18" charset="0"/>
              </a:rPr>
              <a:t>A: irradiated </a:t>
            </a:r>
            <a:r>
              <a:rPr lang="en-US" dirty="0" err="1" smtClean="0"/>
              <a:t>formamide</a:t>
            </a:r>
            <a:r>
              <a:rPr lang="en-US" dirty="0" smtClean="0"/>
              <a:t> ice mixed with an </a:t>
            </a:r>
            <a:r>
              <a:rPr lang="en-US" dirty="0" err="1" smtClean="0"/>
              <a:t>FeNi</a:t>
            </a:r>
            <a:r>
              <a:rPr lang="en-US" dirty="0" smtClean="0"/>
              <a:t> meteorite </a:t>
            </a:r>
          </a:p>
          <a:p>
            <a:r>
              <a:rPr lang="en-US" dirty="0" smtClean="0"/>
              <a:t>B: </a:t>
            </a:r>
            <a:r>
              <a:rPr lang="cs-CZ" dirty="0" smtClean="0"/>
              <a:t>non−</a:t>
            </a:r>
            <a:r>
              <a:rPr lang="cs-CZ" dirty="0" err="1" smtClean="0"/>
              <a:t>irradiated</a:t>
            </a:r>
            <a:r>
              <a:rPr lang="cs-CZ" dirty="0" smtClean="0"/>
              <a:t> </a:t>
            </a:r>
            <a:r>
              <a:rPr lang="cs-CZ" dirty="0" err="1" smtClean="0"/>
              <a:t>pure</a:t>
            </a:r>
            <a:r>
              <a:rPr lang="cs-CZ" dirty="0" smtClean="0"/>
              <a:t> </a:t>
            </a:r>
            <a:r>
              <a:rPr lang="en-US" dirty="0" err="1" smtClean="0"/>
              <a:t>formamide</a:t>
            </a:r>
            <a:r>
              <a:rPr lang="en-US" dirty="0" smtClean="0"/>
              <a:t> ice </a:t>
            </a:r>
          </a:p>
          <a:p>
            <a:r>
              <a:rPr lang="en-US" dirty="0" smtClean="0"/>
              <a:t>C: gas phase pure </a:t>
            </a:r>
            <a:r>
              <a:rPr lang="en-US" dirty="0" err="1" smtClean="0"/>
              <a:t>formamide</a:t>
            </a:r>
            <a:r>
              <a:rPr lang="en-US" dirty="0" smtClean="0"/>
              <a:t> sample </a:t>
            </a:r>
            <a:endParaRPr lang="cs-CZ" dirty="0"/>
          </a:p>
        </p:txBody>
      </p:sp>
      <p:sp>
        <p:nvSpPr>
          <p:cNvPr id="23" name="Obdélník 22"/>
          <p:cNvSpPr/>
          <p:nvPr/>
        </p:nvSpPr>
        <p:spPr>
          <a:xfrm>
            <a:off x="1396840" y="3013115"/>
            <a:ext cx="567691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4233042" y="6441796"/>
            <a:ext cx="100873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/>
              <a:t>M. </a:t>
            </a:r>
            <a:r>
              <a:rPr lang="en-US" sz="1400" dirty="0" err="1"/>
              <a:t>Ferus</a:t>
            </a:r>
            <a:r>
              <a:rPr lang="en-US" sz="1400" dirty="0"/>
              <a:t>, S. </a:t>
            </a:r>
            <a:r>
              <a:rPr lang="en-US" sz="1400" dirty="0" err="1"/>
              <a:t>Civiš</a:t>
            </a:r>
            <a:r>
              <a:rPr lang="en-US" sz="1400" dirty="0"/>
              <a:t>, A. </a:t>
            </a:r>
            <a:r>
              <a:rPr lang="en-US" sz="1400" dirty="0" err="1"/>
              <a:t>Mládek</a:t>
            </a:r>
            <a:r>
              <a:rPr lang="en-US" sz="1400" dirty="0"/>
              <a:t>, J. </a:t>
            </a:r>
            <a:r>
              <a:rPr lang="en-US" sz="1400" dirty="0" err="1"/>
              <a:t>Šponer</a:t>
            </a:r>
            <a:r>
              <a:rPr lang="en-US" sz="1400" dirty="0"/>
              <a:t>, L. </a:t>
            </a:r>
            <a:r>
              <a:rPr lang="en-US" sz="1400" dirty="0" err="1"/>
              <a:t>Juha</a:t>
            </a:r>
            <a:r>
              <a:rPr lang="en-US" sz="1400" dirty="0"/>
              <a:t>, J. E. </a:t>
            </a:r>
            <a:r>
              <a:rPr lang="en-US" sz="1400" dirty="0" err="1"/>
              <a:t>Šponer</a:t>
            </a:r>
            <a:r>
              <a:rPr lang="en-US" sz="1400" dirty="0"/>
              <a:t>, </a:t>
            </a:r>
            <a:r>
              <a:rPr lang="en-US" sz="1400" i="1" dirty="0"/>
              <a:t>J. Am. Chem. Soc. </a:t>
            </a:r>
            <a:r>
              <a:rPr lang="en-US" sz="1400" dirty="0"/>
              <a:t>2012, 134, 20788−20796.</a:t>
            </a:r>
          </a:p>
        </p:txBody>
      </p:sp>
    </p:spTree>
    <p:extLst>
      <p:ext uri="{BB962C8B-B14F-4D97-AF65-F5344CB8AC3E}">
        <p14:creationId xmlns:p14="http://schemas.microsoft.com/office/powerpoint/2010/main" val="164975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2891"/>
          <p:cNvSpPr txBox="1">
            <a:spLocks noChangeArrowheads="1"/>
          </p:cNvSpPr>
          <p:nvPr/>
        </p:nvSpPr>
        <p:spPr bwMode="auto">
          <a:xfrm>
            <a:off x="952501" y="250206"/>
            <a:ext cx="9944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7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7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7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7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400" b="1" dirty="0" smtClean="0">
                <a:solidFill>
                  <a:srgbClr val="0000FF"/>
                </a:solidFill>
              </a:rPr>
              <a:t>Polymerization of 3’,5’-cGMP</a:t>
            </a:r>
            <a:endParaRPr lang="cs-CZ" sz="2400" b="1" baseline="30000" dirty="0">
              <a:solidFill>
                <a:srgbClr val="0000FF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123766" y="751058"/>
            <a:ext cx="69969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Selectively produces 3’,5’-linkages</a:t>
            </a:r>
          </a:p>
          <a:p>
            <a:endParaRPr lang="en-US" b="1" dirty="0"/>
          </a:p>
          <a:p>
            <a:pPr algn="ctr"/>
            <a:r>
              <a:rPr lang="en-US" b="1" dirty="0" smtClean="0"/>
              <a:t>3’,5’-cGMP: </a:t>
            </a:r>
            <a:r>
              <a:rPr lang="en-US" dirty="0" smtClean="0"/>
              <a:t>prebiotic building block, can be synthesized from </a:t>
            </a:r>
            <a:r>
              <a:rPr lang="en-US" dirty="0" err="1" smtClean="0"/>
              <a:t>formamide</a:t>
            </a:r>
            <a:endParaRPr lang="en-US" dirty="0" smtClean="0"/>
          </a:p>
        </p:txBody>
      </p:sp>
      <p:cxnSp>
        <p:nvCxnSpPr>
          <p:cNvPr id="14" name="Přímá spojnice se šipkou 13"/>
          <p:cNvCxnSpPr/>
          <p:nvPr/>
        </p:nvCxnSpPr>
        <p:spPr>
          <a:xfrm>
            <a:off x="2064773" y="4483510"/>
            <a:ext cx="0" cy="70054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Skupina 9"/>
          <p:cNvGrpSpPr/>
          <p:nvPr/>
        </p:nvGrpSpPr>
        <p:grpSpPr>
          <a:xfrm>
            <a:off x="5339532" y="1666391"/>
            <a:ext cx="6028419" cy="4618250"/>
            <a:chOff x="5310035" y="1960532"/>
            <a:chExt cx="6028419" cy="4618250"/>
          </a:xfrm>
        </p:grpSpPr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10035" y="1960532"/>
              <a:ext cx="6028419" cy="4618250"/>
            </a:xfrm>
            <a:prstGeom prst="rect">
              <a:avLst/>
            </a:prstGeom>
          </p:spPr>
        </p:pic>
        <p:sp>
          <p:nvSpPr>
            <p:cNvPr id="15" name="Oblouk 14"/>
            <p:cNvSpPr/>
            <p:nvPr/>
          </p:nvSpPr>
          <p:spPr>
            <a:xfrm>
              <a:off x="6390969" y="2949677"/>
              <a:ext cx="1447799" cy="1246239"/>
            </a:xfrm>
            <a:prstGeom prst="arc">
              <a:avLst>
                <a:gd name="adj1" fmla="val 5037953"/>
                <a:gd name="adj2" fmla="val 10634851"/>
              </a:avLst>
            </a:prstGeom>
            <a:ln w="1905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blouk 15"/>
            <p:cNvSpPr/>
            <p:nvPr/>
          </p:nvSpPr>
          <p:spPr>
            <a:xfrm>
              <a:off x="7332407" y="3909741"/>
              <a:ext cx="1447799" cy="1246239"/>
            </a:xfrm>
            <a:prstGeom prst="arc">
              <a:avLst>
                <a:gd name="adj1" fmla="val 5037953"/>
                <a:gd name="adj2" fmla="val 10634851"/>
              </a:avLst>
            </a:prstGeom>
            <a:ln w="1905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blouk 16"/>
            <p:cNvSpPr/>
            <p:nvPr/>
          </p:nvSpPr>
          <p:spPr>
            <a:xfrm>
              <a:off x="8324244" y="4869805"/>
              <a:ext cx="1447799" cy="1246239"/>
            </a:xfrm>
            <a:prstGeom prst="arc">
              <a:avLst>
                <a:gd name="adj1" fmla="val 5037953"/>
                <a:gd name="adj2" fmla="val 10634851"/>
              </a:avLst>
            </a:prstGeom>
            <a:ln w="1905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Skupina 4"/>
          <p:cNvGrpSpPr/>
          <p:nvPr/>
        </p:nvGrpSpPr>
        <p:grpSpPr>
          <a:xfrm>
            <a:off x="430331" y="2165384"/>
            <a:ext cx="3257073" cy="3616127"/>
            <a:chOff x="316249" y="2607691"/>
            <a:chExt cx="3257073" cy="3616127"/>
          </a:xfrm>
        </p:grpSpPr>
        <p:sp>
          <p:nvSpPr>
            <p:cNvPr id="7" name="TextovéPole 6"/>
            <p:cNvSpPr txBox="1"/>
            <p:nvPr/>
          </p:nvSpPr>
          <p:spPr>
            <a:xfrm>
              <a:off x="316249" y="3299944"/>
              <a:ext cx="4908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OH</a:t>
              </a:r>
              <a:r>
                <a:rPr lang="en-US" sz="1600" baseline="30000" dirty="0" smtClean="0"/>
                <a:t>-</a:t>
              </a:r>
              <a:endParaRPr lang="en-US" sz="1600" baseline="30000" dirty="0"/>
            </a:p>
          </p:txBody>
        </p:sp>
        <p:pic>
          <p:nvPicPr>
            <p:cNvPr id="11" name="Obrázek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5435" y="2671318"/>
              <a:ext cx="2677887" cy="3552500"/>
            </a:xfrm>
            <a:prstGeom prst="rect">
              <a:avLst/>
            </a:prstGeom>
          </p:spPr>
        </p:pic>
        <p:sp>
          <p:nvSpPr>
            <p:cNvPr id="12" name="Oblouk 11"/>
            <p:cNvSpPr/>
            <p:nvPr/>
          </p:nvSpPr>
          <p:spPr>
            <a:xfrm>
              <a:off x="671052" y="3207774"/>
              <a:ext cx="1187245" cy="825910"/>
            </a:xfrm>
            <a:prstGeom prst="arc">
              <a:avLst>
                <a:gd name="adj1" fmla="val 5034402"/>
                <a:gd name="adj2" fmla="val 10634851"/>
              </a:avLst>
            </a:prstGeom>
            <a:ln w="1905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ovéPole 17"/>
            <p:cNvSpPr txBox="1"/>
            <p:nvPr/>
          </p:nvSpPr>
          <p:spPr>
            <a:xfrm>
              <a:off x="486321" y="2607691"/>
              <a:ext cx="6832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pH=9</a:t>
              </a:r>
              <a:endParaRPr lang="en-US" dirty="0"/>
            </a:p>
          </p:txBody>
        </p:sp>
      </p:grpSp>
      <p:sp>
        <p:nvSpPr>
          <p:cNvPr id="4" name="Obdélník 3"/>
          <p:cNvSpPr/>
          <p:nvPr/>
        </p:nvSpPr>
        <p:spPr>
          <a:xfrm>
            <a:off x="600403" y="6229246"/>
            <a:ext cx="111841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G. Costanzo, R. Saladino, G. Botta, A. Giorgi, A. Scipioni, S. Pino and E. Di Mauro, </a:t>
            </a:r>
            <a:r>
              <a:rPr lang="it-IT" i="1" dirty="0"/>
              <a:t>Chembiochem</a:t>
            </a:r>
            <a:r>
              <a:rPr lang="it-IT" dirty="0"/>
              <a:t>, 2012, 13, 999-1008.</a:t>
            </a:r>
          </a:p>
        </p:txBody>
      </p:sp>
    </p:spTree>
    <p:extLst>
      <p:ext uri="{BB962C8B-B14F-4D97-AF65-F5344CB8AC3E}">
        <p14:creationId xmlns:p14="http://schemas.microsoft.com/office/powerpoint/2010/main" val="255712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0723" y="331528"/>
            <a:ext cx="116807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Mechanism of the polymerization </a:t>
            </a:r>
            <a:r>
              <a:rPr lang="en-US" sz="2400" b="1" dirty="0">
                <a:solidFill>
                  <a:srgbClr val="0000FF"/>
                </a:solidFill>
              </a:rPr>
              <a:t>of 3’,5’-</a:t>
            </a:r>
            <a:r>
              <a:rPr lang="en-US" sz="2400" b="1" dirty="0" smtClean="0">
                <a:solidFill>
                  <a:srgbClr val="0000FF"/>
                </a:solidFill>
              </a:rPr>
              <a:t>cGMPs from quantum chemical calculations</a:t>
            </a:r>
            <a:endParaRPr lang="cs-CZ" sz="2400" b="1" baseline="30000" dirty="0">
              <a:solidFill>
                <a:srgbClr val="0000FF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" t="11936" r="53376" b="74623"/>
          <a:stretch/>
        </p:blipFill>
        <p:spPr>
          <a:xfrm>
            <a:off x="353962" y="2256502"/>
            <a:ext cx="5385988" cy="2816944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454340" y="5471338"/>
            <a:ext cx="3067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(TPSS-D2/TZVP </a:t>
            </a:r>
            <a:r>
              <a:rPr lang="en-US" dirty="0"/>
              <a:t>level of </a:t>
            </a:r>
            <a:r>
              <a:rPr lang="en-US" dirty="0" smtClean="0"/>
              <a:t>theory)</a:t>
            </a:r>
            <a:endParaRPr lang="en-US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9" t="2321" r="29692" b="5952"/>
          <a:stretch/>
        </p:blipFill>
        <p:spPr>
          <a:xfrm>
            <a:off x="5914103" y="1187245"/>
            <a:ext cx="4800600" cy="495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31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Zástupný symbol pro obrázek 9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8" r="20848"/>
          <a:stretch>
            <a:fillRect/>
          </a:stretch>
        </p:blipFill>
        <p:spPr>
          <a:xfrm>
            <a:off x="2987675" y="287338"/>
            <a:ext cx="6172200" cy="4873625"/>
          </a:xfrm>
        </p:spPr>
      </p:pic>
      <p:sp>
        <p:nvSpPr>
          <p:cNvPr id="409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9" name="Šipka dolů 8"/>
          <p:cNvSpPr/>
          <p:nvPr/>
        </p:nvSpPr>
        <p:spPr>
          <a:xfrm rot="3515651">
            <a:off x="7414737" y="240160"/>
            <a:ext cx="440444" cy="1691360"/>
          </a:xfrm>
          <a:prstGeom prst="downArrow">
            <a:avLst>
              <a:gd name="adj1" fmla="val 15589"/>
              <a:gd name="adj2" fmla="val 50000"/>
            </a:avLst>
          </a:prstGeom>
          <a:gradFill>
            <a:gsLst>
              <a:gs pos="0">
                <a:schemeClr val="accent1">
                  <a:lumMod val="2000"/>
                  <a:lumOff val="98000"/>
                </a:schemeClr>
              </a:gs>
              <a:gs pos="99000">
                <a:schemeClr val="accent1">
                  <a:lumMod val="45000"/>
                  <a:lumOff val="55000"/>
                </a:schemeClr>
              </a:gs>
              <a:gs pos="99000">
                <a:schemeClr val="accent1">
                  <a:lumMod val="45000"/>
                  <a:lumOff val="55000"/>
                </a:schemeClr>
              </a:gs>
              <a:gs pos="97000">
                <a:schemeClr val="accent1">
                  <a:lumMod val="75000"/>
                </a:schemeClr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perspectiveLeft"/>
            <a:lightRig rig="threePt" dir="t">
              <a:rot lat="0" lon="0" rev="6600000"/>
            </a:lightRig>
          </a:scene3d>
          <a:sp3d extrusionH="76200" contourW="12700" prstMaterial="plastic">
            <a:bevelT/>
            <a:extrusionClr>
              <a:schemeClr val="bg1"/>
            </a:extrusionClr>
            <a:contourClr>
              <a:schemeClr val="accent1">
                <a:lumMod val="40000"/>
                <a:lumOff val="6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Ovál 2"/>
          <p:cNvSpPr/>
          <p:nvPr/>
        </p:nvSpPr>
        <p:spPr>
          <a:xfrm>
            <a:off x="3724275" y="5580063"/>
            <a:ext cx="261938" cy="2619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102" name="TextovéPole 6"/>
          <p:cNvSpPr txBox="1">
            <a:spLocks noChangeArrowheads="1"/>
          </p:cNvSpPr>
          <p:nvPr/>
        </p:nvSpPr>
        <p:spPr bwMode="auto">
          <a:xfrm>
            <a:off x="2111375" y="4727575"/>
            <a:ext cx="744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smtClean="0">
                <a:solidFill>
                  <a:prstClr val="black"/>
                </a:solidFill>
              </a:rPr>
              <a:t>E, </a:t>
            </a:r>
            <a:br>
              <a:rPr lang="en-US" altLang="en-US" sz="1200" b="1" smtClean="0">
                <a:solidFill>
                  <a:prstClr val="black"/>
                </a:solidFill>
              </a:rPr>
            </a:br>
            <a:r>
              <a:rPr lang="en-US" altLang="en-US" sz="1200" b="1" smtClean="0">
                <a:solidFill>
                  <a:prstClr val="black"/>
                </a:solidFill>
              </a:rPr>
              <a:t>kcal/mol</a:t>
            </a:r>
          </a:p>
        </p:txBody>
      </p:sp>
      <p:graphicFrame>
        <p:nvGraphicFramePr>
          <p:cNvPr id="8" name="Graf 7"/>
          <p:cNvGraphicFramePr>
            <a:graphicFrameLocks/>
          </p:cNvGraphicFramePr>
          <p:nvPr/>
        </p:nvGraphicFramePr>
        <p:xfrm>
          <a:off x="3125160" y="4609022"/>
          <a:ext cx="6461229" cy="2020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68100382"/>
      </p:ext>
    </p:extLst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Zástupný symbol pro obrázek 3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8" r="20848"/>
          <a:stretch>
            <a:fillRect/>
          </a:stretch>
        </p:blipFill>
        <p:spPr>
          <a:xfrm>
            <a:off x="3003550" y="287338"/>
            <a:ext cx="6172200" cy="4873625"/>
          </a:xfrm>
        </p:spPr>
      </p:pic>
      <p:sp>
        <p:nvSpPr>
          <p:cNvPr id="614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cxnSp>
        <p:nvCxnSpPr>
          <p:cNvPr id="8" name="Přímá spojnice 7"/>
          <p:cNvCxnSpPr/>
          <p:nvPr/>
        </p:nvCxnSpPr>
        <p:spPr>
          <a:xfrm flipV="1">
            <a:off x="6848719" y="1183342"/>
            <a:ext cx="255810" cy="528917"/>
          </a:xfrm>
          <a:prstGeom prst="line">
            <a:avLst/>
          </a:prstGeom>
          <a:ln w="25400">
            <a:gradFill flip="none" rotWithShape="1">
              <a:gsLst>
                <a:gs pos="0">
                  <a:srgbClr val="E71515"/>
                </a:gs>
                <a:gs pos="100000">
                  <a:srgbClr val="F6901F"/>
                </a:gs>
              </a:gsLst>
              <a:lin ang="10800000" scaled="0"/>
              <a:tileRect/>
            </a:gra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49" name="Skupina 33"/>
          <p:cNvGrpSpPr>
            <a:grpSpLocks/>
          </p:cNvGrpSpPr>
          <p:nvPr/>
        </p:nvGrpSpPr>
        <p:grpSpPr bwMode="auto">
          <a:xfrm>
            <a:off x="2111375" y="4608513"/>
            <a:ext cx="7475538" cy="2020887"/>
            <a:chOff x="2111817" y="4609022"/>
            <a:chExt cx="7474572" cy="2020377"/>
          </a:xfrm>
        </p:grpSpPr>
        <p:sp>
          <p:nvSpPr>
            <p:cNvPr id="6150" name="TextovéPole 5"/>
            <p:cNvSpPr txBox="1">
              <a:spLocks noChangeArrowheads="1"/>
            </p:cNvSpPr>
            <p:nvPr/>
          </p:nvSpPr>
          <p:spPr bwMode="auto">
            <a:xfrm>
              <a:off x="2111817" y="4727894"/>
              <a:ext cx="74462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200" b="1" smtClean="0">
                  <a:solidFill>
                    <a:prstClr val="black"/>
                  </a:solidFill>
                </a:rPr>
                <a:t>E, </a:t>
              </a:r>
              <a:br>
                <a:rPr lang="en-US" altLang="en-US" sz="1200" b="1" smtClean="0">
                  <a:solidFill>
                    <a:prstClr val="black"/>
                  </a:solidFill>
                </a:rPr>
              </a:br>
              <a:r>
                <a:rPr lang="en-US" altLang="en-US" sz="1200" b="1" smtClean="0">
                  <a:solidFill>
                    <a:prstClr val="black"/>
                  </a:solidFill>
                </a:rPr>
                <a:t>kcal/mol</a:t>
              </a:r>
            </a:p>
          </p:txBody>
        </p:sp>
        <p:graphicFrame>
          <p:nvGraphicFramePr>
            <p:cNvPr id="10" name="Graf 9"/>
            <p:cNvGraphicFramePr>
              <a:graphicFrameLocks/>
            </p:cNvGraphicFramePr>
            <p:nvPr/>
          </p:nvGraphicFramePr>
          <p:xfrm>
            <a:off x="3125160" y="4609022"/>
            <a:ext cx="6461229" cy="202037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4" name="Volný tvar 23"/>
            <p:cNvSpPr/>
            <p:nvPr/>
          </p:nvSpPr>
          <p:spPr>
            <a:xfrm>
              <a:off x="3922921" y="4910571"/>
              <a:ext cx="420633" cy="803072"/>
            </a:xfrm>
            <a:custGeom>
              <a:avLst/>
              <a:gdLst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494" h="310101">
                  <a:moveTo>
                    <a:pt x="0" y="310101"/>
                  </a:moveTo>
                  <a:cubicBezTo>
                    <a:pt x="190831" y="302150"/>
                    <a:pt x="381663" y="23854"/>
                    <a:pt x="572494" y="0"/>
                  </a:cubicBezTo>
                  <a:lnTo>
                    <a:pt x="572494" y="0"/>
                  </a:lnTo>
                  <a:lnTo>
                    <a:pt x="572494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3947322"/>
      </p:ext>
    </p:extLst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Zástupný symbol pro obrázek 8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8" r="20848"/>
          <a:stretch>
            <a:fillRect/>
          </a:stretch>
        </p:blipFill>
        <p:spPr>
          <a:xfrm>
            <a:off x="2987675" y="287338"/>
            <a:ext cx="6172200" cy="4873625"/>
          </a:xfrm>
        </p:spPr>
      </p:pic>
      <p:sp>
        <p:nvSpPr>
          <p:cNvPr id="819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196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grpSp>
        <p:nvGrpSpPr>
          <p:cNvPr id="8197" name="Skupina 9"/>
          <p:cNvGrpSpPr>
            <a:grpSpLocks/>
          </p:cNvGrpSpPr>
          <p:nvPr/>
        </p:nvGrpSpPr>
        <p:grpSpPr bwMode="auto">
          <a:xfrm>
            <a:off x="2111375" y="4608513"/>
            <a:ext cx="7475538" cy="2020887"/>
            <a:chOff x="2111817" y="4609022"/>
            <a:chExt cx="7474572" cy="2020377"/>
          </a:xfrm>
        </p:grpSpPr>
        <p:sp>
          <p:nvSpPr>
            <p:cNvPr id="8198" name="TextovéPole 10"/>
            <p:cNvSpPr txBox="1">
              <a:spLocks noChangeArrowheads="1"/>
            </p:cNvSpPr>
            <p:nvPr/>
          </p:nvSpPr>
          <p:spPr bwMode="auto">
            <a:xfrm>
              <a:off x="2111817" y="4727894"/>
              <a:ext cx="74462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200" b="1" smtClean="0">
                  <a:solidFill>
                    <a:prstClr val="black"/>
                  </a:solidFill>
                </a:rPr>
                <a:t>E, </a:t>
              </a:r>
              <a:br>
                <a:rPr lang="en-US" altLang="en-US" sz="1200" b="1" smtClean="0">
                  <a:solidFill>
                    <a:prstClr val="black"/>
                  </a:solidFill>
                </a:rPr>
              </a:br>
              <a:r>
                <a:rPr lang="en-US" altLang="en-US" sz="1200" b="1" smtClean="0">
                  <a:solidFill>
                    <a:prstClr val="black"/>
                  </a:solidFill>
                </a:rPr>
                <a:t>kcal/mol</a:t>
              </a:r>
            </a:p>
          </p:txBody>
        </p:sp>
        <p:graphicFrame>
          <p:nvGraphicFramePr>
            <p:cNvPr id="12" name="Graf 11"/>
            <p:cNvGraphicFramePr>
              <a:graphicFrameLocks/>
            </p:cNvGraphicFramePr>
            <p:nvPr/>
          </p:nvGraphicFramePr>
          <p:xfrm>
            <a:off x="3125160" y="4609022"/>
            <a:ext cx="6461229" cy="202037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3" name="Volný tvar 12"/>
            <p:cNvSpPr/>
            <p:nvPr/>
          </p:nvSpPr>
          <p:spPr>
            <a:xfrm>
              <a:off x="3922921" y="4910571"/>
              <a:ext cx="420633" cy="803072"/>
            </a:xfrm>
            <a:custGeom>
              <a:avLst/>
              <a:gdLst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494" h="310101">
                  <a:moveTo>
                    <a:pt x="0" y="310101"/>
                  </a:moveTo>
                  <a:cubicBezTo>
                    <a:pt x="190831" y="302150"/>
                    <a:pt x="381663" y="23854"/>
                    <a:pt x="572494" y="0"/>
                  </a:cubicBezTo>
                  <a:lnTo>
                    <a:pt x="572494" y="0"/>
                  </a:lnTo>
                  <a:lnTo>
                    <a:pt x="572494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Volný tvar 13"/>
            <p:cNvSpPr/>
            <p:nvPr/>
          </p:nvSpPr>
          <p:spPr>
            <a:xfrm flipV="1">
              <a:off x="4475300" y="4910571"/>
              <a:ext cx="396824" cy="279329"/>
            </a:xfrm>
            <a:custGeom>
              <a:avLst/>
              <a:gdLst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494" h="310101">
                  <a:moveTo>
                    <a:pt x="0" y="310101"/>
                  </a:moveTo>
                  <a:cubicBezTo>
                    <a:pt x="190831" y="302150"/>
                    <a:pt x="381663" y="23854"/>
                    <a:pt x="572494" y="0"/>
                  </a:cubicBezTo>
                  <a:lnTo>
                    <a:pt x="572494" y="0"/>
                  </a:lnTo>
                  <a:lnTo>
                    <a:pt x="572494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1754117"/>
      </p:ext>
    </p:extLst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Zástupný symbol pro obrázek 3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8" r="20848"/>
          <a:stretch>
            <a:fillRect/>
          </a:stretch>
        </p:blipFill>
        <p:spPr>
          <a:xfrm>
            <a:off x="2987675" y="287338"/>
            <a:ext cx="6172200" cy="4873625"/>
          </a:xfrm>
        </p:spPr>
      </p:pic>
      <p:sp>
        <p:nvSpPr>
          <p:cNvPr id="1024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cxnSp>
        <p:nvCxnSpPr>
          <p:cNvPr id="8" name="Přímá spojnice 7"/>
          <p:cNvCxnSpPr/>
          <p:nvPr/>
        </p:nvCxnSpPr>
        <p:spPr>
          <a:xfrm flipV="1">
            <a:off x="6656294" y="1640541"/>
            <a:ext cx="192741" cy="416859"/>
          </a:xfrm>
          <a:prstGeom prst="line">
            <a:avLst/>
          </a:prstGeom>
          <a:ln w="25400">
            <a:gradFill flip="none" rotWithShape="1">
              <a:gsLst>
                <a:gs pos="0">
                  <a:srgbClr val="E71515"/>
                </a:gs>
                <a:gs pos="100000">
                  <a:srgbClr val="F6901F"/>
                </a:gs>
              </a:gsLst>
              <a:lin ang="21594000" scaled="0"/>
              <a:tileRect/>
            </a:gra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45" name="Skupina 8"/>
          <p:cNvGrpSpPr>
            <a:grpSpLocks/>
          </p:cNvGrpSpPr>
          <p:nvPr/>
        </p:nvGrpSpPr>
        <p:grpSpPr bwMode="auto">
          <a:xfrm>
            <a:off x="2111375" y="4608513"/>
            <a:ext cx="7475538" cy="2020887"/>
            <a:chOff x="2111817" y="4609022"/>
            <a:chExt cx="7474572" cy="2020377"/>
          </a:xfrm>
        </p:grpSpPr>
        <p:sp>
          <p:nvSpPr>
            <p:cNvPr id="10246" name="TextovéPole 9"/>
            <p:cNvSpPr txBox="1">
              <a:spLocks noChangeArrowheads="1"/>
            </p:cNvSpPr>
            <p:nvPr/>
          </p:nvSpPr>
          <p:spPr bwMode="auto">
            <a:xfrm>
              <a:off x="2111817" y="4727894"/>
              <a:ext cx="74462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200" b="1" smtClean="0">
                  <a:solidFill>
                    <a:prstClr val="black"/>
                  </a:solidFill>
                </a:rPr>
                <a:t>E, </a:t>
              </a:r>
              <a:br>
                <a:rPr lang="en-US" altLang="en-US" sz="1200" b="1" smtClean="0">
                  <a:solidFill>
                    <a:prstClr val="black"/>
                  </a:solidFill>
                </a:rPr>
              </a:br>
              <a:r>
                <a:rPr lang="en-US" altLang="en-US" sz="1200" b="1" smtClean="0">
                  <a:solidFill>
                    <a:prstClr val="black"/>
                  </a:solidFill>
                </a:rPr>
                <a:t>kcal/mol</a:t>
              </a:r>
            </a:p>
          </p:txBody>
        </p:sp>
        <p:graphicFrame>
          <p:nvGraphicFramePr>
            <p:cNvPr id="11" name="Graf 10"/>
            <p:cNvGraphicFramePr>
              <a:graphicFrameLocks/>
            </p:cNvGraphicFramePr>
            <p:nvPr/>
          </p:nvGraphicFramePr>
          <p:xfrm>
            <a:off x="3125160" y="4609022"/>
            <a:ext cx="6461229" cy="202037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2" name="Volný tvar 11"/>
            <p:cNvSpPr/>
            <p:nvPr/>
          </p:nvSpPr>
          <p:spPr>
            <a:xfrm>
              <a:off x="3922921" y="4910571"/>
              <a:ext cx="420633" cy="803072"/>
            </a:xfrm>
            <a:custGeom>
              <a:avLst/>
              <a:gdLst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494" h="310101">
                  <a:moveTo>
                    <a:pt x="0" y="310101"/>
                  </a:moveTo>
                  <a:cubicBezTo>
                    <a:pt x="190831" y="302150"/>
                    <a:pt x="381663" y="23854"/>
                    <a:pt x="572494" y="0"/>
                  </a:cubicBezTo>
                  <a:lnTo>
                    <a:pt x="572494" y="0"/>
                  </a:lnTo>
                  <a:lnTo>
                    <a:pt x="572494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Volný tvar 12"/>
            <p:cNvSpPr/>
            <p:nvPr/>
          </p:nvSpPr>
          <p:spPr>
            <a:xfrm flipV="1">
              <a:off x="4475300" y="4910571"/>
              <a:ext cx="396824" cy="279329"/>
            </a:xfrm>
            <a:custGeom>
              <a:avLst/>
              <a:gdLst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494" h="310101">
                  <a:moveTo>
                    <a:pt x="0" y="310101"/>
                  </a:moveTo>
                  <a:cubicBezTo>
                    <a:pt x="190831" y="302150"/>
                    <a:pt x="381663" y="23854"/>
                    <a:pt x="572494" y="0"/>
                  </a:cubicBezTo>
                  <a:lnTo>
                    <a:pt x="572494" y="0"/>
                  </a:lnTo>
                  <a:lnTo>
                    <a:pt x="572494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Volný tvar 13"/>
            <p:cNvSpPr/>
            <p:nvPr/>
          </p:nvSpPr>
          <p:spPr>
            <a:xfrm>
              <a:off x="5003868" y="5161333"/>
              <a:ext cx="417459" cy="46025"/>
            </a:xfrm>
            <a:custGeom>
              <a:avLst/>
              <a:gdLst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88978"/>
                <a:gd name="connsiteY0" fmla="*/ 310101 h 310101"/>
                <a:gd name="connsiteX1" fmla="*/ 572494 w 588978"/>
                <a:gd name="connsiteY1" fmla="*/ 0 h 310101"/>
                <a:gd name="connsiteX2" fmla="*/ 572494 w 588978"/>
                <a:gd name="connsiteY2" fmla="*/ 0 h 310101"/>
                <a:gd name="connsiteX3" fmla="*/ 588978 w 588978"/>
                <a:gd name="connsiteY3" fmla="*/ 39761 h 31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8978" h="310101">
                  <a:moveTo>
                    <a:pt x="0" y="310101"/>
                  </a:moveTo>
                  <a:cubicBezTo>
                    <a:pt x="190831" y="302150"/>
                    <a:pt x="381663" y="23854"/>
                    <a:pt x="572494" y="0"/>
                  </a:cubicBezTo>
                  <a:lnTo>
                    <a:pt x="572494" y="0"/>
                  </a:lnTo>
                  <a:lnTo>
                    <a:pt x="588978" y="39761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446210"/>
      </p:ext>
    </p:extLst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Zástupný symbol pro obrázek 5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8" r="20848"/>
          <a:stretch>
            <a:fillRect/>
          </a:stretch>
        </p:blipFill>
        <p:spPr>
          <a:xfrm>
            <a:off x="2987675" y="287338"/>
            <a:ext cx="6172200" cy="4873625"/>
          </a:xfrm>
        </p:spPr>
      </p:pic>
      <p:sp>
        <p:nvSpPr>
          <p:cNvPr id="1229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grpSp>
        <p:nvGrpSpPr>
          <p:cNvPr id="12292" name="Skupina 7"/>
          <p:cNvGrpSpPr>
            <a:grpSpLocks/>
          </p:cNvGrpSpPr>
          <p:nvPr/>
        </p:nvGrpSpPr>
        <p:grpSpPr bwMode="auto">
          <a:xfrm>
            <a:off x="2111375" y="4608513"/>
            <a:ext cx="7475538" cy="2020887"/>
            <a:chOff x="2111817" y="4609022"/>
            <a:chExt cx="7474572" cy="2020377"/>
          </a:xfrm>
        </p:grpSpPr>
        <p:sp>
          <p:nvSpPr>
            <p:cNvPr id="12293" name="TextovéPole 8"/>
            <p:cNvSpPr txBox="1">
              <a:spLocks noChangeArrowheads="1"/>
            </p:cNvSpPr>
            <p:nvPr/>
          </p:nvSpPr>
          <p:spPr bwMode="auto">
            <a:xfrm>
              <a:off x="2111817" y="4727894"/>
              <a:ext cx="74462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200" b="1" smtClean="0">
                  <a:solidFill>
                    <a:prstClr val="black"/>
                  </a:solidFill>
                </a:rPr>
                <a:t>E, </a:t>
              </a:r>
              <a:br>
                <a:rPr lang="en-US" altLang="en-US" sz="1200" b="1" smtClean="0">
                  <a:solidFill>
                    <a:prstClr val="black"/>
                  </a:solidFill>
                </a:rPr>
              </a:br>
              <a:r>
                <a:rPr lang="en-US" altLang="en-US" sz="1200" b="1" smtClean="0">
                  <a:solidFill>
                    <a:prstClr val="black"/>
                  </a:solidFill>
                </a:rPr>
                <a:t>kcal/mol</a:t>
              </a:r>
            </a:p>
          </p:txBody>
        </p:sp>
        <p:graphicFrame>
          <p:nvGraphicFramePr>
            <p:cNvPr id="10" name="Graf 9"/>
            <p:cNvGraphicFramePr>
              <a:graphicFrameLocks/>
            </p:cNvGraphicFramePr>
            <p:nvPr/>
          </p:nvGraphicFramePr>
          <p:xfrm>
            <a:off x="3125160" y="4609022"/>
            <a:ext cx="6461229" cy="202037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1" name="Volný tvar 10"/>
            <p:cNvSpPr/>
            <p:nvPr/>
          </p:nvSpPr>
          <p:spPr>
            <a:xfrm>
              <a:off x="3922921" y="4910571"/>
              <a:ext cx="420633" cy="803072"/>
            </a:xfrm>
            <a:custGeom>
              <a:avLst/>
              <a:gdLst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494" h="310101">
                  <a:moveTo>
                    <a:pt x="0" y="310101"/>
                  </a:moveTo>
                  <a:cubicBezTo>
                    <a:pt x="190831" y="302150"/>
                    <a:pt x="381663" y="23854"/>
                    <a:pt x="572494" y="0"/>
                  </a:cubicBezTo>
                  <a:lnTo>
                    <a:pt x="572494" y="0"/>
                  </a:lnTo>
                  <a:lnTo>
                    <a:pt x="572494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Volný tvar 11"/>
            <p:cNvSpPr/>
            <p:nvPr/>
          </p:nvSpPr>
          <p:spPr>
            <a:xfrm flipV="1">
              <a:off x="4475300" y="4910571"/>
              <a:ext cx="396824" cy="279329"/>
            </a:xfrm>
            <a:custGeom>
              <a:avLst/>
              <a:gdLst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494" h="310101">
                  <a:moveTo>
                    <a:pt x="0" y="310101"/>
                  </a:moveTo>
                  <a:cubicBezTo>
                    <a:pt x="190831" y="302150"/>
                    <a:pt x="381663" y="23854"/>
                    <a:pt x="572494" y="0"/>
                  </a:cubicBezTo>
                  <a:lnTo>
                    <a:pt x="572494" y="0"/>
                  </a:lnTo>
                  <a:lnTo>
                    <a:pt x="572494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Volný tvar 12"/>
            <p:cNvSpPr/>
            <p:nvPr/>
          </p:nvSpPr>
          <p:spPr>
            <a:xfrm>
              <a:off x="5003868" y="5161333"/>
              <a:ext cx="417459" cy="46025"/>
            </a:xfrm>
            <a:custGeom>
              <a:avLst/>
              <a:gdLst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88978"/>
                <a:gd name="connsiteY0" fmla="*/ 310101 h 310101"/>
                <a:gd name="connsiteX1" fmla="*/ 572494 w 588978"/>
                <a:gd name="connsiteY1" fmla="*/ 0 h 310101"/>
                <a:gd name="connsiteX2" fmla="*/ 572494 w 588978"/>
                <a:gd name="connsiteY2" fmla="*/ 0 h 310101"/>
                <a:gd name="connsiteX3" fmla="*/ 588978 w 588978"/>
                <a:gd name="connsiteY3" fmla="*/ 39761 h 31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8978" h="310101">
                  <a:moveTo>
                    <a:pt x="0" y="310101"/>
                  </a:moveTo>
                  <a:cubicBezTo>
                    <a:pt x="190831" y="302150"/>
                    <a:pt x="381663" y="23854"/>
                    <a:pt x="572494" y="0"/>
                  </a:cubicBezTo>
                  <a:lnTo>
                    <a:pt x="572494" y="0"/>
                  </a:lnTo>
                  <a:lnTo>
                    <a:pt x="588978" y="39761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Volný tvar 13"/>
            <p:cNvSpPr/>
            <p:nvPr/>
          </p:nvSpPr>
          <p:spPr>
            <a:xfrm flipH="1">
              <a:off x="5584818" y="5189900"/>
              <a:ext cx="406347" cy="249174"/>
            </a:xfrm>
            <a:custGeom>
              <a:avLst/>
              <a:gdLst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494" h="310101">
                  <a:moveTo>
                    <a:pt x="0" y="310101"/>
                  </a:moveTo>
                  <a:cubicBezTo>
                    <a:pt x="159375" y="207459"/>
                    <a:pt x="381663" y="23854"/>
                    <a:pt x="572494" y="0"/>
                  </a:cubicBezTo>
                  <a:lnTo>
                    <a:pt x="572494" y="0"/>
                  </a:lnTo>
                  <a:lnTo>
                    <a:pt x="572494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8755668"/>
      </p:ext>
    </p:extLst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Zástupný symbol pro obrázek 5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8" r="20848"/>
          <a:stretch>
            <a:fillRect/>
          </a:stretch>
        </p:blipFill>
        <p:spPr>
          <a:xfrm>
            <a:off x="2987675" y="287338"/>
            <a:ext cx="6172200" cy="4873625"/>
          </a:xfrm>
        </p:spPr>
      </p:pic>
      <p:sp>
        <p:nvSpPr>
          <p:cNvPr id="1433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grpSp>
        <p:nvGrpSpPr>
          <p:cNvPr id="14340" name="Skupina 7"/>
          <p:cNvGrpSpPr>
            <a:grpSpLocks/>
          </p:cNvGrpSpPr>
          <p:nvPr/>
        </p:nvGrpSpPr>
        <p:grpSpPr bwMode="auto">
          <a:xfrm>
            <a:off x="2111375" y="4608513"/>
            <a:ext cx="7475538" cy="2020887"/>
            <a:chOff x="2111817" y="4609022"/>
            <a:chExt cx="7474572" cy="2020377"/>
          </a:xfrm>
        </p:grpSpPr>
        <p:sp>
          <p:nvSpPr>
            <p:cNvPr id="14341" name="TextovéPole 8"/>
            <p:cNvSpPr txBox="1">
              <a:spLocks noChangeArrowheads="1"/>
            </p:cNvSpPr>
            <p:nvPr/>
          </p:nvSpPr>
          <p:spPr bwMode="auto">
            <a:xfrm>
              <a:off x="2111817" y="4727894"/>
              <a:ext cx="74462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200" b="1" smtClean="0">
                  <a:solidFill>
                    <a:prstClr val="black"/>
                  </a:solidFill>
                </a:rPr>
                <a:t>E, </a:t>
              </a:r>
              <a:br>
                <a:rPr lang="en-US" altLang="en-US" sz="1200" b="1" smtClean="0">
                  <a:solidFill>
                    <a:prstClr val="black"/>
                  </a:solidFill>
                </a:rPr>
              </a:br>
              <a:r>
                <a:rPr lang="en-US" altLang="en-US" sz="1200" b="1" smtClean="0">
                  <a:solidFill>
                    <a:prstClr val="black"/>
                  </a:solidFill>
                </a:rPr>
                <a:t>kcal/mol</a:t>
              </a:r>
            </a:p>
          </p:txBody>
        </p:sp>
        <p:graphicFrame>
          <p:nvGraphicFramePr>
            <p:cNvPr id="10" name="Graf 9"/>
            <p:cNvGraphicFramePr>
              <a:graphicFrameLocks/>
            </p:cNvGraphicFramePr>
            <p:nvPr/>
          </p:nvGraphicFramePr>
          <p:xfrm>
            <a:off x="3125160" y="4609022"/>
            <a:ext cx="6461229" cy="202037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1" name="Volný tvar 10"/>
            <p:cNvSpPr/>
            <p:nvPr/>
          </p:nvSpPr>
          <p:spPr>
            <a:xfrm>
              <a:off x="3922921" y="4910571"/>
              <a:ext cx="420633" cy="803072"/>
            </a:xfrm>
            <a:custGeom>
              <a:avLst/>
              <a:gdLst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494" h="310101">
                  <a:moveTo>
                    <a:pt x="0" y="310101"/>
                  </a:moveTo>
                  <a:cubicBezTo>
                    <a:pt x="190831" y="302150"/>
                    <a:pt x="381663" y="23854"/>
                    <a:pt x="572494" y="0"/>
                  </a:cubicBezTo>
                  <a:lnTo>
                    <a:pt x="572494" y="0"/>
                  </a:lnTo>
                  <a:lnTo>
                    <a:pt x="572494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Volný tvar 14"/>
            <p:cNvSpPr/>
            <p:nvPr/>
          </p:nvSpPr>
          <p:spPr>
            <a:xfrm flipV="1">
              <a:off x="4475300" y="4910571"/>
              <a:ext cx="396824" cy="279329"/>
            </a:xfrm>
            <a:custGeom>
              <a:avLst/>
              <a:gdLst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494" h="310101">
                  <a:moveTo>
                    <a:pt x="0" y="310101"/>
                  </a:moveTo>
                  <a:cubicBezTo>
                    <a:pt x="190831" y="302150"/>
                    <a:pt x="381663" y="23854"/>
                    <a:pt x="572494" y="0"/>
                  </a:cubicBezTo>
                  <a:lnTo>
                    <a:pt x="572494" y="0"/>
                  </a:lnTo>
                  <a:lnTo>
                    <a:pt x="572494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Volný tvar 15"/>
            <p:cNvSpPr/>
            <p:nvPr/>
          </p:nvSpPr>
          <p:spPr>
            <a:xfrm>
              <a:off x="5003868" y="5161333"/>
              <a:ext cx="417459" cy="46025"/>
            </a:xfrm>
            <a:custGeom>
              <a:avLst/>
              <a:gdLst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88978"/>
                <a:gd name="connsiteY0" fmla="*/ 310101 h 310101"/>
                <a:gd name="connsiteX1" fmla="*/ 572494 w 588978"/>
                <a:gd name="connsiteY1" fmla="*/ 0 h 310101"/>
                <a:gd name="connsiteX2" fmla="*/ 572494 w 588978"/>
                <a:gd name="connsiteY2" fmla="*/ 0 h 310101"/>
                <a:gd name="connsiteX3" fmla="*/ 588978 w 588978"/>
                <a:gd name="connsiteY3" fmla="*/ 39761 h 31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8978" h="310101">
                  <a:moveTo>
                    <a:pt x="0" y="310101"/>
                  </a:moveTo>
                  <a:cubicBezTo>
                    <a:pt x="190831" y="302150"/>
                    <a:pt x="381663" y="23854"/>
                    <a:pt x="572494" y="0"/>
                  </a:cubicBezTo>
                  <a:lnTo>
                    <a:pt x="572494" y="0"/>
                  </a:lnTo>
                  <a:lnTo>
                    <a:pt x="588978" y="39761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Volný tvar 16"/>
            <p:cNvSpPr/>
            <p:nvPr/>
          </p:nvSpPr>
          <p:spPr>
            <a:xfrm flipH="1">
              <a:off x="5584818" y="5189900"/>
              <a:ext cx="406347" cy="249174"/>
            </a:xfrm>
            <a:custGeom>
              <a:avLst/>
              <a:gdLst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494" h="310101">
                  <a:moveTo>
                    <a:pt x="0" y="310101"/>
                  </a:moveTo>
                  <a:cubicBezTo>
                    <a:pt x="159375" y="207459"/>
                    <a:pt x="381663" y="23854"/>
                    <a:pt x="572494" y="0"/>
                  </a:cubicBezTo>
                  <a:lnTo>
                    <a:pt x="572494" y="0"/>
                  </a:lnTo>
                  <a:lnTo>
                    <a:pt x="572494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Volný tvar 17"/>
            <p:cNvSpPr/>
            <p:nvPr/>
          </p:nvSpPr>
          <p:spPr>
            <a:xfrm flipV="1">
              <a:off x="6089578" y="5532714"/>
              <a:ext cx="420634" cy="411058"/>
            </a:xfrm>
            <a:custGeom>
              <a:avLst/>
              <a:gdLst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494" h="310101">
                  <a:moveTo>
                    <a:pt x="0" y="310101"/>
                  </a:moveTo>
                  <a:cubicBezTo>
                    <a:pt x="536503" y="25659"/>
                    <a:pt x="407982" y="69622"/>
                    <a:pt x="572494" y="0"/>
                  </a:cubicBezTo>
                  <a:lnTo>
                    <a:pt x="572494" y="0"/>
                  </a:lnTo>
                  <a:lnTo>
                    <a:pt x="572494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4894344"/>
      </p:ext>
    </p:extLst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4" t="21829" r="5378" b="22397"/>
          <a:stretch/>
        </p:blipFill>
        <p:spPr>
          <a:xfrm>
            <a:off x="929343" y="4750146"/>
            <a:ext cx="2927927" cy="1838036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603732" y="741929"/>
            <a:ext cx="5241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Quantum chemistry (QC)</a:t>
            </a:r>
          </a:p>
          <a:p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/>
              <a:t>Solving the Schr</a:t>
            </a:r>
            <a:r>
              <a:rPr lang="en-US" dirty="0" smtClean="0">
                <a:cs typeface="Times New Roman" panose="02020603050405020304" pitchFamily="18" charset="0"/>
              </a:rPr>
              <a:t>ö</a:t>
            </a:r>
            <a:r>
              <a:rPr lang="en-US" dirty="0" smtClean="0"/>
              <a:t>dinger equation to get information about the structure, energy and electronic structure of the studied system.</a:t>
            </a:r>
          </a:p>
          <a:p>
            <a:endParaRPr lang="en-US" dirty="0" smtClean="0"/>
          </a:p>
        </p:txBody>
      </p: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4907035" y="2353527"/>
            <a:ext cx="2846433" cy="2597676"/>
            <a:chOff x="6962" y="1456"/>
            <a:chExt cx="2540" cy="2202"/>
          </a:xfrm>
        </p:grpSpPr>
        <p:pic>
          <p:nvPicPr>
            <p:cNvPr id="5" name="Picture 37" descr="scree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2" y="1456"/>
              <a:ext cx="2540" cy="2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3" y="2160"/>
              <a:ext cx="1253" cy="8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 Box 39"/>
            <p:cNvSpPr txBox="1">
              <a:spLocks noChangeArrowheads="1"/>
            </p:cNvSpPr>
            <p:nvPr/>
          </p:nvSpPr>
          <p:spPr bwMode="auto">
            <a:xfrm>
              <a:off x="7448" y="1814"/>
              <a:ext cx="116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EF802"/>
                  </a:solidFill>
                </a:rPr>
                <a:t>in </a:t>
              </a:r>
              <a:r>
                <a:rPr lang="en-US" dirty="0" err="1" smtClean="0">
                  <a:solidFill>
                    <a:srgbClr val="FEF802"/>
                  </a:solidFill>
                </a:rPr>
                <a:t>silico</a:t>
              </a:r>
              <a:r>
                <a:rPr lang="cs-CZ" dirty="0" smtClean="0">
                  <a:solidFill>
                    <a:srgbClr val="FEF802"/>
                  </a:solidFill>
                </a:rPr>
                <a:t> </a:t>
              </a:r>
              <a:r>
                <a:rPr lang="en-US" dirty="0" smtClean="0">
                  <a:solidFill>
                    <a:srgbClr val="FEF802"/>
                  </a:solidFill>
                </a:rPr>
                <a:t>“cooking”</a:t>
              </a:r>
              <a:endParaRPr lang="cs-CZ" dirty="0">
                <a:solidFill>
                  <a:srgbClr val="FEF802"/>
                </a:solidFill>
              </a:endParaRPr>
            </a:p>
          </p:txBody>
        </p:sp>
      </p:grpSp>
      <p:pic>
        <p:nvPicPr>
          <p:cNvPr id="8" name="Obráze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018198">
            <a:off x="2350613" y="3292713"/>
            <a:ext cx="2405095" cy="995211"/>
          </a:xfrm>
          <a:prstGeom prst="rect">
            <a:avLst/>
          </a:prstGeom>
          <a:ln w="15875" cap="rnd">
            <a:solidFill>
              <a:schemeClr val="accent1">
                <a:shade val="50000"/>
              </a:schemeClr>
            </a:solidFill>
          </a:ln>
        </p:spPr>
      </p:pic>
      <p:sp>
        <p:nvSpPr>
          <p:cNvPr id="9" name="Šipka doprava 8"/>
          <p:cNvSpPr/>
          <p:nvPr/>
        </p:nvSpPr>
        <p:spPr>
          <a:xfrm rot="2103290">
            <a:off x="7570144" y="4509261"/>
            <a:ext cx="1247250" cy="59167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7"/>
          <a:srcRect r="-3025" b="48365"/>
          <a:stretch/>
        </p:blipFill>
        <p:spPr>
          <a:xfrm>
            <a:off x="1597296" y="5107432"/>
            <a:ext cx="1844284" cy="1065934"/>
          </a:xfrm>
          <a:prstGeom prst="rect">
            <a:avLst/>
          </a:prstGeom>
        </p:spPr>
      </p:pic>
      <p:pic>
        <p:nvPicPr>
          <p:cNvPr id="11" name="Obrázek 289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3627">
            <a:off x="340547" y="3046161"/>
            <a:ext cx="2707827" cy="189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4754108" y="5725901"/>
            <a:ext cx="32363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Aim: to </a:t>
            </a:r>
            <a:r>
              <a:rPr lang="en-US" i="1" dirty="0">
                <a:solidFill>
                  <a:srgbClr val="FF0000"/>
                </a:solidFill>
              </a:rPr>
              <a:t>supplement</a:t>
            </a:r>
            <a:r>
              <a:rPr lang="en-US" dirty="0">
                <a:solidFill>
                  <a:srgbClr val="FF0000"/>
                </a:solidFill>
              </a:rPr>
              <a:t> experiments</a:t>
            </a:r>
            <a:endParaRPr lang="cs-CZ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731097" y="5271067"/>
            <a:ext cx="4052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Commercially available </a:t>
            </a:r>
            <a:r>
              <a:rPr lang="en-US" dirty="0" err="1" smtClean="0">
                <a:solidFill>
                  <a:srgbClr val="00B050"/>
                </a:solidFill>
              </a:rPr>
              <a:t>softwares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5" t="20962" r="3574" b="22702"/>
          <a:stretch/>
        </p:blipFill>
        <p:spPr>
          <a:xfrm>
            <a:off x="8783003" y="4585893"/>
            <a:ext cx="3057237" cy="1856509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8298100" y="582468"/>
            <a:ext cx="36589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Molecular dynamics (MD) simulations</a:t>
            </a:r>
          </a:p>
          <a:p>
            <a:endParaRPr lang="en-US" dirty="0">
              <a:solidFill>
                <a:srgbClr val="3333FF"/>
              </a:solidFill>
            </a:endParaRPr>
          </a:p>
          <a:p>
            <a:r>
              <a:rPr lang="en-US" dirty="0" smtClean="0"/>
              <a:t>Force field based representation of the total energy.  Information about the time-development of the structure and energy of the studied system.</a:t>
            </a:r>
            <a:endParaRPr lang="en-US" dirty="0" smtClean="0">
              <a:solidFill>
                <a:srgbClr val="3333FF"/>
              </a:solidFill>
            </a:endParaRPr>
          </a:p>
          <a:p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16" name="Šipka doprava 15"/>
          <p:cNvSpPr/>
          <p:nvPr/>
        </p:nvSpPr>
        <p:spPr>
          <a:xfrm rot="8711427">
            <a:off x="3813446" y="4559425"/>
            <a:ext cx="1325195" cy="59167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7" name="Obrázek 1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52" r="13951" b="3269"/>
          <a:stretch/>
        </p:blipFill>
        <p:spPr>
          <a:xfrm rot="1081956">
            <a:off x="9738336" y="3614658"/>
            <a:ext cx="2258825" cy="1597892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18" name="Obrázek 1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21" t="662"/>
          <a:stretch/>
        </p:blipFill>
        <p:spPr>
          <a:xfrm rot="18578639">
            <a:off x="9358853" y="4798972"/>
            <a:ext cx="1060757" cy="172089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8696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Zástupný symbol pro obrázek 3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8" r="20848"/>
          <a:stretch>
            <a:fillRect/>
          </a:stretch>
        </p:blipFill>
        <p:spPr>
          <a:xfrm>
            <a:off x="2987675" y="287338"/>
            <a:ext cx="6172200" cy="4873625"/>
          </a:xfrm>
        </p:spPr>
      </p:pic>
      <p:sp>
        <p:nvSpPr>
          <p:cNvPr id="1638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grpSp>
        <p:nvGrpSpPr>
          <p:cNvPr id="16388" name="Skupina 7"/>
          <p:cNvGrpSpPr>
            <a:grpSpLocks/>
          </p:cNvGrpSpPr>
          <p:nvPr/>
        </p:nvGrpSpPr>
        <p:grpSpPr bwMode="auto">
          <a:xfrm>
            <a:off x="2111375" y="4608513"/>
            <a:ext cx="7475538" cy="2020887"/>
            <a:chOff x="2111817" y="4609022"/>
            <a:chExt cx="7474572" cy="2020377"/>
          </a:xfrm>
        </p:grpSpPr>
        <p:sp>
          <p:nvSpPr>
            <p:cNvPr id="16389" name="TextovéPole 8"/>
            <p:cNvSpPr txBox="1">
              <a:spLocks noChangeArrowheads="1"/>
            </p:cNvSpPr>
            <p:nvPr/>
          </p:nvSpPr>
          <p:spPr bwMode="auto">
            <a:xfrm>
              <a:off x="2111817" y="4727894"/>
              <a:ext cx="74462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200" b="1" smtClean="0">
                  <a:solidFill>
                    <a:prstClr val="black"/>
                  </a:solidFill>
                </a:rPr>
                <a:t>E, </a:t>
              </a:r>
              <a:br>
                <a:rPr lang="en-US" altLang="en-US" sz="1200" b="1" smtClean="0">
                  <a:solidFill>
                    <a:prstClr val="black"/>
                  </a:solidFill>
                </a:rPr>
              </a:br>
              <a:r>
                <a:rPr lang="en-US" altLang="en-US" sz="1200" b="1" smtClean="0">
                  <a:solidFill>
                    <a:prstClr val="black"/>
                  </a:solidFill>
                </a:rPr>
                <a:t>kcal/mol</a:t>
              </a:r>
            </a:p>
          </p:txBody>
        </p:sp>
        <p:graphicFrame>
          <p:nvGraphicFramePr>
            <p:cNvPr id="10" name="Graf 9"/>
            <p:cNvGraphicFramePr>
              <a:graphicFrameLocks/>
            </p:cNvGraphicFramePr>
            <p:nvPr/>
          </p:nvGraphicFramePr>
          <p:xfrm>
            <a:off x="3125160" y="4609022"/>
            <a:ext cx="6461229" cy="202037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1" name="Volný tvar 10"/>
            <p:cNvSpPr/>
            <p:nvPr/>
          </p:nvSpPr>
          <p:spPr>
            <a:xfrm>
              <a:off x="3922921" y="4910571"/>
              <a:ext cx="420633" cy="803072"/>
            </a:xfrm>
            <a:custGeom>
              <a:avLst/>
              <a:gdLst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494" h="310101">
                  <a:moveTo>
                    <a:pt x="0" y="310101"/>
                  </a:moveTo>
                  <a:cubicBezTo>
                    <a:pt x="190831" y="302150"/>
                    <a:pt x="381663" y="23854"/>
                    <a:pt x="572494" y="0"/>
                  </a:cubicBezTo>
                  <a:lnTo>
                    <a:pt x="572494" y="0"/>
                  </a:lnTo>
                  <a:lnTo>
                    <a:pt x="572494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Volný tvar 11"/>
            <p:cNvSpPr/>
            <p:nvPr/>
          </p:nvSpPr>
          <p:spPr>
            <a:xfrm flipV="1">
              <a:off x="4475300" y="4910571"/>
              <a:ext cx="396824" cy="279329"/>
            </a:xfrm>
            <a:custGeom>
              <a:avLst/>
              <a:gdLst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494" h="310101">
                  <a:moveTo>
                    <a:pt x="0" y="310101"/>
                  </a:moveTo>
                  <a:cubicBezTo>
                    <a:pt x="190831" y="302150"/>
                    <a:pt x="381663" y="23854"/>
                    <a:pt x="572494" y="0"/>
                  </a:cubicBezTo>
                  <a:lnTo>
                    <a:pt x="572494" y="0"/>
                  </a:lnTo>
                  <a:lnTo>
                    <a:pt x="572494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Volný tvar 15"/>
            <p:cNvSpPr/>
            <p:nvPr/>
          </p:nvSpPr>
          <p:spPr>
            <a:xfrm>
              <a:off x="5003868" y="5161333"/>
              <a:ext cx="417459" cy="46025"/>
            </a:xfrm>
            <a:custGeom>
              <a:avLst/>
              <a:gdLst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88978"/>
                <a:gd name="connsiteY0" fmla="*/ 310101 h 310101"/>
                <a:gd name="connsiteX1" fmla="*/ 572494 w 588978"/>
                <a:gd name="connsiteY1" fmla="*/ 0 h 310101"/>
                <a:gd name="connsiteX2" fmla="*/ 572494 w 588978"/>
                <a:gd name="connsiteY2" fmla="*/ 0 h 310101"/>
                <a:gd name="connsiteX3" fmla="*/ 588978 w 588978"/>
                <a:gd name="connsiteY3" fmla="*/ 39761 h 31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8978" h="310101">
                  <a:moveTo>
                    <a:pt x="0" y="310101"/>
                  </a:moveTo>
                  <a:cubicBezTo>
                    <a:pt x="190831" y="302150"/>
                    <a:pt x="381663" y="23854"/>
                    <a:pt x="572494" y="0"/>
                  </a:cubicBezTo>
                  <a:lnTo>
                    <a:pt x="572494" y="0"/>
                  </a:lnTo>
                  <a:lnTo>
                    <a:pt x="588978" y="39761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Volný tvar 16"/>
            <p:cNvSpPr/>
            <p:nvPr/>
          </p:nvSpPr>
          <p:spPr>
            <a:xfrm flipH="1">
              <a:off x="5584818" y="5189900"/>
              <a:ext cx="406347" cy="249174"/>
            </a:xfrm>
            <a:custGeom>
              <a:avLst/>
              <a:gdLst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494" h="310101">
                  <a:moveTo>
                    <a:pt x="0" y="310101"/>
                  </a:moveTo>
                  <a:cubicBezTo>
                    <a:pt x="159375" y="207459"/>
                    <a:pt x="381663" y="23854"/>
                    <a:pt x="572494" y="0"/>
                  </a:cubicBezTo>
                  <a:lnTo>
                    <a:pt x="572494" y="0"/>
                  </a:lnTo>
                  <a:lnTo>
                    <a:pt x="572494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Volný tvar 17"/>
            <p:cNvSpPr/>
            <p:nvPr/>
          </p:nvSpPr>
          <p:spPr>
            <a:xfrm flipV="1">
              <a:off x="6089578" y="5532714"/>
              <a:ext cx="420634" cy="411058"/>
            </a:xfrm>
            <a:custGeom>
              <a:avLst/>
              <a:gdLst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494" h="310101">
                  <a:moveTo>
                    <a:pt x="0" y="310101"/>
                  </a:moveTo>
                  <a:cubicBezTo>
                    <a:pt x="536503" y="25659"/>
                    <a:pt x="407982" y="69622"/>
                    <a:pt x="572494" y="0"/>
                  </a:cubicBezTo>
                  <a:lnTo>
                    <a:pt x="572494" y="0"/>
                  </a:lnTo>
                  <a:lnTo>
                    <a:pt x="572494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Volný tvar 18"/>
            <p:cNvSpPr/>
            <p:nvPr/>
          </p:nvSpPr>
          <p:spPr>
            <a:xfrm flipV="1">
              <a:off x="6659417" y="6013604"/>
              <a:ext cx="399998" cy="142839"/>
            </a:xfrm>
            <a:custGeom>
              <a:avLst/>
              <a:gdLst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80195"/>
                <a:gd name="connsiteY0" fmla="*/ 235717 h 235717"/>
                <a:gd name="connsiteX1" fmla="*/ 580195 w 580195"/>
                <a:gd name="connsiteY1" fmla="*/ 0 h 235717"/>
                <a:gd name="connsiteX2" fmla="*/ 580195 w 580195"/>
                <a:gd name="connsiteY2" fmla="*/ 0 h 235717"/>
                <a:gd name="connsiteX3" fmla="*/ 580195 w 580195"/>
                <a:gd name="connsiteY3" fmla="*/ 0 h 235717"/>
                <a:gd name="connsiteX0" fmla="*/ 0 w 595598"/>
                <a:gd name="connsiteY0" fmla="*/ 235717 h 235717"/>
                <a:gd name="connsiteX1" fmla="*/ 580195 w 595598"/>
                <a:gd name="connsiteY1" fmla="*/ 0 h 235717"/>
                <a:gd name="connsiteX2" fmla="*/ 580195 w 595598"/>
                <a:gd name="connsiteY2" fmla="*/ 0 h 235717"/>
                <a:gd name="connsiteX3" fmla="*/ 595598 w 595598"/>
                <a:gd name="connsiteY3" fmla="*/ 0 h 235717"/>
                <a:gd name="connsiteX0" fmla="*/ 0 w 595598"/>
                <a:gd name="connsiteY0" fmla="*/ 235717 h 235717"/>
                <a:gd name="connsiteX1" fmla="*/ 580195 w 595598"/>
                <a:gd name="connsiteY1" fmla="*/ 0 h 235717"/>
                <a:gd name="connsiteX2" fmla="*/ 580195 w 595598"/>
                <a:gd name="connsiteY2" fmla="*/ 0 h 235717"/>
                <a:gd name="connsiteX3" fmla="*/ 595598 w 595598"/>
                <a:gd name="connsiteY3" fmla="*/ 0 h 235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5598" h="235717">
                  <a:moveTo>
                    <a:pt x="0" y="235717"/>
                  </a:moveTo>
                  <a:cubicBezTo>
                    <a:pt x="167726" y="101314"/>
                    <a:pt x="389364" y="23854"/>
                    <a:pt x="580195" y="0"/>
                  </a:cubicBezTo>
                  <a:lnTo>
                    <a:pt x="580195" y="0"/>
                  </a:lnTo>
                  <a:lnTo>
                    <a:pt x="595598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4118128"/>
      </p:ext>
    </p:extLst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Zástupný symbol pro obrázek 3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8" r="20848"/>
          <a:stretch>
            <a:fillRect/>
          </a:stretch>
        </p:blipFill>
        <p:spPr>
          <a:xfrm>
            <a:off x="2987675" y="287338"/>
            <a:ext cx="6172200" cy="4873625"/>
          </a:xfrm>
        </p:spPr>
      </p:pic>
      <p:sp>
        <p:nvSpPr>
          <p:cNvPr id="1843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cxnSp>
        <p:nvCxnSpPr>
          <p:cNvPr id="11" name="Přímá spojnice 10"/>
          <p:cNvCxnSpPr/>
          <p:nvPr/>
        </p:nvCxnSpPr>
        <p:spPr>
          <a:xfrm>
            <a:off x="6338747" y="2792047"/>
            <a:ext cx="30677" cy="462141"/>
          </a:xfrm>
          <a:prstGeom prst="line">
            <a:avLst/>
          </a:prstGeom>
          <a:ln w="25400">
            <a:gradFill flip="none" rotWithShape="1">
              <a:gsLst>
                <a:gs pos="0">
                  <a:srgbClr val="E71515"/>
                </a:gs>
                <a:gs pos="100000">
                  <a:srgbClr val="F6901F"/>
                </a:gs>
              </a:gsLst>
              <a:lin ang="21594000" scaled="0"/>
              <a:tileRect/>
            </a:gra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437" name="Skupina 9"/>
          <p:cNvGrpSpPr>
            <a:grpSpLocks/>
          </p:cNvGrpSpPr>
          <p:nvPr/>
        </p:nvGrpSpPr>
        <p:grpSpPr bwMode="auto">
          <a:xfrm>
            <a:off x="2111375" y="4608513"/>
            <a:ext cx="7475538" cy="2020887"/>
            <a:chOff x="2111817" y="4609022"/>
            <a:chExt cx="7474572" cy="2020377"/>
          </a:xfrm>
        </p:grpSpPr>
        <p:sp>
          <p:nvSpPr>
            <p:cNvPr id="18438" name="TextovéPole 15"/>
            <p:cNvSpPr txBox="1">
              <a:spLocks noChangeArrowheads="1"/>
            </p:cNvSpPr>
            <p:nvPr/>
          </p:nvSpPr>
          <p:spPr bwMode="auto">
            <a:xfrm>
              <a:off x="2111817" y="4727894"/>
              <a:ext cx="74462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200" b="1" smtClean="0">
                  <a:solidFill>
                    <a:prstClr val="black"/>
                  </a:solidFill>
                </a:rPr>
                <a:t>E, </a:t>
              </a:r>
              <a:br>
                <a:rPr lang="en-US" altLang="en-US" sz="1200" b="1" smtClean="0">
                  <a:solidFill>
                    <a:prstClr val="black"/>
                  </a:solidFill>
                </a:rPr>
              </a:br>
              <a:r>
                <a:rPr lang="en-US" altLang="en-US" sz="1200" b="1" smtClean="0">
                  <a:solidFill>
                    <a:prstClr val="black"/>
                  </a:solidFill>
                </a:rPr>
                <a:t>kcal/mol</a:t>
              </a:r>
            </a:p>
          </p:txBody>
        </p:sp>
        <p:graphicFrame>
          <p:nvGraphicFramePr>
            <p:cNvPr id="17" name="Graf 16"/>
            <p:cNvGraphicFramePr>
              <a:graphicFrameLocks/>
            </p:cNvGraphicFramePr>
            <p:nvPr/>
          </p:nvGraphicFramePr>
          <p:xfrm>
            <a:off x="3125160" y="4609022"/>
            <a:ext cx="6461229" cy="202037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8" name="Volný tvar 17"/>
            <p:cNvSpPr/>
            <p:nvPr/>
          </p:nvSpPr>
          <p:spPr>
            <a:xfrm>
              <a:off x="3922921" y="4910571"/>
              <a:ext cx="420633" cy="803072"/>
            </a:xfrm>
            <a:custGeom>
              <a:avLst/>
              <a:gdLst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494" h="310101">
                  <a:moveTo>
                    <a:pt x="0" y="310101"/>
                  </a:moveTo>
                  <a:cubicBezTo>
                    <a:pt x="190831" y="302150"/>
                    <a:pt x="381663" y="23854"/>
                    <a:pt x="572494" y="0"/>
                  </a:cubicBezTo>
                  <a:lnTo>
                    <a:pt x="572494" y="0"/>
                  </a:lnTo>
                  <a:lnTo>
                    <a:pt x="572494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Volný tvar 18"/>
            <p:cNvSpPr/>
            <p:nvPr/>
          </p:nvSpPr>
          <p:spPr>
            <a:xfrm flipV="1">
              <a:off x="4475300" y="4910571"/>
              <a:ext cx="396824" cy="279329"/>
            </a:xfrm>
            <a:custGeom>
              <a:avLst/>
              <a:gdLst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494" h="310101">
                  <a:moveTo>
                    <a:pt x="0" y="310101"/>
                  </a:moveTo>
                  <a:cubicBezTo>
                    <a:pt x="190831" y="302150"/>
                    <a:pt x="381663" y="23854"/>
                    <a:pt x="572494" y="0"/>
                  </a:cubicBezTo>
                  <a:lnTo>
                    <a:pt x="572494" y="0"/>
                  </a:lnTo>
                  <a:lnTo>
                    <a:pt x="572494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Volný tvar 19"/>
            <p:cNvSpPr/>
            <p:nvPr/>
          </p:nvSpPr>
          <p:spPr>
            <a:xfrm>
              <a:off x="5003868" y="5161333"/>
              <a:ext cx="417459" cy="46025"/>
            </a:xfrm>
            <a:custGeom>
              <a:avLst/>
              <a:gdLst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88978"/>
                <a:gd name="connsiteY0" fmla="*/ 310101 h 310101"/>
                <a:gd name="connsiteX1" fmla="*/ 572494 w 588978"/>
                <a:gd name="connsiteY1" fmla="*/ 0 h 310101"/>
                <a:gd name="connsiteX2" fmla="*/ 572494 w 588978"/>
                <a:gd name="connsiteY2" fmla="*/ 0 h 310101"/>
                <a:gd name="connsiteX3" fmla="*/ 588978 w 588978"/>
                <a:gd name="connsiteY3" fmla="*/ 39761 h 31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8978" h="310101">
                  <a:moveTo>
                    <a:pt x="0" y="310101"/>
                  </a:moveTo>
                  <a:cubicBezTo>
                    <a:pt x="190831" y="302150"/>
                    <a:pt x="381663" y="23854"/>
                    <a:pt x="572494" y="0"/>
                  </a:cubicBezTo>
                  <a:lnTo>
                    <a:pt x="572494" y="0"/>
                  </a:lnTo>
                  <a:lnTo>
                    <a:pt x="588978" y="39761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Volný tvar 20"/>
            <p:cNvSpPr/>
            <p:nvPr/>
          </p:nvSpPr>
          <p:spPr>
            <a:xfrm flipH="1">
              <a:off x="5584818" y="5189900"/>
              <a:ext cx="406347" cy="249174"/>
            </a:xfrm>
            <a:custGeom>
              <a:avLst/>
              <a:gdLst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494" h="310101">
                  <a:moveTo>
                    <a:pt x="0" y="310101"/>
                  </a:moveTo>
                  <a:cubicBezTo>
                    <a:pt x="159375" y="207459"/>
                    <a:pt x="381663" y="23854"/>
                    <a:pt x="572494" y="0"/>
                  </a:cubicBezTo>
                  <a:lnTo>
                    <a:pt x="572494" y="0"/>
                  </a:lnTo>
                  <a:lnTo>
                    <a:pt x="572494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Volný tvar 21"/>
            <p:cNvSpPr/>
            <p:nvPr/>
          </p:nvSpPr>
          <p:spPr>
            <a:xfrm flipV="1">
              <a:off x="6089578" y="5532714"/>
              <a:ext cx="420634" cy="411058"/>
            </a:xfrm>
            <a:custGeom>
              <a:avLst/>
              <a:gdLst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494" h="310101">
                  <a:moveTo>
                    <a:pt x="0" y="310101"/>
                  </a:moveTo>
                  <a:cubicBezTo>
                    <a:pt x="536503" y="25659"/>
                    <a:pt x="407982" y="69622"/>
                    <a:pt x="572494" y="0"/>
                  </a:cubicBezTo>
                  <a:lnTo>
                    <a:pt x="572494" y="0"/>
                  </a:lnTo>
                  <a:lnTo>
                    <a:pt x="572494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Volný tvar 22"/>
            <p:cNvSpPr/>
            <p:nvPr/>
          </p:nvSpPr>
          <p:spPr>
            <a:xfrm flipV="1">
              <a:off x="6659417" y="6013604"/>
              <a:ext cx="399998" cy="142839"/>
            </a:xfrm>
            <a:custGeom>
              <a:avLst/>
              <a:gdLst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80195"/>
                <a:gd name="connsiteY0" fmla="*/ 235717 h 235717"/>
                <a:gd name="connsiteX1" fmla="*/ 580195 w 580195"/>
                <a:gd name="connsiteY1" fmla="*/ 0 h 235717"/>
                <a:gd name="connsiteX2" fmla="*/ 580195 w 580195"/>
                <a:gd name="connsiteY2" fmla="*/ 0 h 235717"/>
                <a:gd name="connsiteX3" fmla="*/ 580195 w 580195"/>
                <a:gd name="connsiteY3" fmla="*/ 0 h 235717"/>
                <a:gd name="connsiteX0" fmla="*/ 0 w 595598"/>
                <a:gd name="connsiteY0" fmla="*/ 235717 h 235717"/>
                <a:gd name="connsiteX1" fmla="*/ 580195 w 595598"/>
                <a:gd name="connsiteY1" fmla="*/ 0 h 235717"/>
                <a:gd name="connsiteX2" fmla="*/ 580195 w 595598"/>
                <a:gd name="connsiteY2" fmla="*/ 0 h 235717"/>
                <a:gd name="connsiteX3" fmla="*/ 595598 w 595598"/>
                <a:gd name="connsiteY3" fmla="*/ 0 h 235717"/>
                <a:gd name="connsiteX0" fmla="*/ 0 w 595598"/>
                <a:gd name="connsiteY0" fmla="*/ 235717 h 235717"/>
                <a:gd name="connsiteX1" fmla="*/ 580195 w 595598"/>
                <a:gd name="connsiteY1" fmla="*/ 0 h 235717"/>
                <a:gd name="connsiteX2" fmla="*/ 580195 w 595598"/>
                <a:gd name="connsiteY2" fmla="*/ 0 h 235717"/>
                <a:gd name="connsiteX3" fmla="*/ 595598 w 595598"/>
                <a:gd name="connsiteY3" fmla="*/ 0 h 235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5598" h="235717">
                  <a:moveTo>
                    <a:pt x="0" y="235717"/>
                  </a:moveTo>
                  <a:cubicBezTo>
                    <a:pt x="167726" y="101314"/>
                    <a:pt x="389364" y="23854"/>
                    <a:pt x="580195" y="0"/>
                  </a:cubicBezTo>
                  <a:lnTo>
                    <a:pt x="580195" y="0"/>
                  </a:lnTo>
                  <a:lnTo>
                    <a:pt x="595598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Volný tvar 23"/>
            <p:cNvSpPr/>
            <p:nvPr/>
          </p:nvSpPr>
          <p:spPr>
            <a:xfrm>
              <a:off x="7181637" y="5704121"/>
              <a:ext cx="428570" cy="452323"/>
            </a:xfrm>
            <a:custGeom>
              <a:avLst/>
              <a:gdLst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494" h="310101">
                  <a:moveTo>
                    <a:pt x="0" y="310101"/>
                  </a:moveTo>
                  <a:cubicBezTo>
                    <a:pt x="190831" y="302150"/>
                    <a:pt x="381663" y="23854"/>
                    <a:pt x="572494" y="0"/>
                  </a:cubicBezTo>
                  <a:lnTo>
                    <a:pt x="572494" y="0"/>
                  </a:lnTo>
                  <a:lnTo>
                    <a:pt x="572494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7854699"/>
      </p:ext>
    </p:extLst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Zástupný symbol pro obrázek 3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8" r="20848"/>
          <a:stretch>
            <a:fillRect/>
          </a:stretch>
        </p:blipFill>
        <p:spPr>
          <a:xfrm>
            <a:off x="2987675" y="287338"/>
            <a:ext cx="6172200" cy="4873625"/>
          </a:xfrm>
        </p:spPr>
      </p:pic>
      <p:sp>
        <p:nvSpPr>
          <p:cNvPr id="2048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grpSp>
        <p:nvGrpSpPr>
          <p:cNvPr id="20484" name="Skupina 9"/>
          <p:cNvGrpSpPr>
            <a:grpSpLocks/>
          </p:cNvGrpSpPr>
          <p:nvPr/>
        </p:nvGrpSpPr>
        <p:grpSpPr bwMode="auto">
          <a:xfrm>
            <a:off x="2111375" y="4608513"/>
            <a:ext cx="7475538" cy="2020887"/>
            <a:chOff x="2111817" y="4609022"/>
            <a:chExt cx="7474572" cy="2020377"/>
          </a:xfrm>
        </p:grpSpPr>
        <p:sp>
          <p:nvSpPr>
            <p:cNvPr id="20485" name="TextovéPole 10"/>
            <p:cNvSpPr txBox="1">
              <a:spLocks noChangeArrowheads="1"/>
            </p:cNvSpPr>
            <p:nvPr/>
          </p:nvSpPr>
          <p:spPr bwMode="auto">
            <a:xfrm>
              <a:off x="2111817" y="4727894"/>
              <a:ext cx="74462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200" b="1" smtClean="0">
                  <a:solidFill>
                    <a:prstClr val="black"/>
                  </a:solidFill>
                </a:rPr>
                <a:t>E, </a:t>
              </a:r>
              <a:br>
                <a:rPr lang="en-US" altLang="en-US" sz="1200" b="1" smtClean="0">
                  <a:solidFill>
                    <a:prstClr val="black"/>
                  </a:solidFill>
                </a:rPr>
              </a:br>
              <a:r>
                <a:rPr lang="en-US" altLang="en-US" sz="1200" b="1" smtClean="0">
                  <a:solidFill>
                    <a:prstClr val="black"/>
                  </a:solidFill>
                </a:rPr>
                <a:t>kcal/mol</a:t>
              </a:r>
            </a:p>
          </p:txBody>
        </p:sp>
        <p:graphicFrame>
          <p:nvGraphicFramePr>
            <p:cNvPr id="17" name="Graf 16"/>
            <p:cNvGraphicFramePr>
              <a:graphicFrameLocks/>
            </p:cNvGraphicFramePr>
            <p:nvPr/>
          </p:nvGraphicFramePr>
          <p:xfrm>
            <a:off x="3125160" y="4609022"/>
            <a:ext cx="6461229" cy="202037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8" name="Volný tvar 17"/>
            <p:cNvSpPr/>
            <p:nvPr/>
          </p:nvSpPr>
          <p:spPr>
            <a:xfrm>
              <a:off x="3922921" y="4910571"/>
              <a:ext cx="420633" cy="803072"/>
            </a:xfrm>
            <a:custGeom>
              <a:avLst/>
              <a:gdLst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494" h="310101">
                  <a:moveTo>
                    <a:pt x="0" y="310101"/>
                  </a:moveTo>
                  <a:cubicBezTo>
                    <a:pt x="190831" y="302150"/>
                    <a:pt x="381663" y="23854"/>
                    <a:pt x="572494" y="0"/>
                  </a:cubicBezTo>
                  <a:lnTo>
                    <a:pt x="572494" y="0"/>
                  </a:lnTo>
                  <a:lnTo>
                    <a:pt x="572494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Volný tvar 18"/>
            <p:cNvSpPr/>
            <p:nvPr/>
          </p:nvSpPr>
          <p:spPr>
            <a:xfrm flipV="1">
              <a:off x="4475300" y="4910571"/>
              <a:ext cx="396824" cy="279329"/>
            </a:xfrm>
            <a:custGeom>
              <a:avLst/>
              <a:gdLst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494" h="310101">
                  <a:moveTo>
                    <a:pt x="0" y="310101"/>
                  </a:moveTo>
                  <a:cubicBezTo>
                    <a:pt x="190831" y="302150"/>
                    <a:pt x="381663" y="23854"/>
                    <a:pt x="572494" y="0"/>
                  </a:cubicBezTo>
                  <a:lnTo>
                    <a:pt x="572494" y="0"/>
                  </a:lnTo>
                  <a:lnTo>
                    <a:pt x="572494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Volný tvar 19"/>
            <p:cNvSpPr/>
            <p:nvPr/>
          </p:nvSpPr>
          <p:spPr>
            <a:xfrm>
              <a:off x="5003868" y="5161333"/>
              <a:ext cx="417459" cy="46025"/>
            </a:xfrm>
            <a:custGeom>
              <a:avLst/>
              <a:gdLst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88978"/>
                <a:gd name="connsiteY0" fmla="*/ 310101 h 310101"/>
                <a:gd name="connsiteX1" fmla="*/ 572494 w 588978"/>
                <a:gd name="connsiteY1" fmla="*/ 0 h 310101"/>
                <a:gd name="connsiteX2" fmla="*/ 572494 w 588978"/>
                <a:gd name="connsiteY2" fmla="*/ 0 h 310101"/>
                <a:gd name="connsiteX3" fmla="*/ 588978 w 588978"/>
                <a:gd name="connsiteY3" fmla="*/ 39761 h 31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8978" h="310101">
                  <a:moveTo>
                    <a:pt x="0" y="310101"/>
                  </a:moveTo>
                  <a:cubicBezTo>
                    <a:pt x="190831" y="302150"/>
                    <a:pt x="381663" y="23854"/>
                    <a:pt x="572494" y="0"/>
                  </a:cubicBezTo>
                  <a:lnTo>
                    <a:pt x="572494" y="0"/>
                  </a:lnTo>
                  <a:lnTo>
                    <a:pt x="588978" y="39761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Volný tvar 20"/>
            <p:cNvSpPr/>
            <p:nvPr/>
          </p:nvSpPr>
          <p:spPr>
            <a:xfrm flipH="1">
              <a:off x="5584818" y="5189900"/>
              <a:ext cx="406347" cy="249174"/>
            </a:xfrm>
            <a:custGeom>
              <a:avLst/>
              <a:gdLst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494" h="310101">
                  <a:moveTo>
                    <a:pt x="0" y="310101"/>
                  </a:moveTo>
                  <a:cubicBezTo>
                    <a:pt x="159375" y="207459"/>
                    <a:pt x="381663" y="23854"/>
                    <a:pt x="572494" y="0"/>
                  </a:cubicBezTo>
                  <a:lnTo>
                    <a:pt x="572494" y="0"/>
                  </a:lnTo>
                  <a:lnTo>
                    <a:pt x="572494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Volný tvar 21"/>
            <p:cNvSpPr/>
            <p:nvPr/>
          </p:nvSpPr>
          <p:spPr>
            <a:xfrm flipV="1">
              <a:off x="6089578" y="5532714"/>
              <a:ext cx="420634" cy="411058"/>
            </a:xfrm>
            <a:custGeom>
              <a:avLst/>
              <a:gdLst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494" h="310101">
                  <a:moveTo>
                    <a:pt x="0" y="310101"/>
                  </a:moveTo>
                  <a:cubicBezTo>
                    <a:pt x="536503" y="25659"/>
                    <a:pt x="407982" y="69622"/>
                    <a:pt x="572494" y="0"/>
                  </a:cubicBezTo>
                  <a:lnTo>
                    <a:pt x="572494" y="0"/>
                  </a:lnTo>
                  <a:lnTo>
                    <a:pt x="572494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Volný tvar 22"/>
            <p:cNvSpPr/>
            <p:nvPr/>
          </p:nvSpPr>
          <p:spPr>
            <a:xfrm flipV="1">
              <a:off x="6659417" y="6013604"/>
              <a:ext cx="399998" cy="142839"/>
            </a:xfrm>
            <a:custGeom>
              <a:avLst/>
              <a:gdLst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80195"/>
                <a:gd name="connsiteY0" fmla="*/ 235717 h 235717"/>
                <a:gd name="connsiteX1" fmla="*/ 580195 w 580195"/>
                <a:gd name="connsiteY1" fmla="*/ 0 h 235717"/>
                <a:gd name="connsiteX2" fmla="*/ 580195 w 580195"/>
                <a:gd name="connsiteY2" fmla="*/ 0 h 235717"/>
                <a:gd name="connsiteX3" fmla="*/ 580195 w 580195"/>
                <a:gd name="connsiteY3" fmla="*/ 0 h 235717"/>
                <a:gd name="connsiteX0" fmla="*/ 0 w 595598"/>
                <a:gd name="connsiteY0" fmla="*/ 235717 h 235717"/>
                <a:gd name="connsiteX1" fmla="*/ 580195 w 595598"/>
                <a:gd name="connsiteY1" fmla="*/ 0 h 235717"/>
                <a:gd name="connsiteX2" fmla="*/ 580195 w 595598"/>
                <a:gd name="connsiteY2" fmla="*/ 0 h 235717"/>
                <a:gd name="connsiteX3" fmla="*/ 595598 w 595598"/>
                <a:gd name="connsiteY3" fmla="*/ 0 h 235717"/>
                <a:gd name="connsiteX0" fmla="*/ 0 w 595598"/>
                <a:gd name="connsiteY0" fmla="*/ 235717 h 235717"/>
                <a:gd name="connsiteX1" fmla="*/ 580195 w 595598"/>
                <a:gd name="connsiteY1" fmla="*/ 0 h 235717"/>
                <a:gd name="connsiteX2" fmla="*/ 580195 w 595598"/>
                <a:gd name="connsiteY2" fmla="*/ 0 h 235717"/>
                <a:gd name="connsiteX3" fmla="*/ 595598 w 595598"/>
                <a:gd name="connsiteY3" fmla="*/ 0 h 235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5598" h="235717">
                  <a:moveTo>
                    <a:pt x="0" y="235717"/>
                  </a:moveTo>
                  <a:cubicBezTo>
                    <a:pt x="167726" y="101314"/>
                    <a:pt x="389364" y="23854"/>
                    <a:pt x="580195" y="0"/>
                  </a:cubicBezTo>
                  <a:lnTo>
                    <a:pt x="580195" y="0"/>
                  </a:lnTo>
                  <a:lnTo>
                    <a:pt x="595598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Volný tvar 23"/>
            <p:cNvSpPr/>
            <p:nvPr/>
          </p:nvSpPr>
          <p:spPr>
            <a:xfrm>
              <a:off x="7181637" y="5704121"/>
              <a:ext cx="428570" cy="452323"/>
            </a:xfrm>
            <a:custGeom>
              <a:avLst/>
              <a:gdLst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494" h="310101">
                  <a:moveTo>
                    <a:pt x="0" y="310101"/>
                  </a:moveTo>
                  <a:cubicBezTo>
                    <a:pt x="190831" y="302150"/>
                    <a:pt x="381663" y="23854"/>
                    <a:pt x="572494" y="0"/>
                  </a:cubicBezTo>
                  <a:lnTo>
                    <a:pt x="572494" y="0"/>
                  </a:lnTo>
                  <a:lnTo>
                    <a:pt x="572494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Volný tvar 24"/>
            <p:cNvSpPr/>
            <p:nvPr/>
          </p:nvSpPr>
          <p:spPr>
            <a:xfrm flipV="1">
              <a:off x="7732429" y="5656508"/>
              <a:ext cx="426982" cy="77767"/>
            </a:xfrm>
            <a:custGeom>
              <a:avLst/>
              <a:gdLst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494" h="310101">
                  <a:moveTo>
                    <a:pt x="0" y="310101"/>
                  </a:moveTo>
                  <a:cubicBezTo>
                    <a:pt x="190831" y="302150"/>
                    <a:pt x="381663" y="23854"/>
                    <a:pt x="572494" y="0"/>
                  </a:cubicBezTo>
                  <a:lnTo>
                    <a:pt x="572494" y="0"/>
                  </a:lnTo>
                  <a:lnTo>
                    <a:pt x="572494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2235713"/>
      </p:ext>
    </p:extLst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Zástupný symbol pro obrázek 3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8" r="20848"/>
          <a:stretch>
            <a:fillRect/>
          </a:stretch>
        </p:blipFill>
        <p:spPr>
          <a:xfrm>
            <a:off x="2987675" y="287338"/>
            <a:ext cx="6172200" cy="4873625"/>
          </a:xfrm>
        </p:spPr>
      </p:pic>
      <p:sp>
        <p:nvSpPr>
          <p:cNvPr id="2253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grpSp>
        <p:nvGrpSpPr>
          <p:cNvPr id="22532" name="Skupina 12"/>
          <p:cNvGrpSpPr>
            <a:grpSpLocks/>
          </p:cNvGrpSpPr>
          <p:nvPr/>
        </p:nvGrpSpPr>
        <p:grpSpPr bwMode="auto">
          <a:xfrm>
            <a:off x="2111375" y="4608513"/>
            <a:ext cx="7475538" cy="2020887"/>
            <a:chOff x="2111817" y="4609022"/>
            <a:chExt cx="7474572" cy="2020377"/>
          </a:xfrm>
        </p:grpSpPr>
        <p:sp>
          <p:nvSpPr>
            <p:cNvPr id="22533" name="TextovéPole 13"/>
            <p:cNvSpPr txBox="1">
              <a:spLocks noChangeArrowheads="1"/>
            </p:cNvSpPr>
            <p:nvPr/>
          </p:nvSpPr>
          <p:spPr bwMode="auto">
            <a:xfrm>
              <a:off x="2111817" y="4727894"/>
              <a:ext cx="74462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200" b="1" smtClean="0">
                  <a:solidFill>
                    <a:prstClr val="black"/>
                  </a:solidFill>
                </a:rPr>
                <a:t>E, </a:t>
              </a:r>
              <a:br>
                <a:rPr lang="en-US" altLang="en-US" sz="1200" b="1" smtClean="0">
                  <a:solidFill>
                    <a:prstClr val="black"/>
                  </a:solidFill>
                </a:rPr>
              </a:br>
              <a:r>
                <a:rPr lang="en-US" altLang="en-US" sz="1200" b="1" smtClean="0">
                  <a:solidFill>
                    <a:prstClr val="black"/>
                  </a:solidFill>
                </a:rPr>
                <a:t>kcal/mol</a:t>
              </a:r>
            </a:p>
          </p:txBody>
        </p:sp>
        <p:graphicFrame>
          <p:nvGraphicFramePr>
            <p:cNvPr id="15" name="Graf 14"/>
            <p:cNvGraphicFramePr>
              <a:graphicFrameLocks/>
            </p:cNvGraphicFramePr>
            <p:nvPr/>
          </p:nvGraphicFramePr>
          <p:xfrm>
            <a:off x="3125160" y="4609022"/>
            <a:ext cx="6461229" cy="202037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6" name="Volný tvar 15"/>
            <p:cNvSpPr/>
            <p:nvPr/>
          </p:nvSpPr>
          <p:spPr>
            <a:xfrm>
              <a:off x="3922921" y="4910571"/>
              <a:ext cx="420633" cy="803072"/>
            </a:xfrm>
            <a:custGeom>
              <a:avLst/>
              <a:gdLst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494" h="310101">
                  <a:moveTo>
                    <a:pt x="0" y="310101"/>
                  </a:moveTo>
                  <a:cubicBezTo>
                    <a:pt x="190831" y="302150"/>
                    <a:pt x="381663" y="23854"/>
                    <a:pt x="572494" y="0"/>
                  </a:cubicBezTo>
                  <a:lnTo>
                    <a:pt x="572494" y="0"/>
                  </a:lnTo>
                  <a:lnTo>
                    <a:pt x="572494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Volný tvar 16"/>
            <p:cNvSpPr/>
            <p:nvPr/>
          </p:nvSpPr>
          <p:spPr>
            <a:xfrm flipV="1">
              <a:off x="4475300" y="4910571"/>
              <a:ext cx="396824" cy="279329"/>
            </a:xfrm>
            <a:custGeom>
              <a:avLst/>
              <a:gdLst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494" h="310101">
                  <a:moveTo>
                    <a:pt x="0" y="310101"/>
                  </a:moveTo>
                  <a:cubicBezTo>
                    <a:pt x="190831" y="302150"/>
                    <a:pt x="381663" y="23854"/>
                    <a:pt x="572494" y="0"/>
                  </a:cubicBezTo>
                  <a:lnTo>
                    <a:pt x="572494" y="0"/>
                  </a:lnTo>
                  <a:lnTo>
                    <a:pt x="572494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Volný tvar 17"/>
            <p:cNvSpPr/>
            <p:nvPr/>
          </p:nvSpPr>
          <p:spPr>
            <a:xfrm>
              <a:off x="5003868" y="5161333"/>
              <a:ext cx="417459" cy="46025"/>
            </a:xfrm>
            <a:custGeom>
              <a:avLst/>
              <a:gdLst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88978"/>
                <a:gd name="connsiteY0" fmla="*/ 310101 h 310101"/>
                <a:gd name="connsiteX1" fmla="*/ 572494 w 588978"/>
                <a:gd name="connsiteY1" fmla="*/ 0 h 310101"/>
                <a:gd name="connsiteX2" fmla="*/ 572494 w 588978"/>
                <a:gd name="connsiteY2" fmla="*/ 0 h 310101"/>
                <a:gd name="connsiteX3" fmla="*/ 588978 w 588978"/>
                <a:gd name="connsiteY3" fmla="*/ 39761 h 31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8978" h="310101">
                  <a:moveTo>
                    <a:pt x="0" y="310101"/>
                  </a:moveTo>
                  <a:cubicBezTo>
                    <a:pt x="190831" y="302150"/>
                    <a:pt x="381663" y="23854"/>
                    <a:pt x="572494" y="0"/>
                  </a:cubicBezTo>
                  <a:lnTo>
                    <a:pt x="572494" y="0"/>
                  </a:lnTo>
                  <a:lnTo>
                    <a:pt x="588978" y="39761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Volný tvar 18"/>
            <p:cNvSpPr/>
            <p:nvPr/>
          </p:nvSpPr>
          <p:spPr>
            <a:xfrm flipH="1">
              <a:off x="5584818" y="5189900"/>
              <a:ext cx="406347" cy="249174"/>
            </a:xfrm>
            <a:custGeom>
              <a:avLst/>
              <a:gdLst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494" h="310101">
                  <a:moveTo>
                    <a:pt x="0" y="310101"/>
                  </a:moveTo>
                  <a:cubicBezTo>
                    <a:pt x="159375" y="207459"/>
                    <a:pt x="381663" y="23854"/>
                    <a:pt x="572494" y="0"/>
                  </a:cubicBezTo>
                  <a:lnTo>
                    <a:pt x="572494" y="0"/>
                  </a:lnTo>
                  <a:lnTo>
                    <a:pt x="572494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Volný tvar 19"/>
            <p:cNvSpPr/>
            <p:nvPr/>
          </p:nvSpPr>
          <p:spPr>
            <a:xfrm flipV="1">
              <a:off x="6089578" y="5532714"/>
              <a:ext cx="420634" cy="411058"/>
            </a:xfrm>
            <a:custGeom>
              <a:avLst/>
              <a:gdLst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494" h="310101">
                  <a:moveTo>
                    <a:pt x="0" y="310101"/>
                  </a:moveTo>
                  <a:cubicBezTo>
                    <a:pt x="536503" y="25659"/>
                    <a:pt x="407982" y="69622"/>
                    <a:pt x="572494" y="0"/>
                  </a:cubicBezTo>
                  <a:lnTo>
                    <a:pt x="572494" y="0"/>
                  </a:lnTo>
                  <a:lnTo>
                    <a:pt x="572494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Volný tvar 20"/>
            <p:cNvSpPr/>
            <p:nvPr/>
          </p:nvSpPr>
          <p:spPr>
            <a:xfrm flipV="1">
              <a:off x="6659417" y="6013604"/>
              <a:ext cx="399998" cy="142839"/>
            </a:xfrm>
            <a:custGeom>
              <a:avLst/>
              <a:gdLst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80195"/>
                <a:gd name="connsiteY0" fmla="*/ 235717 h 235717"/>
                <a:gd name="connsiteX1" fmla="*/ 580195 w 580195"/>
                <a:gd name="connsiteY1" fmla="*/ 0 h 235717"/>
                <a:gd name="connsiteX2" fmla="*/ 580195 w 580195"/>
                <a:gd name="connsiteY2" fmla="*/ 0 h 235717"/>
                <a:gd name="connsiteX3" fmla="*/ 580195 w 580195"/>
                <a:gd name="connsiteY3" fmla="*/ 0 h 235717"/>
                <a:gd name="connsiteX0" fmla="*/ 0 w 595598"/>
                <a:gd name="connsiteY0" fmla="*/ 235717 h 235717"/>
                <a:gd name="connsiteX1" fmla="*/ 580195 w 595598"/>
                <a:gd name="connsiteY1" fmla="*/ 0 h 235717"/>
                <a:gd name="connsiteX2" fmla="*/ 580195 w 595598"/>
                <a:gd name="connsiteY2" fmla="*/ 0 h 235717"/>
                <a:gd name="connsiteX3" fmla="*/ 595598 w 595598"/>
                <a:gd name="connsiteY3" fmla="*/ 0 h 235717"/>
                <a:gd name="connsiteX0" fmla="*/ 0 w 595598"/>
                <a:gd name="connsiteY0" fmla="*/ 235717 h 235717"/>
                <a:gd name="connsiteX1" fmla="*/ 580195 w 595598"/>
                <a:gd name="connsiteY1" fmla="*/ 0 h 235717"/>
                <a:gd name="connsiteX2" fmla="*/ 580195 w 595598"/>
                <a:gd name="connsiteY2" fmla="*/ 0 h 235717"/>
                <a:gd name="connsiteX3" fmla="*/ 595598 w 595598"/>
                <a:gd name="connsiteY3" fmla="*/ 0 h 235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5598" h="235717">
                  <a:moveTo>
                    <a:pt x="0" y="235717"/>
                  </a:moveTo>
                  <a:cubicBezTo>
                    <a:pt x="167726" y="101314"/>
                    <a:pt x="389364" y="23854"/>
                    <a:pt x="580195" y="0"/>
                  </a:cubicBezTo>
                  <a:lnTo>
                    <a:pt x="580195" y="0"/>
                  </a:lnTo>
                  <a:lnTo>
                    <a:pt x="595598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Volný tvar 21"/>
            <p:cNvSpPr/>
            <p:nvPr/>
          </p:nvSpPr>
          <p:spPr>
            <a:xfrm>
              <a:off x="7181637" y="5704121"/>
              <a:ext cx="428570" cy="452323"/>
            </a:xfrm>
            <a:custGeom>
              <a:avLst/>
              <a:gdLst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494" h="310101">
                  <a:moveTo>
                    <a:pt x="0" y="310101"/>
                  </a:moveTo>
                  <a:cubicBezTo>
                    <a:pt x="190831" y="302150"/>
                    <a:pt x="381663" y="23854"/>
                    <a:pt x="572494" y="0"/>
                  </a:cubicBezTo>
                  <a:lnTo>
                    <a:pt x="572494" y="0"/>
                  </a:lnTo>
                  <a:lnTo>
                    <a:pt x="572494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Volný tvar 22"/>
            <p:cNvSpPr/>
            <p:nvPr/>
          </p:nvSpPr>
          <p:spPr>
            <a:xfrm flipV="1">
              <a:off x="7732429" y="5656508"/>
              <a:ext cx="426982" cy="77767"/>
            </a:xfrm>
            <a:custGeom>
              <a:avLst/>
              <a:gdLst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494" h="310101">
                  <a:moveTo>
                    <a:pt x="0" y="310101"/>
                  </a:moveTo>
                  <a:cubicBezTo>
                    <a:pt x="190831" y="302150"/>
                    <a:pt x="381663" y="23854"/>
                    <a:pt x="572494" y="0"/>
                  </a:cubicBezTo>
                  <a:lnTo>
                    <a:pt x="572494" y="0"/>
                  </a:lnTo>
                  <a:lnTo>
                    <a:pt x="572494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Volný tvar 23"/>
            <p:cNvSpPr/>
            <p:nvPr/>
          </p:nvSpPr>
          <p:spPr>
            <a:xfrm flipV="1">
              <a:off x="8281633" y="5734275"/>
              <a:ext cx="965075" cy="753873"/>
            </a:xfrm>
            <a:custGeom>
              <a:avLst/>
              <a:gdLst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  <a:gd name="connsiteX0" fmla="*/ 0 w 572494"/>
                <a:gd name="connsiteY0" fmla="*/ 310101 h 310101"/>
                <a:gd name="connsiteX1" fmla="*/ 572494 w 572494"/>
                <a:gd name="connsiteY1" fmla="*/ 0 h 310101"/>
                <a:gd name="connsiteX2" fmla="*/ 572494 w 572494"/>
                <a:gd name="connsiteY2" fmla="*/ 0 h 310101"/>
                <a:gd name="connsiteX3" fmla="*/ 572494 w 572494"/>
                <a:gd name="connsiteY3" fmla="*/ 0 h 31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494" h="310101">
                  <a:moveTo>
                    <a:pt x="0" y="310101"/>
                  </a:moveTo>
                  <a:cubicBezTo>
                    <a:pt x="190831" y="302150"/>
                    <a:pt x="381663" y="23854"/>
                    <a:pt x="572494" y="0"/>
                  </a:cubicBezTo>
                  <a:lnTo>
                    <a:pt x="572494" y="0"/>
                  </a:lnTo>
                  <a:lnTo>
                    <a:pt x="572494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1933524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912534" y="609599"/>
            <a:ext cx="6474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33FF"/>
                </a:solidFill>
              </a:rPr>
              <a:t>The “Ligation following Intermolecular Cleavage” (LIC) mechanism</a:t>
            </a:r>
            <a:endParaRPr lang="en-US" b="1" dirty="0">
              <a:solidFill>
                <a:srgbClr val="3333FF"/>
              </a:solidFill>
            </a:endParaRPr>
          </a:p>
        </p:txBody>
      </p:sp>
      <p:grpSp>
        <p:nvGrpSpPr>
          <p:cNvPr id="128" name="Skupina 127"/>
          <p:cNvGrpSpPr/>
          <p:nvPr/>
        </p:nvGrpSpPr>
        <p:grpSpPr>
          <a:xfrm>
            <a:off x="3122455" y="1331394"/>
            <a:ext cx="8349943" cy="4840127"/>
            <a:chOff x="184520" y="1102794"/>
            <a:chExt cx="8349943" cy="4840127"/>
          </a:xfrm>
        </p:grpSpPr>
        <p:sp>
          <p:nvSpPr>
            <p:cNvPr id="3" name="TextovéPole 2"/>
            <p:cNvSpPr txBox="1"/>
            <p:nvPr/>
          </p:nvSpPr>
          <p:spPr>
            <a:xfrm>
              <a:off x="5116042" y="3366965"/>
              <a:ext cx="12427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5’P-G-3’OH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4" name="TextovéPole 3"/>
            <p:cNvSpPr txBox="1"/>
            <p:nvPr/>
          </p:nvSpPr>
          <p:spPr>
            <a:xfrm>
              <a:off x="4931227" y="3357845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cxnSp>
          <p:nvCxnSpPr>
            <p:cNvPr id="5" name="Přímá spojnice se šipkou 4"/>
            <p:cNvCxnSpPr/>
            <p:nvPr/>
          </p:nvCxnSpPr>
          <p:spPr>
            <a:xfrm>
              <a:off x="4083855" y="1702086"/>
              <a:ext cx="368054" cy="1118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Skupina 5"/>
            <p:cNvGrpSpPr/>
            <p:nvPr/>
          </p:nvGrpSpPr>
          <p:grpSpPr>
            <a:xfrm>
              <a:off x="184520" y="1102794"/>
              <a:ext cx="3988252" cy="1346868"/>
              <a:chOff x="170052" y="2016144"/>
              <a:chExt cx="3988252" cy="1346868"/>
            </a:xfrm>
          </p:grpSpPr>
          <p:grpSp>
            <p:nvGrpSpPr>
              <p:cNvPr id="7" name="Skupina 6"/>
              <p:cNvGrpSpPr/>
              <p:nvPr/>
            </p:nvGrpSpPr>
            <p:grpSpPr>
              <a:xfrm>
                <a:off x="414731" y="2828245"/>
                <a:ext cx="3455940" cy="534767"/>
                <a:chOff x="413482" y="2638668"/>
                <a:chExt cx="3455940" cy="534767"/>
              </a:xfrm>
            </p:grpSpPr>
            <p:sp>
              <p:nvSpPr>
                <p:cNvPr id="24" name="Obdélník 23"/>
                <p:cNvSpPr/>
                <p:nvPr/>
              </p:nvSpPr>
              <p:spPr>
                <a:xfrm>
                  <a:off x="1893794" y="2865658"/>
                  <a:ext cx="420308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400" dirty="0" smtClean="0"/>
                    <a:t>G</a:t>
                  </a:r>
                  <a:r>
                    <a:rPr lang="en-US" sz="1400" baseline="-25000" dirty="0" smtClean="0"/>
                    <a:t>24</a:t>
                  </a:r>
                  <a:endParaRPr lang="en-US" sz="1400" baseline="-25000" dirty="0"/>
                </a:p>
              </p:txBody>
            </p:sp>
            <p:grpSp>
              <p:nvGrpSpPr>
                <p:cNvPr id="25" name="Skupina 24"/>
                <p:cNvGrpSpPr/>
                <p:nvPr/>
              </p:nvGrpSpPr>
              <p:grpSpPr>
                <a:xfrm>
                  <a:off x="413482" y="2638668"/>
                  <a:ext cx="3455940" cy="307777"/>
                  <a:chOff x="413482" y="2638668"/>
                  <a:chExt cx="3455940" cy="307777"/>
                </a:xfrm>
              </p:grpSpPr>
              <p:cxnSp>
                <p:nvCxnSpPr>
                  <p:cNvPr id="26" name="Přímá spojnice 25"/>
                  <p:cNvCxnSpPr/>
                  <p:nvPr/>
                </p:nvCxnSpPr>
                <p:spPr>
                  <a:xfrm flipH="1">
                    <a:off x="413482" y="2807686"/>
                    <a:ext cx="3104900" cy="12577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7" name="TextovéPole 26"/>
                  <p:cNvSpPr txBox="1"/>
                  <p:nvPr/>
                </p:nvSpPr>
                <p:spPr>
                  <a:xfrm>
                    <a:off x="3450718" y="2638668"/>
                    <a:ext cx="418704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dirty="0" smtClean="0"/>
                      <a:t>P5’</a:t>
                    </a:r>
                    <a:endParaRPr lang="en-US" sz="1400" dirty="0"/>
                  </a:p>
                </p:txBody>
              </p:sp>
              <p:grpSp>
                <p:nvGrpSpPr>
                  <p:cNvPr id="28" name="Skupina 27"/>
                  <p:cNvGrpSpPr/>
                  <p:nvPr/>
                </p:nvGrpSpPr>
                <p:grpSpPr>
                  <a:xfrm>
                    <a:off x="557498" y="2642957"/>
                    <a:ext cx="2762199" cy="185442"/>
                    <a:chOff x="557498" y="2642957"/>
                    <a:chExt cx="2762199" cy="185442"/>
                  </a:xfrm>
                </p:grpSpPr>
                <p:cxnSp>
                  <p:nvCxnSpPr>
                    <p:cNvPr id="29" name="Přímá spojnice 28"/>
                    <p:cNvCxnSpPr/>
                    <p:nvPr/>
                  </p:nvCxnSpPr>
                  <p:spPr>
                    <a:xfrm>
                      <a:off x="3319697" y="2654509"/>
                      <a:ext cx="0" cy="156592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" name="Přímá spojnice 29"/>
                    <p:cNvCxnSpPr/>
                    <p:nvPr/>
                  </p:nvCxnSpPr>
                  <p:spPr>
                    <a:xfrm>
                      <a:off x="2861754" y="2663671"/>
                      <a:ext cx="0" cy="156592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" name="Přímá spojnice 30"/>
                    <p:cNvCxnSpPr/>
                    <p:nvPr/>
                  </p:nvCxnSpPr>
                  <p:spPr>
                    <a:xfrm>
                      <a:off x="2653741" y="2651093"/>
                      <a:ext cx="0" cy="156592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" name="Přímá spojnice 31"/>
                    <p:cNvCxnSpPr/>
                    <p:nvPr/>
                  </p:nvCxnSpPr>
                  <p:spPr>
                    <a:xfrm>
                      <a:off x="744866" y="2652412"/>
                      <a:ext cx="0" cy="164728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" name="Přímá spojnice 32"/>
                    <p:cNvCxnSpPr/>
                    <p:nvPr/>
                  </p:nvCxnSpPr>
                  <p:spPr>
                    <a:xfrm>
                      <a:off x="937790" y="2655535"/>
                      <a:ext cx="0" cy="164728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" name="Přímá spojnice 33"/>
                    <p:cNvCxnSpPr/>
                    <p:nvPr/>
                  </p:nvCxnSpPr>
                  <p:spPr>
                    <a:xfrm>
                      <a:off x="557498" y="2663671"/>
                      <a:ext cx="0" cy="164728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" name="Přímá spojnice 34"/>
                    <p:cNvCxnSpPr/>
                    <p:nvPr/>
                  </p:nvCxnSpPr>
                  <p:spPr>
                    <a:xfrm>
                      <a:off x="1133562" y="2646373"/>
                      <a:ext cx="0" cy="164728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" name="Přímá spojnice 35"/>
                    <p:cNvCxnSpPr/>
                    <p:nvPr/>
                  </p:nvCxnSpPr>
                  <p:spPr>
                    <a:xfrm>
                      <a:off x="1285962" y="2642957"/>
                      <a:ext cx="0" cy="164728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cxnSp>
            <p:nvCxnSpPr>
              <p:cNvPr id="8" name="Přímá spojnice 7"/>
              <p:cNvCxnSpPr/>
              <p:nvPr/>
            </p:nvCxnSpPr>
            <p:spPr>
              <a:xfrm flipV="1">
                <a:off x="1068912" y="2300693"/>
                <a:ext cx="1978333" cy="505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Oblouk 8"/>
              <p:cNvSpPr/>
              <p:nvPr/>
            </p:nvSpPr>
            <p:spPr>
              <a:xfrm rot="16200000">
                <a:off x="3115432" y="1951809"/>
                <a:ext cx="678770" cy="858080"/>
              </a:xfrm>
              <a:prstGeom prst="arc">
                <a:avLst>
                  <a:gd name="adj1" fmla="val 16905122"/>
                  <a:gd name="adj2" fmla="val 6920681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Přímá spojnice 9"/>
              <p:cNvCxnSpPr/>
              <p:nvPr/>
            </p:nvCxnSpPr>
            <p:spPr>
              <a:xfrm>
                <a:off x="2861754" y="2302449"/>
                <a:ext cx="0" cy="15659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Přímá spojnice 10"/>
              <p:cNvCxnSpPr/>
              <p:nvPr/>
            </p:nvCxnSpPr>
            <p:spPr>
              <a:xfrm>
                <a:off x="3131327" y="2168375"/>
                <a:ext cx="151430" cy="15404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Přímá spojnice 11"/>
              <p:cNvCxnSpPr/>
              <p:nvPr/>
            </p:nvCxnSpPr>
            <p:spPr>
              <a:xfrm flipV="1">
                <a:off x="3617126" y="2139254"/>
                <a:ext cx="123435" cy="14503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Přímá spojnice 12"/>
              <p:cNvCxnSpPr/>
              <p:nvPr/>
            </p:nvCxnSpPr>
            <p:spPr>
              <a:xfrm>
                <a:off x="3664361" y="2384458"/>
                <a:ext cx="182002" cy="11744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ovéPole 13"/>
              <p:cNvSpPr txBox="1"/>
              <p:nvPr/>
            </p:nvSpPr>
            <p:spPr>
              <a:xfrm>
                <a:off x="3438224" y="2476586"/>
                <a:ext cx="72008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3’-OH</a:t>
                </a:r>
                <a:endParaRPr lang="en-US" sz="1200" dirty="0"/>
              </a:p>
            </p:txBody>
          </p:sp>
          <p:sp>
            <p:nvSpPr>
              <p:cNvPr id="15" name="Obdélník 14"/>
              <p:cNvSpPr/>
              <p:nvPr/>
            </p:nvSpPr>
            <p:spPr>
              <a:xfrm>
                <a:off x="779327" y="2177385"/>
                <a:ext cx="30168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 smtClean="0"/>
                  <a:t>5’</a:t>
                </a:r>
                <a:endParaRPr lang="en-US" sz="1200" dirty="0"/>
              </a:p>
            </p:txBody>
          </p:sp>
          <p:sp>
            <p:nvSpPr>
              <p:cNvPr id="16" name="Obdélník 15"/>
              <p:cNvSpPr/>
              <p:nvPr/>
            </p:nvSpPr>
            <p:spPr>
              <a:xfrm>
                <a:off x="1905014" y="2016144"/>
                <a:ext cx="40267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 smtClean="0"/>
                  <a:t>C</a:t>
                </a:r>
                <a:r>
                  <a:rPr lang="en-US" sz="1400" baseline="-25000" dirty="0" smtClean="0"/>
                  <a:t>24</a:t>
                </a:r>
                <a:endParaRPr lang="en-US" sz="1400" baseline="-25000" dirty="0"/>
              </a:p>
            </p:txBody>
          </p:sp>
          <p:sp>
            <p:nvSpPr>
              <p:cNvPr id="17" name="TextovéPole 16"/>
              <p:cNvSpPr txBox="1"/>
              <p:nvPr/>
            </p:nvSpPr>
            <p:spPr>
              <a:xfrm>
                <a:off x="3034044" y="2895160"/>
                <a:ext cx="129326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18000" tIns="0" rIns="18000" rtlCol="0">
                <a:spAutoFit/>
              </a:bodyPr>
              <a:lstStyle/>
              <a:p>
                <a:r>
                  <a:rPr lang="en-US" sz="1400" dirty="0" smtClean="0"/>
                  <a:t>P</a:t>
                </a:r>
                <a:endParaRPr lang="en-US" sz="1400" dirty="0"/>
              </a:p>
            </p:txBody>
          </p:sp>
          <p:sp>
            <p:nvSpPr>
              <p:cNvPr id="18" name="Obdélník 17"/>
              <p:cNvSpPr/>
              <p:nvPr/>
            </p:nvSpPr>
            <p:spPr>
              <a:xfrm>
                <a:off x="170052" y="2854307"/>
                <a:ext cx="30168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 smtClean="0"/>
                  <a:t>3’</a:t>
                </a:r>
                <a:endParaRPr lang="en-US" sz="1200" dirty="0"/>
              </a:p>
            </p:txBody>
          </p:sp>
          <p:cxnSp>
            <p:nvCxnSpPr>
              <p:cNvPr id="19" name="Přímá spojnice 18"/>
              <p:cNvCxnSpPr/>
              <p:nvPr/>
            </p:nvCxnSpPr>
            <p:spPr>
              <a:xfrm>
                <a:off x="2645730" y="2302449"/>
                <a:ext cx="0" cy="15659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Přímá spojnice 19"/>
              <p:cNvCxnSpPr/>
              <p:nvPr/>
            </p:nvCxnSpPr>
            <p:spPr>
              <a:xfrm>
                <a:off x="3438224" y="2041464"/>
                <a:ext cx="0" cy="23144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Přímá spojnice se šipkou 20"/>
              <p:cNvCxnSpPr/>
              <p:nvPr/>
            </p:nvCxnSpPr>
            <p:spPr>
              <a:xfrm flipH="1">
                <a:off x="3617127" y="2715525"/>
                <a:ext cx="56429" cy="199373"/>
              </a:xfrm>
              <a:prstGeom prst="straightConnector1">
                <a:avLst/>
              </a:prstGeom>
              <a:ln w="19050">
                <a:solidFill>
                  <a:srgbClr val="00B05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Přímá spojnice 21"/>
              <p:cNvCxnSpPr/>
              <p:nvPr/>
            </p:nvCxnSpPr>
            <p:spPr>
              <a:xfrm>
                <a:off x="1133562" y="2306162"/>
                <a:ext cx="0" cy="15659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Přímá spojnice 22"/>
              <p:cNvCxnSpPr/>
              <p:nvPr/>
            </p:nvCxnSpPr>
            <p:spPr>
              <a:xfrm>
                <a:off x="1294642" y="2315884"/>
                <a:ext cx="0" cy="15659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Skupina 36"/>
            <p:cNvGrpSpPr/>
            <p:nvPr/>
          </p:nvGrpSpPr>
          <p:grpSpPr>
            <a:xfrm>
              <a:off x="223767" y="2817921"/>
              <a:ext cx="3697763" cy="1720866"/>
              <a:chOff x="4846990" y="1037578"/>
              <a:chExt cx="3697763" cy="1720866"/>
            </a:xfrm>
          </p:grpSpPr>
          <p:grpSp>
            <p:nvGrpSpPr>
              <p:cNvPr id="38" name="Skupina 37"/>
              <p:cNvGrpSpPr/>
              <p:nvPr/>
            </p:nvGrpSpPr>
            <p:grpSpPr>
              <a:xfrm>
                <a:off x="4846990" y="1037578"/>
                <a:ext cx="3697763" cy="1430760"/>
                <a:chOff x="4846990" y="1037578"/>
                <a:chExt cx="3697763" cy="1430760"/>
              </a:xfrm>
            </p:grpSpPr>
            <p:grpSp>
              <p:nvGrpSpPr>
                <p:cNvPr id="40" name="Skupina 39"/>
                <p:cNvGrpSpPr/>
                <p:nvPr/>
              </p:nvGrpSpPr>
              <p:grpSpPr>
                <a:xfrm>
                  <a:off x="4846990" y="1037578"/>
                  <a:ext cx="3697763" cy="1430760"/>
                  <a:chOff x="172908" y="2005642"/>
                  <a:chExt cx="3697763" cy="1430760"/>
                </a:xfrm>
              </p:grpSpPr>
              <p:grpSp>
                <p:nvGrpSpPr>
                  <p:cNvPr id="42" name="Skupina 41"/>
                  <p:cNvGrpSpPr/>
                  <p:nvPr/>
                </p:nvGrpSpPr>
                <p:grpSpPr>
                  <a:xfrm>
                    <a:off x="414731" y="2835950"/>
                    <a:ext cx="3403415" cy="600452"/>
                    <a:chOff x="413482" y="2646373"/>
                    <a:chExt cx="3403415" cy="600452"/>
                  </a:xfrm>
                </p:grpSpPr>
                <p:sp>
                  <p:nvSpPr>
                    <p:cNvPr id="58" name="Obdélník 57"/>
                    <p:cNvSpPr/>
                    <p:nvPr/>
                  </p:nvSpPr>
                  <p:spPr>
                    <a:xfrm>
                      <a:off x="1893794" y="2865658"/>
                      <a:ext cx="420308" cy="307777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400" dirty="0" smtClean="0"/>
                        <a:t>G</a:t>
                      </a:r>
                      <a:r>
                        <a:rPr lang="en-US" sz="1400" baseline="-25000" dirty="0" smtClean="0"/>
                        <a:t>24</a:t>
                      </a:r>
                      <a:endParaRPr lang="en-US" sz="1400" baseline="-25000" dirty="0"/>
                    </a:p>
                  </p:txBody>
                </p:sp>
                <p:grpSp>
                  <p:nvGrpSpPr>
                    <p:cNvPr id="59" name="Skupina 58"/>
                    <p:cNvGrpSpPr/>
                    <p:nvPr/>
                  </p:nvGrpSpPr>
                  <p:grpSpPr>
                    <a:xfrm>
                      <a:off x="413482" y="2646373"/>
                      <a:ext cx="3403415" cy="600452"/>
                      <a:chOff x="413482" y="2646373"/>
                      <a:chExt cx="3403415" cy="600452"/>
                    </a:xfrm>
                  </p:grpSpPr>
                  <p:cxnSp>
                    <p:nvCxnSpPr>
                      <p:cNvPr id="60" name="Přímá spojnice 59"/>
                      <p:cNvCxnSpPr>
                        <a:stCxn id="52" idx="1"/>
                      </p:cNvCxnSpPr>
                      <p:nvPr/>
                    </p:nvCxnSpPr>
                    <p:spPr>
                      <a:xfrm flipH="1" flipV="1">
                        <a:off x="413482" y="2820263"/>
                        <a:ext cx="2619313" cy="16125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1" name="TextovéPole 60"/>
                      <p:cNvSpPr txBox="1"/>
                      <p:nvPr/>
                    </p:nvSpPr>
                    <p:spPr>
                      <a:xfrm>
                        <a:off x="3398193" y="2939048"/>
                        <a:ext cx="418704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400" dirty="0" smtClean="0"/>
                          <a:t>P5’</a:t>
                        </a:r>
                        <a:endParaRPr lang="en-US" sz="1400" dirty="0"/>
                      </a:p>
                    </p:txBody>
                  </p:sp>
                  <p:grpSp>
                    <p:nvGrpSpPr>
                      <p:cNvPr id="62" name="Skupina 61"/>
                      <p:cNvGrpSpPr/>
                      <p:nvPr/>
                    </p:nvGrpSpPr>
                    <p:grpSpPr>
                      <a:xfrm>
                        <a:off x="557498" y="2646373"/>
                        <a:ext cx="2796429" cy="427446"/>
                        <a:chOff x="557498" y="2646373"/>
                        <a:chExt cx="2796429" cy="427446"/>
                      </a:xfrm>
                    </p:grpSpPr>
                    <p:cxnSp>
                      <p:nvCxnSpPr>
                        <p:cNvPr id="63" name="Přímá spojnice 62"/>
                        <p:cNvCxnSpPr/>
                        <p:nvPr/>
                      </p:nvCxnSpPr>
                      <p:spPr>
                        <a:xfrm flipH="1">
                          <a:off x="3281508" y="2872885"/>
                          <a:ext cx="72419" cy="200934"/>
                        </a:xfrm>
                        <a:prstGeom prst="line">
                          <a:avLst/>
                        </a:prstGeom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4" name="Přímá spojnice 63"/>
                        <p:cNvCxnSpPr/>
                        <p:nvPr/>
                      </p:nvCxnSpPr>
                      <p:spPr>
                        <a:xfrm>
                          <a:off x="2860505" y="2672345"/>
                          <a:ext cx="0" cy="156592"/>
                        </a:xfrm>
                        <a:prstGeom prst="line">
                          <a:avLst/>
                        </a:prstGeom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5" name="Přímá spojnice 64"/>
                        <p:cNvCxnSpPr/>
                        <p:nvPr/>
                      </p:nvCxnSpPr>
                      <p:spPr>
                        <a:xfrm>
                          <a:off x="2644481" y="2672345"/>
                          <a:ext cx="0" cy="156592"/>
                        </a:xfrm>
                        <a:prstGeom prst="line">
                          <a:avLst/>
                        </a:prstGeom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6" name="Přímá spojnice 65"/>
                        <p:cNvCxnSpPr/>
                        <p:nvPr/>
                      </p:nvCxnSpPr>
                      <p:spPr>
                        <a:xfrm>
                          <a:off x="744866" y="2652412"/>
                          <a:ext cx="0" cy="164728"/>
                        </a:xfrm>
                        <a:prstGeom prst="line">
                          <a:avLst/>
                        </a:prstGeom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7" name="Přímá spojnice 66"/>
                        <p:cNvCxnSpPr/>
                        <p:nvPr/>
                      </p:nvCxnSpPr>
                      <p:spPr>
                        <a:xfrm>
                          <a:off x="937790" y="2655535"/>
                          <a:ext cx="0" cy="164728"/>
                        </a:xfrm>
                        <a:prstGeom prst="line">
                          <a:avLst/>
                        </a:prstGeom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8" name="Přímá spojnice 67"/>
                        <p:cNvCxnSpPr/>
                        <p:nvPr/>
                      </p:nvCxnSpPr>
                      <p:spPr>
                        <a:xfrm>
                          <a:off x="557498" y="2663671"/>
                          <a:ext cx="0" cy="164728"/>
                        </a:xfrm>
                        <a:prstGeom prst="line">
                          <a:avLst/>
                        </a:prstGeom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9" name="Přímá spojnice 68"/>
                        <p:cNvCxnSpPr/>
                        <p:nvPr/>
                      </p:nvCxnSpPr>
                      <p:spPr>
                        <a:xfrm>
                          <a:off x="1133562" y="2646373"/>
                          <a:ext cx="0" cy="164728"/>
                        </a:xfrm>
                        <a:prstGeom prst="line">
                          <a:avLst/>
                        </a:prstGeom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0" name="Přímá spojnice 69"/>
                        <p:cNvCxnSpPr/>
                        <p:nvPr/>
                      </p:nvCxnSpPr>
                      <p:spPr>
                        <a:xfrm>
                          <a:off x="1293393" y="2660047"/>
                          <a:ext cx="0" cy="164728"/>
                        </a:xfrm>
                        <a:prstGeom prst="line">
                          <a:avLst/>
                        </a:prstGeom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</p:grpSp>
              <p:cxnSp>
                <p:nvCxnSpPr>
                  <p:cNvPr id="43" name="Přímá spojnice 42"/>
                  <p:cNvCxnSpPr/>
                  <p:nvPr/>
                </p:nvCxnSpPr>
                <p:spPr>
                  <a:xfrm flipV="1">
                    <a:off x="1068912" y="2300693"/>
                    <a:ext cx="1978333" cy="5057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4" name="Oblouk 43"/>
                  <p:cNvSpPr/>
                  <p:nvPr/>
                </p:nvSpPr>
                <p:spPr>
                  <a:xfrm rot="16200000">
                    <a:off x="3096179" y="1945742"/>
                    <a:ext cx="704090" cy="844894"/>
                  </a:xfrm>
                  <a:prstGeom prst="arc">
                    <a:avLst>
                      <a:gd name="adj1" fmla="val 16728381"/>
                      <a:gd name="adj2" fmla="val 11636503"/>
                    </a:avLst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45" name="Přímá spojnice 44"/>
                  <p:cNvCxnSpPr/>
                  <p:nvPr/>
                </p:nvCxnSpPr>
                <p:spPr>
                  <a:xfrm>
                    <a:off x="2861754" y="2302449"/>
                    <a:ext cx="0" cy="156592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Přímá spojnice 45"/>
                  <p:cNvCxnSpPr/>
                  <p:nvPr/>
                </p:nvCxnSpPr>
                <p:spPr>
                  <a:xfrm>
                    <a:off x="3131327" y="2168375"/>
                    <a:ext cx="151430" cy="154042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Přímá spojnice 46"/>
                  <p:cNvCxnSpPr/>
                  <p:nvPr/>
                </p:nvCxnSpPr>
                <p:spPr>
                  <a:xfrm flipV="1">
                    <a:off x="3630496" y="2243368"/>
                    <a:ext cx="212314" cy="137377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Přímá spojnice 47"/>
                  <p:cNvCxnSpPr/>
                  <p:nvPr/>
                </p:nvCxnSpPr>
                <p:spPr>
                  <a:xfrm>
                    <a:off x="3519631" y="2499256"/>
                    <a:ext cx="54144" cy="20632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9" name="TextovéPole 48"/>
                  <p:cNvSpPr txBox="1"/>
                  <p:nvPr/>
                </p:nvSpPr>
                <p:spPr>
                  <a:xfrm>
                    <a:off x="2909762" y="2514666"/>
                    <a:ext cx="720080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dirty="0" smtClean="0"/>
                      <a:t>3’-OH</a:t>
                    </a:r>
                    <a:endParaRPr lang="en-US" sz="1200" dirty="0"/>
                  </a:p>
                </p:txBody>
              </p:sp>
              <p:sp>
                <p:nvSpPr>
                  <p:cNvPr id="50" name="Obdélník 49"/>
                  <p:cNvSpPr/>
                  <p:nvPr/>
                </p:nvSpPr>
                <p:spPr>
                  <a:xfrm>
                    <a:off x="779327" y="2177385"/>
                    <a:ext cx="301686" cy="2769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200" dirty="0" smtClean="0"/>
                      <a:t>5’</a:t>
                    </a:r>
                    <a:endParaRPr lang="en-US" sz="1200" dirty="0"/>
                  </a:p>
                </p:txBody>
              </p:sp>
              <p:sp>
                <p:nvSpPr>
                  <p:cNvPr id="51" name="Obdélník 50"/>
                  <p:cNvSpPr/>
                  <p:nvPr/>
                </p:nvSpPr>
                <p:spPr>
                  <a:xfrm>
                    <a:off x="1905014" y="2016144"/>
                    <a:ext cx="402674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400" dirty="0" smtClean="0"/>
                      <a:t>C</a:t>
                    </a:r>
                    <a:r>
                      <a:rPr lang="en-US" sz="1400" baseline="-25000" dirty="0" smtClean="0"/>
                      <a:t>24</a:t>
                    </a:r>
                    <a:endParaRPr lang="en-US" sz="1400" baseline="-25000" dirty="0"/>
                  </a:p>
                </p:txBody>
              </p:sp>
              <p:sp>
                <p:nvSpPr>
                  <p:cNvPr id="52" name="TextovéPole 51"/>
                  <p:cNvSpPr txBox="1"/>
                  <p:nvPr/>
                </p:nvSpPr>
                <p:spPr>
                  <a:xfrm>
                    <a:off x="3034044" y="2895160"/>
                    <a:ext cx="129326" cy="26161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lIns="18000" tIns="0" rIns="18000" rtlCol="0">
                    <a:spAutoFit/>
                  </a:bodyPr>
                  <a:lstStyle/>
                  <a:p>
                    <a:r>
                      <a:rPr lang="en-US" sz="1400" dirty="0" smtClean="0"/>
                      <a:t>P</a:t>
                    </a:r>
                    <a:endParaRPr lang="en-US" sz="1400" dirty="0"/>
                  </a:p>
                </p:txBody>
              </p:sp>
              <p:sp>
                <p:nvSpPr>
                  <p:cNvPr id="53" name="Obdélník 52"/>
                  <p:cNvSpPr/>
                  <p:nvPr/>
                </p:nvSpPr>
                <p:spPr>
                  <a:xfrm>
                    <a:off x="172908" y="2868217"/>
                    <a:ext cx="301686" cy="2769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200" dirty="0" smtClean="0"/>
                      <a:t>3’</a:t>
                    </a:r>
                    <a:endParaRPr lang="en-US" sz="1200" dirty="0"/>
                  </a:p>
                </p:txBody>
              </p:sp>
              <p:cxnSp>
                <p:nvCxnSpPr>
                  <p:cNvPr id="54" name="Přímá spojnice 53"/>
                  <p:cNvCxnSpPr/>
                  <p:nvPr/>
                </p:nvCxnSpPr>
                <p:spPr>
                  <a:xfrm>
                    <a:off x="2645730" y="2302449"/>
                    <a:ext cx="0" cy="156592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Přímá spojnice 54"/>
                  <p:cNvCxnSpPr/>
                  <p:nvPr/>
                </p:nvCxnSpPr>
                <p:spPr>
                  <a:xfrm flipH="1">
                    <a:off x="3478361" y="2005642"/>
                    <a:ext cx="5132" cy="29259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Přímá spojnice 55"/>
                  <p:cNvCxnSpPr/>
                  <p:nvPr/>
                </p:nvCxnSpPr>
                <p:spPr>
                  <a:xfrm>
                    <a:off x="1133562" y="2306162"/>
                    <a:ext cx="0" cy="156592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Přímá spojnice 56"/>
                  <p:cNvCxnSpPr/>
                  <p:nvPr/>
                </p:nvCxnSpPr>
                <p:spPr>
                  <a:xfrm>
                    <a:off x="1285962" y="2306162"/>
                    <a:ext cx="0" cy="156592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1" name="Přímá spojnice se šipkou 40"/>
                <p:cNvCxnSpPr/>
                <p:nvPr/>
              </p:nvCxnSpPr>
              <p:spPr>
                <a:xfrm flipH="1">
                  <a:off x="7777194" y="1737520"/>
                  <a:ext cx="56429" cy="199373"/>
                </a:xfrm>
                <a:prstGeom prst="straightConnector1">
                  <a:avLst/>
                </a:prstGeom>
                <a:ln w="19050">
                  <a:solidFill>
                    <a:srgbClr val="00B050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9" name="Oblouk 38"/>
              <p:cNvSpPr/>
              <p:nvPr/>
            </p:nvSpPr>
            <p:spPr>
              <a:xfrm rot="16200000">
                <a:off x="7539827" y="1983952"/>
                <a:ext cx="704090" cy="844894"/>
              </a:xfrm>
              <a:prstGeom prst="arc">
                <a:avLst>
                  <a:gd name="adj1" fmla="val 21020782"/>
                  <a:gd name="adj2" fmla="val 3173800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1" name="TextovéPole 70"/>
            <p:cNvSpPr txBox="1"/>
            <p:nvPr/>
          </p:nvSpPr>
          <p:spPr>
            <a:xfrm>
              <a:off x="4437979" y="1526634"/>
              <a:ext cx="7681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C</a:t>
              </a:r>
              <a:r>
                <a:rPr lang="en-US" b="1" baseline="-25000" dirty="0" smtClean="0"/>
                <a:t>24</a:t>
              </a:r>
              <a:r>
                <a:rPr lang="en-US" b="1" dirty="0" smtClean="0"/>
                <a:t>G</a:t>
              </a:r>
              <a:r>
                <a:rPr lang="en-US" b="1" baseline="-25000" dirty="0" smtClean="0"/>
                <a:t>24</a:t>
              </a:r>
              <a:endParaRPr lang="en-US" b="1" baseline="-25000" dirty="0"/>
            </a:p>
          </p:txBody>
        </p:sp>
        <p:sp>
          <p:nvSpPr>
            <p:cNvPr id="72" name="TextovéPole 71"/>
            <p:cNvSpPr txBox="1"/>
            <p:nvPr/>
          </p:nvSpPr>
          <p:spPr>
            <a:xfrm>
              <a:off x="4415385" y="3428520"/>
              <a:ext cx="6383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</a:t>
              </a:r>
              <a:r>
                <a:rPr lang="en-US" sz="1400" baseline="-25000" dirty="0" smtClean="0"/>
                <a:t>24</a:t>
              </a:r>
              <a:r>
                <a:rPr lang="en-US" sz="1400" dirty="0" smtClean="0"/>
                <a:t>G</a:t>
              </a:r>
              <a:r>
                <a:rPr lang="en-US" sz="1400" baseline="-25000" dirty="0" smtClean="0"/>
                <a:t>23</a:t>
              </a:r>
              <a:endParaRPr lang="en-US" sz="1400" baseline="-25000" dirty="0"/>
            </a:p>
          </p:txBody>
        </p:sp>
        <p:grpSp>
          <p:nvGrpSpPr>
            <p:cNvPr id="73" name="Skupina 72"/>
            <p:cNvGrpSpPr/>
            <p:nvPr/>
          </p:nvGrpSpPr>
          <p:grpSpPr>
            <a:xfrm>
              <a:off x="238668" y="4596053"/>
              <a:ext cx="3934104" cy="1346868"/>
              <a:chOff x="187809" y="2016144"/>
              <a:chExt cx="3934104" cy="1346868"/>
            </a:xfrm>
          </p:grpSpPr>
          <p:grpSp>
            <p:nvGrpSpPr>
              <p:cNvPr id="74" name="Skupina 73"/>
              <p:cNvGrpSpPr/>
              <p:nvPr/>
            </p:nvGrpSpPr>
            <p:grpSpPr>
              <a:xfrm>
                <a:off x="414732" y="2832534"/>
                <a:ext cx="3022102" cy="530478"/>
                <a:chOff x="413483" y="2642957"/>
                <a:chExt cx="3022102" cy="530478"/>
              </a:xfrm>
            </p:grpSpPr>
            <p:sp>
              <p:nvSpPr>
                <p:cNvPr id="91" name="Obdélník 90"/>
                <p:cNvSpPr/>
                <p:nvPr/>
              </p:nvSpPr>
              <p:spPr>
                <a:xfrm>
                  <a:off x="1893794" y="2865658"/>
                  <a:ext cx="420308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400" dirty="0" smtClean="0"/>
                    <a:t>G</a:t>
                  </a:r>
                  <a:r>
                    <a:rPr lang="en-US" sz="1400" baseline="-25000" dirty="0" smtClean="0"/>
                    <a:t>24</a:t>
                  </a:r>
                  <a:endParaRPr lang="en-US" sz="1400" baseline="-25000" dirty="0"/>
                </a:p>
              </p:txBody>
            </p:sp>
            <p:grpSp>
              <p:nvGrpSpPr>
                <p:cNvPr id="92" name="Skupina 91"/>
                <p:cNvGrpSpPr/>
                <p:nvPr/>
              </p:nvGrpSpPr>
              <p:grpSpPr>
                <a:xfrm>
                  <a:off x="413483" y="2642957"/>
                  <a:ext cx="3022102" cy="318616"/>
                  <a:chOff x="413483" y="2642957"/>
                  <a:chExt cx="3022102" cy="318616"/>
                </a:xfrm>
              </p:grpSpPr>
              <p:cxnSp>
                <p:nvCxnSpPr>
                  <p:cNvPr id="93" name="Přímá spojnice 92"/>
                  <p:cNvCxnSpPr/>
                  <p:nvPr/>
                </p:nvCxnSpPr>
                <p:spPr>
                  <a:xfrm flipH="1">
                    <a:off x="413483" y="2815325"/>
                    <a:ext cx="2299066" cy="49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4" name="TextovéPole 93"/>
                  <p:cNvSpPr txBox="1"/>
                  <p:nvPr/>
                </p:nvSpPr>
                <p:spPr>
                  <a:xfrm>
                    <a:off x="3016881" y="2653796"/>
                    <a:ext cx="418704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dirty="0" smtClean="0">
                        <a:solidFill>
                          <a:srgbClr val="FF0000"/>
                        </a:solidFill>
                      </a:rPr>
                      <a:t>P5’</a:t>
                    </a:r>
                    <a:endParaRPr lang="en-US" sz="1400" dirty="0">
                      <a:solidFill>
                        <a:srgbClr val="FF0000"/>
                      </a:solidFill>
                    </a:endParaRPr>
                  </a:p>
                </p:txBody>
              </p:sp>
              <p:grpSp>
                <p:nvGrpSpPr>
                  <p:cNvPr id="95" name="Skupina 94"/>
                  <p:cNvGrpSpPr/>
                  <p:nvPr/>
                </p:nvGrpSpPr>
                <p:grpSpPr>
                  <a:xfrm>
                    <a:off x="557498" y="2642957"/>
                    <a:ext cx="2332636" cy="185442"/>
                    <a:chOff x="557498" y="2642957"/>
                    <a:chExt cx="2332636" cy="185442"/>
                  </a:xfrm>
                </p:grpSpPr>
                <p:cxnSp>
                  <p:nvCxnSpPr>
                    <p:cNvPr id="96" name="Přímá spojnice 95"/>
                    <p:cNvCxnSpPr/>
                    <p:nvPr/>
                  </p:nvCxnSpPr>
                  <p:spPr>
                    <a:xfrm>
                      <a:off x="2890134" y="2671763"/>
                      <a:ext cx="0" cy="156592"/>
                    </a:xfrm>
                    <a:prstGeom prst="line">
                      <a:avLst/>
                    </a:prstGeom>
                    <a:ln w="127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7" name="Přímá spojnice 96"/>
                    <p:cNvCxnSpPr/>
                    <p:nvPr/>
                  </p:nvCxnSpPr>
                  <p:spPr>
                    <a:xfrm>
                      <a:off x="2658376" y="2671763"/>
                      <a:ext cx="0" cy="156592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" name="Přímá spojnice 97"/>
                    <p:cNvCxnSpPr/>
                    <p:nvPr/>
                  </p:nvCxnSpPr>
                  <p:spPr>
                    <a:xfrm>
                      <a:off x="2470213" y="2666691"/>
                      <a:ext cx="0" cy="156592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" name="Přímá spojnice 98"/>
                    <p:cNvCxnSpPr/>
                    <p:nvPr/>
                  </p:nvCxnSpPr>
                  <p:spPr>
                    <a:xfrm>
                      <a:off x="744866" y="2652412"/>
                      <a:ext cx="0" cy="164728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0" name="Přímá spojnice 99"/>
                    <p:cNvCxnSpPr/>
                    <p:nvPr/>
                  </p:nvCxnSpPr>
                  <p:spPr>
                    <a:xfrm>
                      <a:off x="937790" y="2655535"/>
                      <a:ext cx="0" cy="164728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1" name="Přímá spojnice 100"/>
                    <p:cNvCxnSpPr/>
                    <p:nvPr/>
                  </p:nvCxnSpPr>
                  <p:spPr>
                    <a:xfrm>
                      <a:off x="557498" y="2663671"/>
                      <a:ext cx="0" cy="164728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2" name="Přímá spojnice 101"/>
                    <p:cNvCxnSpPr/>
                    <p:nvPr/>
                  </p:nvCxnSpPr>
                  <p:spPr>
                    <a:xfrm>
                      <a:off x="1133562" y="2646373"/>
                      <a:ext cx="0" cy="164728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3" name="Přímá spojnice 102"/>
                    <p:cNvCxnSpPr/>
                    <p:nvPr/>
                  </p:nvCxnSpPr>
                  <p:spPr>
                    <a:xfrm>
                      <a:off x="1285962" y="2642957"/>
                      <a:ext cx="0" cy="164728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cxnSp>
            <p:nvCxnSpPr>
              <p:cNvPr id="75" name="Přímá spojnice 74"/>
              <p:cNvCxnSpPr/>
              <p:nvPr/>
            </p:nvCxnSpPr>
            <p:spPr>
              <a:xfrm flipV="1">
                <a:off x="1068912" y="2300693"/>
                <a:ext cx="1978333" cy="505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Oblouk 75"/>
              <p:cNvSpPr/>
              <p:nvPr/>
            </p:nvSpPr>
            <p:spPr>
              <a:xfrm rot="16200000">
                <a:off x="2938587" y="2096851"/>
                <a:ext cx="971398" cy="860619"/>
              </a:xfrm>
              <a:prstGeom prst="arc">
                <a:avLst>
                  <a:gd name="adj1" fmla="val 18030270"/>
                  <a:gd name="adj2" fmla="val 8109088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7" name="Přímá spojnice 76"/>
              <p:cNvCxnSpPr/>
              <p:nvPr/>
            </p:nvCxnSpPr>
            <p:spPr>
              <a:xfrm>
                <a:off x="2656059" y="2306162"/>
                <a:ext cx="0" cy="15659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Přímá spojnice 77"/>
              <p:cNvCxnSpPr/>
              <p:nvPr/>
            </p:nvCxnSpPr>
            <p:spPr>
              <a:xfrm>
                <a:off x="3131327" y="2168375"/>
                <a:ext cx="151430" cy="15404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Přímá spojnice 78"/>
              <p:cNvCxnSpPr/>
              <p:nvPr/>
            </p:nvCxnSpPr>
            <p:spPr>
              <a:xfrm flipV="1">
                <a:off x="3606711" y="2315884"/>
                <a:ext cx="194634" cy="12286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Přímá spojnice 79"/>
              <p:cNvCxnSpPr/>
              <p:nvPr/>
            </p:nvCxnSpPr>
            <p:spPr>
              <a:xfrm>
                <a:off x="3639439" y="2632141"/>
                <a:ext cx="182002" cy="11744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TextovéPole 80"/>
              <p:cNvSpPr txBox="1"/>
              <p:nvPr/>
            </p:nvSpPr>
            <p:spPr>
              <a:xfrm>
                <a:off x="3401833" y="2778236"/>
                <a:ext cx="72008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3’-OH</a:t>
                </a:r>
                <a:endParaRPr lang="en-US" sz="1200" dirty="0"/>
              </a:p>
            </p:txBody>
          </p:sp>
          <p:sp>
            <p:nvSpPr>
              <p:cNvPr id="82" name="Obdélník 81"/>
              <p:cNvSpPr/>
              <p:nvPr/>
            </p:nvSpPr>
            <p:spPr>
              <a:xfrm>
                <a:off x="779327" y="2177385"/>
                <a:ext cx="30168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 smtClean="0"/>
                  <a:t>5’</a:t>
                </a:r>
                <a:endParaRPr lang="en-US" sz="1200" dirty="0"/>
              </a:p>
            </p:txBody>
          </p:sp>
          <p:sp>
            <p:nvSpPr>
              <p:cNvPr id="83" name="Obdélník 82"/>
              <p:cNvSpPr/>
              <p:nvPr/>
            </p:nvSpPr>
            <p:spPr>
              <a:xfrm>
                <a:off x="1905014" y="2016144"/>
                <a:ext cx="40267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 smtClean="0"/>
                  <a:t>C</a:t>
                </a:r>
                <a:r>
                  <a:rPr lang="en-US" sz="1400" baseline="-25000" dirty="0" smtClean="0"/>
                  <a:t>24</a:t>
                </a:r>
                <a:endParaRPr lang="en-US" sz="1400" baseline="-25000" dirty="0"/>
              </a:p>
            </p:txBody>
          </p:sp>
          <p:sp>
            <p:nvSpPr>
              <p:cNvPr id="84" name="TextovéPole 83"/>
              <p:cNvSpPr txBox="1"/>
              <p:nvPr/>
            </p:nvSpPr>
            <p:spPr>
              <a:xfrm>
                <a:off x="3034044" y="2895160"/>
                <a:ext cx="36416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18000" tIns="0" rIns="18000" rtlCol="0">
                <a:spAutoFit/>
              </a:bodyPr>
              <a:lstStyle/>
              <a:p>
                <a:endParaRPr lang="en-US" sz="1400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85" name="Obdélník 84"/>
              <p:cNvSpPr/>
              <p:nvPr/>
            </p:nvSpPr>
            <p:spPr>
              <a:xfrm>
                <a:off x="187809" y="2863069"/>
                <a:ext cx="30168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 smtClean="0"/>
                  <a:t>3’</a:t>
                </a:r>
                <a:endParaRPr lang="en-US" sz="1200" dirty="0"/>
              </a:p>
            </p:txBody>
          </p:sp>
          <p:cxnSp>
            <p:nvCxnSpPr>
              <p:cNvPr id="86" name="Přímá spojnice 85"/>
              <p:cNvCxnSpPr/>
              <p:nvPr/>
            </p:nvCxnSpPr>
            <p:spPr>
              <a:xfrm>
                <a:off x="2457084" y="2302449"/>
                <a:ext cx="0" cy="15659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Přímá spojnice 86"/>
              <p:cNvCxnSpPr/>
              <p:nvPr/>
            </p:nvCxnSpPr>
            <p:spPr>
              <a:xfrm flipH="1">
                <a:off x="3462783" y="2053306"/>
                <a:ext cx="14691" cy="26911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Přímá spojnice se šipkou 87"/>
              <p:cNvCxnSpPr/>
              <p:nvPr/>
            </p:nvCxnSpPr>
            <p:spPr>
              <a:xfrm flipH="1">
                <a:off x="3318858" y="2981833"/>
                <a:ext cx="202171" cy="41733"/>
              </a:xfrm>
              <a:prstGeom prst="straightConnector1">
                <a:avLst/>
              </a:prstGeom>
              <a:ln w="19050">
                <a:solidFill>
                  <a:srgbClr val="00B05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Přímá spojnice 88"/>
              <p:cNvCxnSpPr/>
              <p:nvPr/>
            </p:nvCxnSpPr>
            <p:spPr>
              <a:xfrm>
                <a:off x="1133562" y="2306162"/>
                <a:ext cx="0" cy="15659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Přímá spojnice 89"/>
              <p:cNvCxnSpPr/>
              <p:nvPr/>
            </p:nvCxnSpPr>
            <p:spPr>
              <a:xfrm>
                <a:off x="1294642" y="2315884"/>
                <a:ext cx="0" cy="15659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4" name="Přímá spojnice 103"/>
            <p:cNvCxnSpPr/>
            <p:nvPr/>
          </p:nvCxnSpPr>
          <p:spPr>
            <a:xfrm flipH="1">
              <a:off x="2867422" y="5584811"/>
              <a:ext cx="263726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Přímá spojnice 104"/>
            <p:cNvCxnSpPr/>
            <p:nvPr/>
          </p:nvCxnSpPr>
          <p:spPr>
            <a:xfrm>
              <a:off x="2922942" y="4880602"/>
              <a:ext cx="0" cy="15659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Přímá spojnice se šipkou 105"/>
            <p:cNvCxnSpPr/>
            <p:nvPr/>
          </p:nvCxnSpPr>
          <p:spPr>
            <a:xfrm>
              <a:off x="4066679" y="3582409"/>
              <a:ext cx="368054" cy="1118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Přímá spojnice se šipkou 106"/>
            <p:cNvCxnSpPr/>
            <p:nvPr/>
          </p:nvCxnSpPr>
          <p:spPr>
            <a:xfrm>
              <a:off x="4066679" y="5249483"/>
              <a:ext cx="368054" cy="1118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ovéPole 107"/>
            <p:cNvSpPr txBox="1"/>
            <p:nvPr/>
          </p:nvSpPr>
          <p:spPr>
            <a:xfrm>
              <a:off x="2839959" y="5619120"/>
              <a:ext cx="3930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solidFill>
                    <a:srgbClr val="FF0000"/>
                  </a:solidFill>
                </a:rPr>
                <a:t>pG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109" name="TextovéPole 108"/>
            <p:cNvSpPr txBox="1"/>
            <p:nvPr/>
          </p:nvSpPr>
          <p:spPr>
            <a:xfrm>
              <a:off x="4402671" y="5052566"/>
              <a:ext cx="6110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C</a:t>
              </a:r>
              <a:r>
                <a:rPr lang="en-US" b="1" baseline="-25000" dirty="0" smtClean="0"/>
                <a:t>24</a:t>
              </a:r>
              <a:r>
                <a:rPr lang="en-US" b="1" dirty="0" smtClean="0">
                  <a:solidFill>
                    <a:srgbClr val="FF0000"/>
                  </a:solidFill>
                </a:rPr>
                <a:t>G</a:t>
              </a:r>
              <a:endParaRPr lang="en-US" b="1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110" name="TextovéPole 109"/>
            <p:cNvSpPr txBox="1"/>
            <p:nvPr/>
          </p:nvSpPr>
          <p:spPr>
            <a:xfrm>
              <a:off x="6559035" y="1545563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ligation</a:t>
              </a:r>
              <a:endParaRPr lang="en-US" dirty="0"/>
            </a:p>
          </p:txBody>
        </p:sp>
        <p:sp>
          <p:nvSpPr>
            <p:cNvPr id="111" name="TextovéPole 110"/>
            <p:cNvSpPr txBox="1"/>
            <p:nvPr/>
          </p:nvSpPr>
          <p:spPr>
            <a:xfrm>
              <a:off x="6536267" y="3374935"/>
              <a:ext cx="9914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cleavage</a:t>
              </a:r>
              <a:endParaRPr lang="en-US" dirty="0"/>
            </a:p>
          </p:txBody>
        </p:sp>
        <p:sp>
          <p:nvSpPr>
            <p:cNvPr id="112" name="TextovéPole 111"/>
            <p:cNvSpPr txBox="1"/>
            <p:nvPr/>
          </p:nvSpPr>
          <p:spPr>
            <a:xfrm>
              <a:off x="6214264" y="4964367"/>
              <a:ext cx="155779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terminal </a:t>
              </a:r>
              <a:br>
                <a:rPr lang="en-US" dirty="0" smtClean="0"/>
              </a:br>
              <a:r>
                <a:rPr lang="en-US" dirty="0" smtClean="0"/>
                <a:t>recombination</a:t>
              </a:r>
              <a:endParaRPr lang="en-US" dirty="0"/>
            </a:p>
          </p:txBody>
        </p:sp>
        <p:sp>
          <p:nvSpPr>
            <p:cNvPr id="113" name="Pravá složená závorka 112"/>
            <p:cNvSpPr/>
            <p:nvPr/>
          </p:nvSpPr>
          <p:spPr>
            <a:xfrm>
              <a:off x="7756771" y="3532513"/>
              <a:ext cx="231316" cy="1969016"/>
            </a:xfrm>
            <a:prstGeom prst="rightBrace">
              <a:avLst>
                <a:gd name="adj1" fmla="val 33955"/>
                <a:gd name="adj2" fmla="val 50000"/>
              </a:avLst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TextovéPole 113"/>
            <p:cNvSpPr txBox="1"/>
            <p:nvPr/>
          </p:nvSpPr>
          <p:spPr>
            <a:xfrm>
              <a:off x="8070875" y="4332355"/>
              <a:ext cx="4635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LIC</a:t>
              </a:r>
              <a:endParaRPr lang="en-US" dirty="0"/>
            </a:p>
          </p:txBody>
        </p:sp>
        <p:cxnSp>
          <p:nvCxnSpPr>
            <p:cNvPr id="115" name="Přímá spojnice 114"/>
            <p:cNvCxnSpPr/>
            <p:nvPr/>
          </p:nvCxnSpPr>
          <p:spPr>
            <a:xfrm>
              <a:off x="1145440" y="1635630"/>
              <a:ext cx="0" cy="220865"/>
            </a:xfrm>
            <a:prstGeom prst="line">
              <a:avLst/>
            </a:prstGeom>
            <a:ln w="28575" cmpd="dbl">
              <a:solidFill>
                <a:srgbClr val="FFC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Přímá spojnice 115"/>
            <p:cNvCxnSpPr/>
            <p:nvPr/>
          </p:nvCxnSpPr>
          <p:spPr>
            <a:xfrm>
              <a:off x="1311550" y="1636712"/>
              <a:ext cx="0" cy="220865"/>
            </a:xfrm>
            <a:prstGeom prst="line">
              <a:avLst/>
            </a:prstGeom>
            <a:ln w="28575" cmpd="dbl">
              <a:solidFill>
                <a:srgbClr val="FFC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Přímá spojnice 116"/>
            <p:cNvCxnSpPr/>
            <p:nvPr/>
          </p:nvCxnSpPr>
          <p:spPr>
            <a:xfrm>
              <a:off x="2660198" y="1635630"/>
              <a:ext cx="0" cy="220865"/>
            </a:xfrm>
            <a:prstGeom prst="line">
              <a:avLst/>
            </a:prstGeom>
            <a:ln w="28575" cmpd="dbl">
              <a:solidFill>
                <a:srgbClr val="FFC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Přímá spojnice 117"/>
            <p:cNvCxnSpPr/>
            <p:nvPr/>
          </p:nvCxnSpPr>
          <p:spPr>
            <a:xfrm>
              <a:off x="2885102" y="1635629"/>
              <a:ext cx="0" cy="220865"/>
            </a:xfrm>
            <a:prstGeom prst="line">
              <a:avLst/>
            </a:prstGeom>
            <a:ln w="28575" cmpd="dbl">
              <a:solidFill>
                <a:srgbClr val="FFC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Přímá spojnice 118"/>
            <p:cNvCxnSpPr/>
            <p:nvPr/>
          </p:nvCxnSpPr>
          <p:spPr>
            <a:xfrm>
              <a:off x="1184421" y="3366965"/>
              <a:ext cx="0" cy="220865"/>
            </a:xfrm>
            <a:prstGeom prst="line">
              <a:avLst/>
            </a:prstGeom>
            <a:ln w="28575" cmpd="dbl">
              <a:solidFill>
                <a:srgbClr val="FFC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Přímá spojnice 119"/>
            <p:cNvCxnSpPr/>
            <p:nvPr/>
          </p:nvCxnSpPr>
          <p:spPr>
            <a:xfrm>
              <a:off x="1345501" y="3366964"/>
              <a:ext cx="0" cy="220865"/>
            </a:xfrm>
            <a:prstGeom prst="line">
              <a:avLst/>
            </a:prstGeom>
            <a:ln w="28575" cmpd="dbl">
              <a:solidFill>
                <a:srgbClr val="FFC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Přímá spojnice 120"/>
            <p:cNvCxnSpPr/>
            <p:nvPr/>
          </p:nvCxnSpPr>
          <p:spPr>
            <a:xfrm>
              <a:off x="2696589" y="3372731"/>
              <a:ext cx="0" cy="220865"/>
            </a:xfrm>
            <a:prstGeom prst="line">
              <a:avLst/>
            </a:prstGeom>
            <a:ln w="28575" cmpd="dbl">
              <a:solidFill>
                <a:srgbClr val="FFC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Přímá spojnice 121"/>
            <p:cNvCxnSpPr/>
            <p:nvPr/>
          </p:nvCxnSpPr>
          <p:spPr>
            <a:xfrm>
              <a:off x="2912184" y="3383079"/>
              <a:ext cx="0" cy="220865"/>
            </a:xfrm>
            <a:prstGeom prst="line">
              <a:avLst/>
            </a:prstGeom>
            <a:ln w="28575" cmpd="dbl">
              <a:solidFill>
                <a:srgbClr val="FFC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Přímá spojnice 122"/>
            <p:cNvCxnSpPr/>
            <p:nvPr/>
          </p:nvCxnSpPr>
          <p:spPr>
            <a:xfrm>
              <a:off x="1186861" y="5126799"/>
              <a:ext cx="0" cy="220865"/>
            </a:xfrm>
            <a:prstGeom prst="line">
              <a:avLst/>
            </a:prstGeom>
            <a:ln w="28575" cmpd="dbl">
              <a:solidFill>
                <a:srgbClr val="FFC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Přímá spojnice 123"/>
            <p:cNvCxnSpPr/>
            <p:nvPr/>
          </p:nvCxnSpPr>
          <p:spPr>
            <a:xfrm>
              <a:off x="1345501" y="5126798"/>
              <a:ext cx="0" cy="220865"/>
            </a:xfrm>
            <a:prstGeom prst="line">
              <a:avLst/>
            </a:prstGeom>
            <a:ln w="28575" cmpd="dbl">
              <a:solidFill>
                <a:srgbClr val="FFC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Přímá spojnice 124"/>
            <p:cNvCxnSpPr/>
            <p:nvPr/>
          </p:nvCxnSpPr>
          <p:spPr>
            <a:xfrm>
              <a:off x="2507943" y="5126797"/>
              <a:ext cx="0" cy="220865"/>
            </a:xfrm>
            <a:prstGeom prst="line">
              <a:avLst/>
            </a:prstGeom>
            <a:ln w="28575" cmpd="dbl">
              <a:solidFill>
                <a:srgbClr val="FFC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Přímá spojnice 125"/>
            <p:cNvCxnSpPr/>
            <p:nvPr/>
          </p:nvCxnSpPr>
          <p:spPr>
            <a:xfrm>
              <a:off x="2709358" y="5135499"/>
              <a:ext cx="0" cy="220865"/>
            </a:xfrm>
            <a:prstGeom prst="line">
              <a:avLst/>
            </a:prstGeom>
            <a:ln w="28575" cmpd="dbl">
              <a:solidFill>
                <a:srgbClr val="FFC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Přímá spojnice 126"/>
            <p:cNvCxnSpPr/>
            <p:nvPr/>
          </p:nvCxnSpPr>
          <p:spPr>
            <a:xfrm>
              <a:off x="2922942" y="5126796"/>
              <a:ext cx="0" cy="220865"/>
            </a:xfrm>
            <a:prstGeom prst="line">
              <a:avLst/>
            </a:prstGeom>
            <a:ln w="28575" cmpd="dbl">
              <a:solidFill>
                <a:srgbClr val="FFC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9" name="Pravá složená závorka 128"/>
          <p:cNvSpPr/>
          <p:nvPr/>
        </p:nvSpPr>
        <p:spPr>
          <a:xfrm flipH="1">
            <a:off x="2540027" y="1527020"/>
            <a:ext cx="288405" cy="4303098"/>
          </a:xfrm>
          <a:prstGeom prst="rightBrace">
            <a:avLst>
              <a:gd name="adj1" fmla="val 33955"/>
              <a:gd name="adj2" fmla="val 50000"/>
            </a:avLst>
          </a:prstGeom>
          <a:ln w="127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TextovéPole 129"/>
          <p:cNvSpPr txBox="1"/>
          <p:nvPr/>
        </p:nvSpPr>
        <p:spPr>
          <a:xfrm>
            <a:off x="1354618" y="3476817"/>
            <a:ext cx="1111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</a:t>
            </a:r>
            <a:r>
              <a:rPr lang="en-US" b="1" baseline="-25000" dirty="0" smtClean="0"/>
              <a:t>24</a:t>
            </a:r>
            <a:r>
              <a:rPr lang="en-US" dirty="0" smtClean="0"/>
              <a:t> + </a:t>
            </a:r>
            <a:r>
              <a:rPr lang="en-US" b="1" dirty="0" smtClean="0"/>
              <a:t>pG</a:t>
            </a:r>
            <a:r>
              <a:rPr lang="en-US" b="1" baseline="-25000" dirty="0" smtClean="0"/>
              <a:t>24</a:t>
            </a:r>
            <a:endParaRPr lang="en-US" b="1" baseline="-25000" dirty="0"/>
          </a:p>
        </p:txBody>
      </p:sp>
      <p:grpSp>
        <p:nvGrpSpPr>
          <p:cNvPr id="140" name="Skupina 139"/>
          <p:cNvGrpSpPr/>
          <p:nvPr/>
        </p:nvGrpSpPr>
        <p:grpSpPr>
          <a:xfrm>
            <a:off x="5824826" y="1092200"/>
            <a:ext cx="2701802" cy="5278740"/>
            <a:chOff x="5824826" y="1092200"/>
            <a:chExt cx="2701802" cy="5278740"/>
          </a:xfrm>
        </p:grpSpPr>
        <p:grpSp>
          <p:nvGrpSpPr>
            <p:cNvPr id="138" name="Skupina 137"/>
            <p:cNvGrpSpPr/>
            <p:nvPr/>
          </p:nvGrpSpPr>
          <p:grpSpPr>
            <a:xfrm>
              <a:off x="5824826" y="1092200"/>
              <a:ext cx="1272764" cy="4710572"/>
              <a:chOff x="5824826" y="1092200"/>
              <a:chExt cx="1272764" cy="4710572"/>
            </a:xfrm>
          </p:grpSpPr>
          <p:sp>
            <p:nvSpPr>
              <p:cNvPr id="131" name="Ovál 130"/>
              <p:cNvSpPr/>
              <p:nvPr/>
            </p:nvSpPr>
            <p:spPr>
              <a:xfrm>
                <a:off x="5850119" y="1092200"/>
                <a:ext cx="1154495" cy="1019626"/>
              </a:xfrm>
              <a:prstGeom prst="ellipse">
                <a:avLst/>
              </a:prstGeom>
              <a:solidFill>
                <a:srgbClr val="D12F9F">
                  <a:alpha val="25000"/>
                </a:srgbClr>
              </a:solidFill>
              <a:ln>
                <a:solidFill>
                  <a:srgbClr val="D12F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Ovál 134"/>
              <p:cNvSpPr/>
              <p:nvPr/>
            </p:nvSpPr>
            <p:spPr>
              <a:xfrm>
                <a:off x="5824826" y="2878308"/>
                <a:ext cx="1154495" cy="1019626"/>
              </a:xfrm>
              <a:prstGeom prst="ellipse">
                <a:avLst/>
              </a:prstGeom>
              <a:solidFill>
                <a:srgbClr val="D12F9F">
                  <a:alpha val="25000"/>
                </a:srgbClr>
              </a:solidFill>
              <a:ln>
                <a:solidFill>
                  <a:srgbClr val="D12F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Ovál 135"/>
              <p:cNvSpPr/>
              <p:nvPr/>
            </p:nvSpPr>
            <p:spPr>
              <a:xfrm>
                <a:off x="5943095" y="4783146"/>
                <a:ext cx="1154495" cy="1019626"/>
              </a:xfrm>
              <a:prstGeom prst="ellipse">
                <a:avLst/>
              </a:prstGeom>
              <a:solidFill>
                <a:srgbClr val="D12F9F">
                  <a:alpha val="25000"/>
                </a:srgbClr>
              </a:solidFill>
              <a:ln>
                <a:solidFill>
                  <a:srgbClr val="D12F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9" name="TextovéPole 138"/>
            <p:cNvSpPr txBox="1"/>
            <p:nvPr/>
          </p:nvSpPr>
          <p:spPr>
            <a:xfrm>
              <a:off x="7205817" y="6001608"/>
              <a:ext cx="1320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D12F9F"/>
                  </a:solidFill>
                </a:rPr>
                <a:t>Tetraloops</a:t>
              </a:r>
              <a:r>
                <a:rPr lang="en-US" dirty="0" smtClean="0">
                  <a:solidFill>
                    <a:srgbClr val="D12F9F"/>
                  </a:solidFill>
                </a:rPr>
                <a:t> ?</a:t>
              </a:r>
              <a:endParaRPr lang="en-US" dirty="0">
                <a:solidFill>
                  <a:srgbClr val="D12F9F"/>
                </a:solidFill>
              </a:endParaRPr>
            </a:p>
          </p:txBody>
        </p:sp>
      </p:grpSp>
      <p:sp>
        <p:nvSpPr>
          <p:cNvPr id="132" name="Obdélník 131"/>
          <p:cNvSpPr/>
          <p:nvPr/>
        </p:nvSpPr>
        <p:spPr>
          <a:xfrm>
            <a:off x="94231" y="6482993"/>
            <a:ext cx="107032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S. Pino, G. Costanzo, A. Giorgi, </a:t>
            </a:r>
            <a:r>
              <a:rPr lang="it-IT" sz="1600" dirty="0">
                <a:latin typeface="Arial" panose="020B0604020202020204" pitchFamily="34" charset="0"/>
              </a:rPr>
              <a:t>J. Šponer, J. E. Šponer and E. Di Mauro, </a:t>
            </a:r>
            <a:r>
              <a:rPr lang="it-IT" sz="1600" i="1" dirty="0">
                <a:latin typeface="Arial" panose="020B0604020202020204" pitchFamily="34" charset="0"/>
              </a:rPr>
              <a:t>Entropy</a:t>
            </a:r>
            <a:r>
              <a:rPr lang="it-IT" sz="1600" dirty="0">
                <a:latin typeface="Arial" panose="020B0604020202020204" pitchFamily="34" charset="0"/>
              </a:rPr>
              <a:t>, 2013, 15, 5362-5383.</a:t>
            </a:r>
          </a:p>
        </p:txBody>
      </p:sp>
    </p:spTree>
    <p:extLst>
      <p:ext uri="{BB962C8B-B14F-4D97-AF65-F5344CB8AC3E}">
        <p14:creationId xmlns:p14="http://schemas.microsoft.com/office/powerpoint/2010/main" val="79064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158999" y="93133"/>
            <a:ext cx="8210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33FF"/>
                </a:solidFill>
              </a:rPr>
              <a:t>MD-simulations of </a:t>
            </a:r>
            <a:r>
              <a:rPr lang="en-US" b="1" dirty="0" err="1" smtClean="0">
                <a:solidFill>
                  <a:srgbClr val="3333FF"/>
                </a:solidFill>
              </a:rPr>
              <a:t>tetraloop</a:t>
            </a:r>
            <a:r>
              <a:rPr lang="en-US" b="1" dirty="0" smtClean="0">
                <a:solidFill>
                  <a:srgbClr val="3333FF"/>
                </a:solidFill>
              </a:rPr>
              <a:t>-like geometries enabling ligation and terminal cleavage</a:t>
            </a:r>
            <a:endParaRPr lang="en-US" b="1" dirty="0">
              <a:solidFill>
                <a:srgbClr val="3333FF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48" t="11903" r="41039" b="12384"/>
          <a:stretch/>
        </p:blipFill>
        <p:spPr>
          <a:xfrm>
            <a:off x="2243666" y="716939"/>
            <a:ext cx="1871133" cy="6048039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0"/>
          <a:stretch/>
        </p:blipFill>
        <p:spPr>
          <a:xfrm>
            <a:off x="4629035" y="855134"/>
            <a:ext cx="6081304" cy="5909844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158999" y="447369"/>
            <a:ext cx="7714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Ligation       Cleavage                               Ligation                                              Cleavage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8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429933" y="397933"/>
            <a:ext cx="7611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33FF"/>
                </a:solidFill>
              </a:rPr>
              <a:t>MD-simulations of </a:t>
            </a:r>
            <a:r>
              <a:rPr lang="en-US" b="1" dirty="0" err="1" smtClean="0">
                <a:solidFill>
                  <a:srgbClr val="3333FF"/>
                </a:solidFill>
              </a:rPr>
              <a:t>tetraloop</a:t>
            </a:r>
            <a:r>
              <a:rPr lang="en-US" b="1" dirty="0" smtClean="0">
                <a:solidFill>
                  <a:srgbClr val="3333FF"/>
                </a:solidFill>
              </a:rPr>
              <a:t>-like geometries enabling terminal recombination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259" y="1578860"/>
            <a:ext cx="7859256" cy="435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1514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Přímá spojnice 1"/>
          <p:cNvCxnSpPr/>
          <p:nvPr/>
        </p:nvCxnSpPr>
        <p:spPr>
          <a:xfrm>
            <a:off x="6761390" y="5367692"/>
            <a:ext cx="0" cy="510836"/>
          </a:xfrm>
          <a:prstGeom prst="line">
            <a:avLst/>
          </a:prstGeom>
          <a:ln w="76200" cmpd="dbl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ovéPole 2"/>
          <p:cNvSpPr txBox="1"/>
          <p:nvPr/>
        </p:nvSpPr>
        <p:spPr>
          <a:xfrm>
            <a:off x="6628361" y="5366130"/>
            <a:ext cx="3983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FF0000"/>
                </a:solidFill>
              </a:rPr>
              <a:t>AMP</a:t>
            </a:r>
            <a:endParaRPr lang="cs-CZ" sz="800" dirty="0">
              <a:solidFill>
                <a:srgbClr val="FF0000"/>
              </a:solidFill>
            </a:endParaRPr>
          </a:p>
        </p:txBody>
      </p:sp>
      <p:cxnSp>
        <p:nvCxnSpPr>
          <p:cNvPr id="4" name="Přímá spojnice 3"/>
          <p:cNvCxnSpPr/>
          <p:nvPr/>
        </p:nvCxnSpPr>
        <p:spPr>
          <a:xfrm flipH="1">
            <a:off x="3064439" y="3201906"/>
            <a:ext cx="5303" cy="998182"/>
          </a:xfrm>
          <a:prstGeom prst="line">
            <a:avLst/>
          </a:prstGeom>
          <a:ln w="57150" cmpd="dbl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/>
          <p:cNvSpPr txBox="1"/>
          <p:nvPr/>
        </p:nvSpPr>
        <p:spPr>
          <a:xfrm>
            <a:off x="3025212" y="3928583"/>
            <a:ext cx="4781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cGMP</a:t>
            </a:r>
            <a:endParaRPr lang="cs-CZ" sz="8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3040177" y="3617952"/>
            <a:ext cx="4781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cGMP</a:t>
            </a:r>
            <a:endParaRPr lang="cs-CZ" sz="8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3041710" y="3319554"/>
            <a:ext cx="4781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cGMP</a:t>
            </a:r>
            <a:endParaRPr lang="cs-CZ" sz="8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3046995" y="3022826"/>
            <a:ext cx="4781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cGMP</a:t>
            </a:r>
            <a:endParaRPr lang="cs-CZ" sz="8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2860131" y="4077062"/>
            <a:ext cx="4781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cGMP</a:t>
            </a:r>
            <a:endParaRPr lang="cs-CZ" sz="8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850027" y="3777103"/>
            <a:ext cx="4781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cGMP</a:t>
            </a:r>
            <a:endParaRPr lang="cs-CZ" sz="8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842802" y="3478937"/>
            <a:ext cx="4781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cGMP</a:t>
            </a:r>
            <a:endParaRPr lang="cs-CZ" sz="8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2845864" y="3177041"/>
            <a:ext cx="4781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cGMP</a:t>
            </a:r>
            <a:endParaRPr lang="cs-CZ" sz="800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8" t="3893" r="30889" b="12795"/>
          <a:stretch/>
        </p:blipFill>
        <p:spPr>
          <a:xfrm>
            <a:off x="5273726" y="1103386"/>
            <a:ext cx="1618161" cy="1480273"/>
          </a:xfrm>
          <a:prstGeom prst="rect">
            <a:avLst/>
          </a:prstGeom>
        </p:spPr>
      </p:pic>
      <p:cxnSp>
        <p:nvCxnSpPr>
          <p:cNvPr id="18" name="Přímá spojnice 17"/>
          <p:cNvCxnSpPr/>
          <p:nvPr/>
        </p:nvCxnSpPr>
        <p:spPr>
          <a:xfrm>
            <a:off x="2802795" y="3133100"/>
            <a:ext cx="0" cy="10477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>
            <a:off x="2798985" y="3201680"/>
            <a:ext cx="152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>
            <a:off x="2808510" y="3495050"/>
            <a:ext cx="152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/>
          <p:cNvCxnSpPr/>
          <p:nvPr/>
        </p:nvCxnSpPr>
        <p:spPr>
          <a:xfrm>
            <a:off x="2808510" y="3794135"/>
            <a:ext cx="152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>
            <a:off x="2975839" y="3340566"/>
            <a:ext cx="152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/>
          <p:cNvCxnSpPr/>
          <p:nvPr/>
        </p:nvCxnSpPr>
        <p:spPr>
          <a:xfrm>
            <a:off x="2808510" y="4095125"/>
            <a:ext cx="152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>
            <a:off x="2829465" y="3045325"/>
            <a:ext cx="457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C</a:t>
            </a:r>
            <a:endParaRPr lang="cs-CZ" sz="800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2838991" y="3340566"/>
            <a:ext cx="457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C</a:t>
            </a:r>
            <a:endParaRPr lang="cs-CZ" sz="800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2838991" y="3637712"/>
            <a:ext cx="457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C</a:t>
            </a:r>
            <a:endParaRPr lang="cs-CZ" sz="800" dirty="0"/>
          </a:p>
        </p:txBody>
      </p:sp>
      <p:cxnSp>
        <p:nvCxnSpPr>
          <p:cNvPr id="27" name="Přímá spojnice 26"/>
          <p:cNvCxnSpPr/>
          <p:nvPr/>
        </p:nvCxnSpPr>
        <p:spPr>
          <a:xfrm>
            <a:off x="3169093" y="3199775"/>
            <a:ext cx="152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>
            <a:off x="3161378" y="3489123"/>
            <a:ext cx="152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>
            <a:off x="3161378" y="3794981"/>
            <a:ext cx="152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>
            <a:off x="3151948" y="4095125"/>
            <a:ext cx="152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>
            <a:off x="2982343" y="3201680"/>
            <a:ext cx="1524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/>
          <p:cNvCxnSpPr/>
          <p:nvPr/>
        </p:nvCxnSpPr>
        <p:spPr>
          <a:xfrm>
            <a:off x="2982343" y="3494838"/>
            <a:ext cx="1524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/>
          <p:cNvCxnSpPr/>
          <p:nvPr/>
        </p:nvCxnSpPr>
        <p:spPr>
          <a:xfrm>
            <a:off x="2988536" y="3791171"/>
            <a:ext cx="1524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33"/>
          <p:cNvCxnSpPr/>
          <p:nvPr/>
        </p:nvCxnSpPr>
        <p:spPr>
          <a:xfrm>
            <a:off x="2982343" y="4095125"/>
            <a:ext cx="1524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blouk 34"/>
          <p:cNvSpPr/>
          <p:nvPr/>
        </p:nvSpPr>
        <p:spPr>
          <a:xfrm>
            <a:off x="3363404" y="3199545"/>
            <a:ext cx="187193" cy="263647"/>
          </a:xfrm>
          <a:prstGeom prst="arc">
            <a:avLst>
              <a:gd name="adj1" fmla="val 16200000"/>
              <a:gd name="adj2" fmla="val 5756793"/>
            </a:avLst>
          </a:prstGeom>
          <a:ln w="9525">
            <a:solidFill>
              <a:schemeClr val="tx1"/>
            </a:solidFill>
            <a:tailEnd type="stealth" w="med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Oblouk 35"/>
          <p:cNvSpPr/>
          <p:nvPr/>
        </p:nvSpPr>
        <p:spPr>
          <a:xfrm>
            <a:off x="3372580" y="3499505"/>
            <a:ext cx="174685" cy="265431"/>
          </a:xfrm>
          <a:prstGeom prst="arc">
            <a:avLst>
              <a:gd name="adj1" fmla="val 16200000"/>
              <a:gd name="adj2" fmla="val 5622917"/>
            </a:avLst>
          </a:prstGeom>
          <a:ln w="9525">
            <a:solidFill>
              <a:schemeClr val="tx1"/>
            </a:solidFill>
            <a:tailEnd type="stealth" w="med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Oblouk 36"/>
          <p:cNvSpPr/>
          <p:nvPr/>
        </p:nvSpPr>
        <p:spPr>
          <a:xfrm>
            <a:off x="3372580" y="3801554"/>
            <a:ext cx="195469" cy="266490"/>
          </a:xfrm>
          <a:prstGeom prst="arc">
            <a:avLst>
              <a:gd name="adj1" fmla="val 16200000"/>
              <a:gd name="adj2" fmla="val 5622917"/>
            </a:avLst>
          </a:prstGeom>
          <a:ln w="9525">
            <a:solidFill>
              <a:schemeClr val="tx1"/>
            </a:solidFill>
            <a:tailEnd type="stealth" w="med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8" name="Přímá spojnice 37"/>
          <p:cNvCxnSpPr/>
          <p:nvPr/>
        </p:nvCxnSpPr>
        <p:spPr>
          <a:xfrm flipH="1">
            <a:off x="6675863" y="4927820"/>
            <a:ext cx="992" cy="4756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38"/>
          <p:cNvCxnSpPr/>
          <p:nvPr/>
        </p:nvCxnSpPr>
        <p:spPr>
          <a:xfrm>
            <a:off x="6673005" y="5064183"/>
            <a:ext cx="15875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39"/>
          <p:cNvCxnSpPr/>
          <p:nvPr/>
        </p:nvCxnSpPr>
        <p:spPr>
          <a:xfrm>
            <a:off x="6682530" y="5212773"/>
            <a:ext cx="15875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40"/>
          <p:cNvCxnSpPr/>
          <p:nvPr/>
        </p:nvCxnSpPr>
        <p:spPr>
          <a:xfrm>
            <a:off x="6682530" y="5357553"/>
            <a:ext cx="15875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41"/>
          <p:cNvCxnSpPr/>
          <p:nvPr/>
        </p:nvCxnSpPr>
        <p:spPr>
          <a:xfrm>
            <a:off x="6677765" y="5868389"/>
            <a:ext cx="15875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42"/>
          <p:cNvCxnSpPr/>
          <p:nvPr/>
        </p:nvCxnSpPr>
        <p:spPr>
          <a:xfrm>
            <a:off x="6677765" y="6018884"/>
            <a:ext cx="15875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nice 43"/>
          <p:cNvCxnSpPr/>
          <p:nvPr/>
        </p:nvCxnSpPr>
        <p:spPr>
          <a:xfrm>
            <a:off x="6677765" y="6169379"/>
            <a:ext cx="15875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ovéPole 44"/>
          <p:cNvSpPr txBox="1"/>
          <p:nvPr/>
        </p:nvSpPr>
        <p:spPr>
          <a:xfrm>
            <a:off x="6703485" y="4872022"/>
            <a:ext cx="476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A</a:t>
            </a:r>
            <a:endParaRPr lang="cs-CZ" sz="800" dirty="0"/>
          </a:p>
        </p:txBody>
      </p:sp>
      <p:sp>
        <p:nvSpPr>
          <p:cNvPr id="46" name="TextovéPole 45"/>
          <p:cNvSpPr txBox="1"/>
          <p:nvPr/>
        </p:nvSpPr>
        <p:spPr>
          <a:xfrm>
            <a:off x="6703486" y="5020579"/>
            <a:ext cx="476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A</a:t>
            </a:r>
            <a:endParaRPr lang="cs-CZ" sz="800" dirty="0"/>
          </a:p>
        </p:txBody>
      </p:sp>
      <p:sp>
        <p:nvSpPr>
          <p:cNvPr id="47" name="TextovéPole 46"/>
          <p:cNvSpPr txBox="1"/>
          <p:nvPr/>
        </p:nvSpPr>
        <p:spPr>
          <a:xfrm>
            <a:off x="6713011" y="5167263"/>
            <a:ext cx="476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A</a:t>
            </a:r>
            <a:endParaRPr lang="cs-CZ" sz="800" dirty="0"/>
          </a:p>
        </p:txBody>
      </p:sp>
      <p:sp>
        <p:nvSpPr>
          <p:cNvPr id="48" name="TextovéPole 47"/>
          <p:cNvSpPr txBox="1"/>
          <p:nvPr/>
        </p:nvSpPr>
        <p:spPr>
          <a:xfrm>
            <a:off x="6705449" y="5701316"/>
            <a:ext cx="476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A</a:t>
            </a:r>
            <a:endParaRPr lang="cs-CZ" sz="800" dirty="0"/>
          </a:p>
        </p:txBody>
      </p:sp>
      <p:sp>
        <p:nvSpPr>
          <p:cNvPr id="49" name="TextovéPole 48"/>
          <p:cNvSpPr txBox="1"/>
          <p:nvPr/>
        </p:nvSpPr>
        <p:spPr>
          <a:xfrm>
            <a:off x="6708246" y="5829619"/>
            <a:ext cx="476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A</a:t>
            </a:r>
            <a:endParaRPr lang="cs-CZ" sz="800" dirty="0"/>
          </a:p>
        </p:txBody>
      </p:sp>
      <p:sp>
        <p:nvSpPr>
          <p:cNvPr id="50" name="TextovéPole 49"/>
          <p:cNvSpPr txBox="1"/>
          <p:nvPr/>
        </p:nvSpPr>
        <p:spPr>
          <a:xfrm>
            <a:off x="6708245" y="5975457"/>
            <a:ext cx="476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A</a:t>
            </a:r>
            <a:endParaRPr lang="cs-CZ" sz="800" dirty="0"/>
          </a:p>
        </p:txBody>
      </p:sp>
      <p:cxnSp>
        <p:nvCxnSpPr>
          <p:cNvPr id="51" name="Přímá spojnice 50"/>
          <p:cNvCxnSpPr/>
          <p:nvPr/>
        </p:nvCxnSpPr>
        <p:spPr>
          <a:xfrm>
            <a:off x="6673957" y="5814074"/>
            <a:ext cx="3809" cy="39757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blouk 51"/>
          <p:cNvSpPr/>
          <p:nvPr/>
        </p:nvSpPr>
        <p:spPr>
          <a:xfrm flipH="1">
            <a:off x="6522675" y="5365132"/>
            <a:ext cx="228433" cy="159496"/>
          </a:xfrm>
          <a:prstGeom prst="arc">
            <a:avLst>
              <a:gd name="adj1" fmla="val 16200000"/>
              <a:gd name="adj2" fmla="val 5622917"/>
            </a:avLst>
          </a:prstGeom>
          <a:ln w="9525">
            <a:solidFill>
              <a:schemeClr val="tx1"/>
            </a:solidFill>
            <a:tailEnd type="stealth" w="med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3" name="Přímá spojnice 52"/>
          <p:cNvCxnSpPr/>
          <p:nvPr/>
        </p:nvCxnSpPr>
        <p:spPr>
          <a:xfrm>
            <a:off x="6684431" y="5535398"/>
            <a:ext cx="15875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římá spojnice 53"/>
          <p:cNvCxnSpPr/>
          <p:nvPr/>
        </p:nvCxnSpPr>
        <p:spPr>
          <a:xfrm rot="10800000">
            <a:off x="6675069" y="5697670"/>
            <a:ext cx="15875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ovéPole 54"/>
          <p:cNvSpPr txBox="1"/>
          <p:nvPr/>
        </p:nvSpPr>
        <p:spPr>
          <a:xfrm>
            <a:off x="6628361" y="5527562"/>
            <a:ext cx="4693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FF0000"/>
                </a:solidFill>
              </a:rPr>
              <a:t>AMP</a:t>
            </a:r>
            <a:endParaRPr lang="cs-CZ" sz="800" dirty="0">
              <a:solidFill>
                <a:srgbClr val="FF0000"/>
              </a:solidFill>
            </a:endParaRPr>
          </a:p>
        </p:txBody>
      </p:sp>
      <p:sp>
        <p:nvSpPr>
          <p:cNvPr id="56" name="Oblouk 55"/>
          <p:cNvSpPr/>
          <p:nvPr/>
        </p:nvSpPr>
        <p:spPr>
          <a:xfrm flipH="1">
            <a:off x="6522674" y="5567067"/>
            <a:ext cx="221865" cy="303883"/>
          </a:xfrm>
          <a:prstGeom prst="arc">
            <a:avLst>
              <a:gd name="adj1" fmla="val 16200000"/>
              <a:gd name="adj2" fmla="val 5622917"/>
            </a:avLst>
          </a:prstGeom>
          <a:ln w="9525">
            <a:solidFill>
              <a:schemeClr val="tx1"/>
            </a:solidFill>
            <a:tailEnd type="stealth" w="med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8" name="TextovéPole 57"/>
          <p:cNvSpPr txBox="1"/>
          <p:nvPr/>
        </p:nvSpPr>
        <p:spPr>
          <a:xfrm>
            <a:off x="3197254" y="2619535"/>
            <a:ext cx="2380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c-GMP polymerization</a:t>
            </a:r>
            <a:endParaRPr lang="cs-CZ" sz="1200" b="1" dirty="0"/>
          </a:p>
        </p:txBody>
      </p:sp>
      <p:sp>
        <p:nvSpPr>
          <p:cNvPr id="60" name="TextovéPole 59"/>
          <p:cNvSpPr txBox="1"/>
          <p:nvPr/>
        </p:nvSpPr>
        <p:spPr>
          <a:xfrm>
            <a:off x="6450131" y="2763591"/>
            <a:ext cx="15111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ligation and catalysis</a:t>
            </a:r>
            <a:endParaRPr lang="cs-CZ" sz="1200" b="1" dirty="0"/>
          </a:p>
        </p:txBody>
      </p:sp>
      <p:sp>
        <p:nvSpPr>
          <p:cNvPr id="61" name="TextovéPole 60"/>
          <p:cNvSpPr txBox="1"/>
          <p:nvPr/>
        </p:nvSpPr>
        <p:spPr>
          <a:xfrm>
            <a:off x="2705847" y="4420834"/>
            <a:ext cx="8447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/>
              <a:t>templated</a:t>
            </a:r>
            <a:endParaRPr lang="cs-CZ" sz="1200" b="1" dirty="0"/>
          </a:p>
        </p:txBody>
      </p:sp>
      <p:sp>
        <p:nvSpPr>
          <p:cNvPr id="62" name="TextovéPole 61"/>
          <p:cNvSpPr txBox="1"/>
          <p:nvPr/>
        </p:nvSpPr>
        <p:spPr>
          <a:xfrm>
            <a:off x="7538922" y="4472679"/>
            <a:ext cx="8447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/>
              <a:t>templated</a:t>
            </a:r>
            <a:endParaRPr lang="cs-CZ" sz="1200" b="1" dirty="0"/>
          </a:p>
        </p:txBody>
      </p:sp>
      <p:cxnSp>
        <p:nvCxnSpPr>
          <p:cNvPr id="64" name="Přímá spojnice se šipkou 63"/>
          <p:cNvCxnSpPr>
            <a:stCxn id="62" idx="3"/>
          </p:cNvCxnSpPr>
          <p:nvPr/>
        </p:nvCxnSpPr>
        <p:spPr>
          <a:xfrm>
            <a:off x="8383705" y="4611179"/>
            <a:ext cx="1677" cy="392892"/>
          </a:xfrm>
          <a:prstGeom prst="straightConnector1">
            <a:avLst/>
          </a:prstGeom>
          <a:ln w="952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ovéPole 66"/>
          <p:cNvSpPr txBox="1"/>
          <p:nvPr/>
        </p:nvSpPr>
        <p:spPr>
          <a:xfrm>
            <a:off x="2599171" y="3027794"/>
            <a:ext cx="2616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3’</a:t>
            </a:r>
            <a:endParaRPr lang="cs-CZ" sz="800" dirty="0"/>
          </a:p>
        </p:txBody>
      </p:sp>
      <p:sp>
        <p:nvSpPr>
          <p:cNvPr id="68" name="TextovéPole 67"/>
          <p:cNvSpPr txBox="1"/>
          <p:nvPr/>
        </p:nvSpPr>
        <p:spPr>
          <a:xfrm>
            <a:off x="6460846" y="4848634"/>
            <a:ext cx="2616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3’</a:t>
            </a:r>
            <a:endParaRPr lang="cs-CZ" sz="800" dirty="0"/>
          </a:p>
        </p:txBody>
      </p:sp>
      <p:sp>
        <p:nvSpPr>
          <p:cNvPr id="69" name="TextovéPole 68"/>
          <p:cNvSpPr txBox="1"/>
          <p:nvPr/>
        </p:nvSpPr>
        <p:spPr>
          <a:xfrm>
            <a:off x="2596453" y="4049387"/>
            <a:ext cx="2616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5’</a:t>
            </a:r>
            <a:endParaRPr lang="cs-CZ" sz="800" dirty="0"/>
          </a:p>
        </p:txBody>
      </p:sp>
      <p:sp>
        <p:nvSpPr>
          <p:cNvPr id="70" name="TextovéPole 69"/>
          <p:cNvSpPr txBox="1"/>
          <p:nvPr/>
        </p:nvSpPr>
        <p:spPr>
          <a:xfrm>
            <a:off x="3457467" y="3044069"/>
            <a:ext cx="2616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5’</a:t>
            </a:r>
            <a:endParaRPr lang="cs-CZ" sz="800" dirty="0"/>
          </a:p>
        </p:txBody>
      </p:sp>
      <p:grpSp>
        <p:nvGrpSpPr>
          <p:cNvPr id="71" name="Skupina 70"/>
          <p:cNvGrpSpPr/>
          <p:nvPr/>
        </p:nvGrpSpPr>
        <p:grpSpPr>
          <a:xfrm>
            <a:off x="5971853" y="3052525"/>
            <a:ext cx="384882" cy="1167312"/>
            <a:chOff x="3355290" y="3553606"/>
            <a:chExt cx="384882" cy="1167312"/>
          </a:xfrm>
        </p:grpSpPr>
        <p:cxnSp>
          <p:nvCxnSpPr>
            <p:cNvPr id="72" name="Přímá spojnice 71"/>
            <p:cNvCxnSpPr/>
            <p:nvPr/>
          </p:nvCxnSpPr>
          <p:spPr>
            <a:xfrm flipH="1">
              <a:off x="3581105" y="3641381"/>
              <a:ext cx="952" cy="40784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Přímá spojnice 72"/>
            <p:cNvCxnSpPr/>
            <p:nvPr/>
          </p:nvCxnSpPr>
          <p:spPr>
            <a:xfrm>
              <a:off x="3578247" y="3709961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Přímá spojnice 73"/>
            <p:cNvCxnSpPr/>
            <p:nvPr/>
          </p:nvCxnSpPr>
          <p:spPr>
            <a:xfrm>
              <a:off x="3587772" y="3858551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Přímá spojnice 74"/>
            <p:cNvCxnSpPr/>
            <p:nvPr/>
          </p:nvCxnSpPr>
          <p:spPr>
            <a:xfrm>
              <a:off x="3587772" y="4003331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Přímá spojnice 75"/>
            <p:cNvCxnSpPr/>
            <p:nvPr/>
          </p:nvCxnSpPr>
          <p:spPr>
            <a:xfrm>
              <a:off x="3587772" y="4151921"/>
              <a:ext cx="1524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Přímá spojnice 76"/>
            <p:cNvCxnSpPr/>
            <p:nvPr/>
          </p:nvCxnSpPr>
          <p:spPr>
            <a:xfrm>
              <a:off x="3587772" y="4302416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Přímá spojnice 77"/>
            <p:cNvCxnSpPr/>
            <p:nvPr/>
          </p:nvCxnSpPr>
          <p:spPr>
            <a:xfrm>
              <a:off x="3587772" y="4452911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Přímá spojnice 78"/>
            <p:cNvCxnSpPr/>
            <p:nvPr/>
          </p:nvCxnSpPr>
          <p:spPr>
            <a:xfrm>
              <a:off x="3587772" y="4603406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ovéPole 79"/>
            <p:cNvSpPr txBox="1"/>
            <p:nvPr/>
          </p:nvSpPr>
          <p:spPr>
            <a:xfrm>
              <a:off x="3608727" y="3553606"/>
              <a:ext cx="4571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A</a:t>
              </a:r>
              <a:endParaRPr lang="cs-CZ" sz="800" dirty="0"/>
            </a:p>
          </p:txBody>
        </p:sp>
        <p:sp>
          <p:nvSpPr>
            <p:cNvPr id="81" name="TextovéPole 80"/>
            <p:cNvSpPr txBox="1"/>
            <p:nvPr/>
          </p:nvSpPr>
          <p:spPr>
            <a:xfrm>
              <a:off x="3608728" y="3702163"/>
              <a:ext cx="4571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A</a:t>
              </a:r>
              <a:endParaRPr lang="cs-CZ" sz="800" dirty="0"/>
            </a:p>
          </p:txBody>
        </p:sp>
        <p:sp>
          <p:nvSpPr>
            <p:cNvPr id="82" name="TextovéPole 81"/>
            <p:cNvSpPr txBox="1"/>
            <p:nvPr/>
          </p:nvSpPr>
          <p:spPr>
            <a:xfrm>
              <a:off x="3618253" y="3848847"/>
              <a:ext cx="4571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A</a:t>
              </a:r>
              <a:endParaRPr lang="cs-CZ" sz="800" dirty="0"/>
            </a:p>
          </p:txBody>
        </p:sp>
        <p:sp>
          <p:nvSpPr>
            <p:cNvPr id="83" name="TextovéPole 82"/>
            <p:cNvSpPr txBox="1"/>
            <p:nvPr/>
          </p:nvSpPr>
          <p:spPr>
            <a:xfrm>
              <a:off x="3618253" y="3997404"/>
              <a:ext cx="4571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FF0000"/>
                  </a:solidFill>
                </a:rPr>
                <a:t>A</a:t>
              </a:r>
              <a:endParaRPr lang="cs-CZ" sz="800" dirty="0">
                <a:solidFill>
                  <a:srgbClr val="FF0000"/>
                </a:solidFill>
              </a:endParaRPr>
            </a:p>
          </p:txBody>
        </p:sp>
        <p:sp>
          <p:nvSpPr>
            <p:cNvPr id="84" name="TextovéPole 83"/>
            <p:cNvSpPr txBox="1"/>
            <p:nvPr/>
          </p:nvSpPr>
          <p:spPr>
            <a:xfrm>
              <a:off x="3618253" y="4145993"/>
              <a:ext cx="4571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A</a:t>
              </a:r>
              <a:endParaRPr lang="cs-CZ" sz="800" dirty="0"/>
            </a:p>
          </p:txBody>
        </p:sp>
        <p:sp>
          <p:nvSpPr>
            <p:cNvPr id="85" name="TextovéPole 84"/>
            <p:cNvSpPr txBox="1"/>
            <p:nvPr/>
          </p:nvSpPr>
          <p:spPr>
            <a:xfrm>
              <a:off x="3618253" y="4299452"/>
              <a:ext cx="4571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A</a:t>
              </a:r>
              <a:endParaRPr lang="cs-CZ" sz="800" dirty="0"/>
            </a:p>
          </p:txBody>
        </p:sp>
        <p:sp>
          <p:nvSpPr>
            <p:cNvPr id="86" name="TextovéPole 85"/>
            <p:cNvSpPr txBox="1"/>
            <p:nvPr/>
          </p:nvSpPr>
          <p:spPr>
            <a:xfrm>
              <a:off x="3618252" y="4445290"/>
              <a:ext cx="4571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A</a:t>
              </a:r>
              <a:endParaRPr lang="cs-CZ" sz="800" dirty="0"/>
            </a:p>
          </p:txBody>
        </p:sp>
        <p:cxnSp>
          <p:nvCxnSpPr>
            <p:cNvPr id="87" name="Přímá spojnice 86"/>
            <p:cNvCxnSpPr/>
            <p:nvPr/>
          </p:nvCxnSpPr>
          <p:spPr>
            <a:xfrm flipH="1">
              <a:off x="3587772" y="4260629"/>
              <a:ext cx="1" cy="38504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Oblouk 87"/>
            <p:cNvSpPr/>
            <p:nvPr/>
          </p:nvSpPr>
          <p:spPr>
            <a:xfrm flipH="1">
              <a:off x="3466244" y="4049228"/>
              <a:ext cx="200096" cy="227712"/>
            </a:xfrm>
            <a:prstGeom prst="arc">
              <a:avLst>
                <a:gd name="adj1" fmla="val 16200000"/>
                <a:gd name="adj2" fmla="val 5622917"/>
              </a:avLst>
            </a:prstGeom>
            <a:ln w="9525">
              <a:solidFill>
                <a:schemeClr val="tx1"/>
              </a:solidFill>
              <a:tailEnd type="stealth" w="med" len="sm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89" name="Přímá spojnice 88"/>
            <p:cNvCxnSpPr/>
            <p:nvPr/>
          </p:nvCxnSpPr>
          <p:spPr>
            <a:xfrm>
              <a:off x="3728592" y="4007129"/>
              <a:ext cx="4109" cy="313911"/>
            </a:xfrm>
            <a:prstGeom prst="line">
              <a:avLst/>
            </a:prstGeom>
            <a:ln w="57150" cmpd="dbl">
              <a:solidFill>
                <a:srgbClr val="FFC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ovéPole 90"/>
            <p:cNvSpPr txBox="1"/>
            <p:nvPr/>
          </p:nvSpPr>
          <p:spPr>
            <a:xfrm>
              <a:off x="3355290" y="3582148"/>
              <a:ext cx="26161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3’</a:t>
              </a:r>
              <a:endParaRPr lang="cs-CZ" sz="800" dirty="0"/>
            </a:p>
          </p:txBody>
        </p:sp>
        <p:sp>
          <p:nvSpPr>
            <p:cNvPr id="92" name="TextovéPole 91"/>
            <p:cNvSpPr txBox="1"/>
            <p:nvPr/>
          </p:nvSpPr>
          <p:spPr>
            <a:xfrm>
              <a:off x="3375052" y="4505474"/>
              <a:ext cx="26161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5’</a:t>
              </a:r>
              <a:endParaRPr lang="cs-CZ" sz="800" dirty="0"/>
            </a:p>
          </p:txBody>
        </p:sp>
      </p:grpSp>
      <p:sp>
        <p:nvSpPr>
          <p:cNvPr id="93" name="TextovéPole 92"/>
          <p:cNvSpPr txBox="1"/>
          <p:nvPr/>
        </p:nvSpPr>
        <p:spPr>
          <a:xfrm>
            <a:off x="6467426" y="6092562"/>
            <a:ext cx="2616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5’</a:t>
            </a:r>
            <a:endParaRPr lang="cs-CZ" sz="800" dirty="0"/>
          </a:p>
        </p:txBody>
      </p:sp>
      <p:sp>
        <p:nvSpPr>
          <p:cNvPr id="94" name="TextovéPole 93"/>
          <p:cNvSpPr txBox="1"/>
          <p:nvPr/>
        </p:nvSpPr>
        <p:spPr>
          <a:xfrm>
            <a:off x="3483438" y="4000404"/>
            <a:ext cx="2616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3’</a:t>
            </a:r>
            <a:endParaRPr lang="cs-CZ" sz="800" dirty="0"/>
          </a:p>
        </p:txBody>
      </p:sp>
      <p:grpSp>
        <p:nvGrpSpPr>
          <p:cNvPr id="95" name="Skupina 94"/>
          <p:cNvGrpSpPr/>
          <p:nvPr/>
        </p:nvGrpSpPr>
        <p:grpSpPr>
          <a:xfrm>
            <a:off x="7052555" y="3108945"/>
            <a:ext cx="925769" cy="1199295"/>
            <a:chOff x="4869119" y="3589217"/>
            <a:chExt cx="925769" cy="1199295"/>
          </a:xfrm>
        </p:grpSpPr>
        <p:cxnSp>
          <p:nvCxnSpPr>
            <p:cNvPr id="96" name="Přímá spojnice 95"/>
            <p:cNvCxnSpPr/>
            <p:nvPr/>
          </p:nvCxnSpPr>
          <p:spPr>
            <a:xfrm>
              <a:off x="5478189" y="3882858"/>
              <a:ext cx="51504" cy="190252"/>
            </a:xfrm>
            <a:prstGeom prst="line">
              <a:avLst/>
            </a:prstGeom>
            <a:ln w="57150" cmpd="dbl">
              <a:solidFill>
                <a:srgbClr val="FFC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Přímá spojnice 96"/>
            <p:cNvCxnSpPr/>
            <p:nvPr/>
          </p:nvCxnSpPr>
          <p:spPr>
            <a:xfrm>
              <a:off x="5085648" y="3993964"/>
              <a:ext cx="3810" cy="7283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Přímá spojnice 97"/>
            <p:cNvCxnSpPr/>
            <p:nvPr/>
          </p:nvCxnSpPr>
          <p:spPr>
            <a:xfrm flipV="1">
              <a:off x="5393758" y="3857438"/>
              <a:ext cx="156837" cy="5656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Přímá spojnice 98"/>
            <p:cNvCxnSpPr/>
            <p:nvPr/>
          </p:nvCxnSpPr>
          <p:spPr>
            <a:xfrm>
              <a:off x="5095173" y="4036551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Přímá spojnice 99"/>
            <p:cNvCxnSpPr/>
            <p:nvPr/>
          </p:nvCxnSpPr>
          <p:spPr>
            <a:xfrm>
              <a:off x="5095173" y="4185141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Přímá spojnice 100"/>
            <p:cNvCxnSpPr/>
            <p:nvPr/>
          </p:nvCxnSpPr>
          <p:spPr>
            <a:xfrm>
              <a:off x="5095173" y="4335636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Přímá spojnice 101"/>
            <p:cNvCxnSpPr/>
            <p:nvPr/>
          </p:nvCxnSpPr>
          <p:spPr>
            <a:xfrm>
              <a:off x="5095173" y="4486131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Přímá spojnice 102"/>
            <p:cNvCxnSpPr/>
            <p:nvPr/>
          </p:nvCxnSpPr>
          <p:spPr>
            <a:xfrm>
              <a:off x="5095173" y="4636626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TextovéPole 103"/>
            <p:cNvSpPr txBox="1"/>
            <p:nvPr/>
          </p:nvSpPr>
          <p:spPr>
            <a:xfrm>
              <a:off x="5072313" y="3589217"/>
              <a:ext cx="4571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C</a:t>
              </a:r>
              <a:endParaRPr lang="cs-CZ" sz="800" dirty="0"/>
            </a:p>
          </p:txBody>
        </p:sp>
        <p:sp>
          <p:nvSpPr>
            <p:cNvPr id="105" name="TextovéPole 104"/>
            <p:cNvSpPr txBox="1"/>
            <p:nvPr/>
          </p:nvSpPr>
          <p:spPr>
            <a:xfrm>
              <a:off x="5153765" y="3749446"/>
              <a:ext cx="4571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C</a:t>
              </a:r>
              <a:endParaRPr lang="cs-CZ" sz="800" dirty="0"/>
            </a:p>
          </p:txBody>
        </p:sp>
        <p:sp>
          <p:nvSpPr>
            <p:cNvPr id="106" name="TextovéPole 105"/>
            <p:cNvSpPr txBox="1"/>
            <p:nvPr/>
          </p:nvSpPr>
          <p:spPr>
            <a:xfrm>
              <a:off x="5125654" y="3882067"/>
              <a:ext cx="4571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C</a:t>
              </a:r>
              <a:endParaRPr lang="cs-CZ" sz="800" dirty="0"/>
            </a:p>
          </p:txBody>
        </p:sp>
        <p:sp>
          <p:nvSpPr>
            <p:cNvPr id="107" name="TextovéPole 106"/>
            <p:cNvSpPr txBox="1"/>
            <p:nvPr/>
          </p:nvSpPr>
          <p:spPr>
            <a:xfrm>
              <a:off x="5125653" y="4031504"/>
              <a:ext cx="4571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C</a:t>
              </a:r>
              <a:endParaRPr lang="cs-CZ" sz="800" dirty="0"/>
            </a:p>
          </p:txBody>
        </p:sp>
        <p:sp>
          <p:nvSpPr>
            <p:cNvPr id="108" name="TextovéPole 107"/>
            <p:cNvSpPr txBox="1"/>
            <p:nvPr/>
          </p:nvSpPr>
          <p:spPr>
            <a:xfrm>
              <a:off x="5125654" y="4179213"/>
              <a:ext cx="4571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C</a:t>
              </a:r>
              <a:endParaRPr lang="cs-CZ" sz="800" dirty="0"/>
            </a:p>
          </p:txBody>
        </p:sp>
        <p:sp>
          <p:nvSpPr>
            <p:cNvPr id="109" name="TextovéPole 108"/>
            <p:cNvSpPr txBox="1"/>
            <p:nvPr/>
          </p:nvSpPr>
          <p:spPr>
            <a:xfrm>
              <a:off x="5125654" y="4332672"/>
              <a:ext cx="4571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C</a:t>
              </a:r>
              <a:endParaRPr lang="cs-CZ" sz="800" dirty="0"/>
            </a:p>
          </p:txBody>
        </p:sp>
        <p:sp>
          <p:nvSpPr>
            <p:cNvPr id="110" name="TextovéPole 109"/>
            <p:cNvSpPr txBox="1"/>
            <p:nvPr/>
          </p:nvSpPr>
          <p:spPr>
            <a:xfrm>
              <a:off x="5125653" y="4478510"/>
              <a:ext cx="4571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C</a:t>
              </a:r>
              <a:endParaRPr lang="cs-CZ" sz="800" dirty="0"/>
            </a:p>
          </p:txBody>
        </p:sp>
        <p:cxnSp>
          <p:nvCxnSpPr>
            <p:cNvPr id="111" name="Přímá spojnice 110"/>
            <p:cNvCxnSpPr/>
            <p:nvPr/>
          </p:nvCxnSpPr>
          <p:spPr>
            <a:xfrm>
              <a:off x="5269006" y="4488976"/>
              <a:ext cx="1524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Přímá spojnice 111"/>
            <p:cNvCxnSpPr/>
            <p:nvPr/>
          </p:nvCxnSpPr>
          <p:spPr>
            <a:xfrm>
              <a:off x="5269006" y="4332672"/>
              <a:ext cx="1524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Přímá spojnice 112"/>
            <p:cNvCxnSpPr/>
            <p:nvPr/>
          </p:nvCxnSpPr>
          <p:spPr>
            <a:xfrm>
              <a:off x="5269006" y="4636626"/>
              <a:ext cx="1524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Přímá spojnice 113"/>
            <p:cNvCxnSpPr/>
            <p:nvPr/>
          </p:nvCxnSpPr>
          <p:spPr>
            <a:xfrm>
              <a:off x="5269006" y="4179213"/>
              <a:ext cx="1524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Oblouk 114"/>
            <p:cNvSpPr/>
            <p:nvPr/>
          </p:nvSpPr>
          <p:spPr>
            <a:xfrm>
              <a:off x="5085648" y="3705361"/>
              <a:ext cx="497205" cy="608179"/>
            </a:xfrm>
            <a:prstGeom prst="arc">
              <a:avLst>
                <a:gd name="adj1" fmla="val 10785414"/>
                <a:gd name="adj2" fmla="val 19571524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16" name="Přímá spojnice 115"/>
            <p:cNvCxnSpPr/>
            <p:nvPr/>
          </p:nvCxnSpPr>
          <p:spPr>
            <a:xfrm flipH="1" flipV="1">
              <a:off x="5119958" y="3599345"/>
              <a:ext cx="88781" cy="14701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Přímá spojnice 116"/>
            <p:cNvCxnSpPr/>
            <p:nvPr/>
          </p:nvCxnSpPr>
          <p:spPr>
            <a:xfrm flipV="1">
              <a:off x="5345206" y="3705868"/>
              <a:ext cx="33179" cy="15571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Přímá spojnice 117"/>
            <p:cNvCxnSpPr/>
            <p:nvPr/>
          </p:nvCxnSpPr>
          <p:spPr>
            <a:xfrm>
              <a:off x="5116907" y="3866640"/>
              <a:ext cx="159819" cy="7116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Přímá spojnice 118"/>
            <p:cNvCxnSpPr/>
            <p:nvPr/>
          </p:nvCxnSpPr>
          <p:spPr>
            <a:xfrm>
              <a:off x="5588568" y="3951557"/>
              <a:ext cx="3810" cy="728387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TextovéPole 119"/>
            <p:cNvSpPr txBox="1"/>
            <p:nvPr/>
          </p:nvSpPr>
          <p:spPr>
            <a:xfrm rot="21401995">
              <a:off x="5408952" y="3723726"/>
              <a:ext cx="7561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C</a:t>
              </a:r>
              <a:endParaRPr lang="cs-CZ" sz="800" dirty="0"/>
            </a:p>
          </p:txBody>
        </p:sp>
        <p:sp>
          <p:nvSpPr>
            <p:cNvPr id="121" name="TextovéPole 120"/>
            <p:cNvSpPr txBox="1"/>
            <p:nvPr/>
          </p:nvSpPr>
          <p:spPr>
            <a:xfrm>
              <a:off x="5267102" y="3670277"/>
              <a:ext cx="4571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C</a:t>
              </a:r>
              <a:endParaRPr lang="cs-CZ" sz="800" dirty="0"/>
            </a:p>
          </p:txBody>
        </p:sp>
        <p:sp>
          <p:nvSpPr>
            <p:cNvPr id="122" name="TextovéPole 121"/>
            <p:cNvSpPr txBox="1"/>
            <p:nvPr/>
          </p:nvSpPr>
          <p:spPr>
            <a:xfrm>
              <a:off x="5493009" y="3876672"/>
              <a:ext cx="4571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00B050"/>
                  </a:solidFill>
                </a:rPr>
                <a:t>G</a:t>
              </a:r>
              <a:endParaRPr lang="cs-CZ" sz="800" dirty="0">
                <a:solidFill>
                  <a:srgbClr val="00B050"/>
                </a:solidFill>
              </a:endParaRPr>
            </a:p>
          </p:txBody>
        </p:sp>
        <p:cxnSp>
          <p:nvCxnSpPr>
            <p:cNvPr id="123" name="Přímá spojnice 122"/>
            <p:cNvCxnSpPr/>
            <p:nvPr/>
          </p:nvCxnSpPr>
          <p:spPr>
            <a:xfrm>
              <a:off x="5432485" y="4039675"/>
              <a:ext cx="152400" cy="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Přímá spojnice 123"/>
            <p:cNvCxnSpPr/>
            <p:nvPr/>
          </p:nvCxnSpPr>
          <p:spPr>
            <a:xfrm>
              <a:off x="5436168" y="4183750"/>
              <a:ext cx="152400" cy="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Přímá spojnice 124"/>
            <p:cNvCxnSpPr/>
            <p:nvPr/>
          </p:nvCxnSpPr>
          <p:spPr>
            <a:xfrm>
              <a:off x="5436168" y="4333891"/>
              <a:ext cx="152400" cy="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Přímá spojnice 125"/>
            <p:cNvCxnSpPr/>
            <p:nvPr/>
          </p:nvCxnSpPr>
          <p:spPr>
            <a:xfrm>
              <a:off x="5441884" y="4486131"/>
              <a:ext cx="152400" cy="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Přímá spojnice 126"/>
            <p:cNvCxnSpPr/>
            <p:nvPr/>
          </p:nvCxnSpPr>
          <p:spPr>
            <a:xfrm>
              <a:off x="5439161" y="4637845"/>
              <a:ext cx="152400" cy="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TextovéPole 127"/>
            <p:cNvSpPr txBox="1"/>
            <p:nvPr/>
          </p:nvSpPr>
          <p:spPr>
            <a:xfrm>
              <a:off x="5448551" y="4026812"/>
              <a:ext cx="4571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00B050"/>
                  </a:solidFill>
                </a:rPr>
                <a:t>G</a:t>
              </a:r>
              <a:endParaRPr lang="cs-CZ" sz="800" dirty="0">
                <a:solidFill>
                  <a:srgbClr val="00B050"/>
                </a:solidFill>
              </a:endParaRPr>
            </a:p>
          </p:txBody>
        </p:sp>
        <p:sp>
          <p:nvSpPr>
            <p:cNvPr id="129" name="TextovéPole 128"/>
            <p:cNvSpPr txBox="1"/>
            <p:nvPr/>
          </p:nvSpPr>
          <p:spPr>
            <a:xfrm>
              <a:off x="5454266" y="4179213"/>
              <a:ext cx="4571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00B050"/>
                  </a:solidFill>
                </a:rPr>
                <a:t>G</a:t>
              </a:r>
              <a:endParaRPr lang="cs-CZ" sz="800" dirty="0">
                <a:solidFill>
                  <a:srgbClr val="00B050"/>
                </a:solidFill>
              </a:endParaRPr>
            </a:p>
          </p:txBody>
        </p:sp>
        <p:sp>
          <p:nvSpPr>
            <p:cNvPr id="130" name="TextovéPole 129"/>
            <p:cNvSpPr txBox="1"/>
            <p:nvPr/>
          </p:nvSpPr>
          <p:spPr>
            <a:xfrm>
              <a:off x="5460934" y="4327109"/>
              <a:ext cx="4571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00B050"/>
                  </a:solidFill>
                </a:rPr>
                <a:t>G</a:t>
              </a:r>
              <a:endParaRPr lang="cs-CZ" sz="800" dirty="0">
                <a:solidFill>
                  <a:srgbClr val="00B050"/>
                </a:solidFill>
              </a:endParaRPr>
            </a:p>
          </p:txBody>
        </p:sp>
        <p:sp>
          <p:nvSpPr>
            <p:cNvPr id="131" name="TextovéPole 130"/>
            <p:cNvSpPr txBox="1"/>
            <p:nvPr/>
          </p:nvSpPr>
          <p:spPr>
            <a:xfrm>
              <a:off x="5452839" y="4480415"/>
              <a:ext cx="4571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00B050"/>
                  </a:solidFill>
                </a:rPr>
                <a:t>G</a:t>
              </a:r>
              <a:endParaRPr lang="cs-CZ" sz="800" dirty="0">
                <a:solidFill>
                  <a:srgbClr val="00B050"/>
                </a:solidFill>
              </a:endParaRPr>
            </a:p>
          </p:txBody>
        </p:sp>
        <p:cxnSp>
          <p:nvCxnSpPr>
            <p:cNvPr id="132" name="Přímá spojnice 131"/>
            <p:cNvCxnSpPr/>
            <p:nvPr/>
          </p:nvCxnSpPr>
          <p:spPr>
            <a:xfrm>
              <a:off x="5267102" y="4036551"/>
              <a:ext cx="1524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Oblouk 132"/>
            <p:cNvSpPr/>
            <p:nvPr/>
          </p:nvSpPr>
          <p:spPr>
            <a:xfrm rot="20750173">
              <a:off x="5564249" y="3847783"/>
              <a:ext cx="150495" cy="171967"/>
            </a:xfrm>
            <a:prstGeom prst="arc">
              <a:avLst>
                <a:gd name="adj1" fmla="val 16200000"/>
                <a:gd name="adj2" fmla="val 5066824"/>
              </a:avLst>
            </a:prstGeom>
            <a:ln w="12700">
              <a:solidFill>
                <a:schemeClr val="tx1"/>
              </a:solidFill>
              <a:tailEnd type="stealth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4" name="TextovéPole 133"/>
            <p:cNvSpPr txBox="1"/>
            <p:nvPr/>
          </p:nvSpPr>
          <p:spPr>
            <a:xfrm>
              <a:off x="4869119" y="4565914"/>
              <a:ext cx="26161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5’</a:t>
              </a:r>
              <a:endParaRPr lang="cs-CZ" sz="800" dirty="0"/>
            </a:p>
          </p:txBody>
        </p:sp>
        <p:sp>
          <p:nvSpPr>
            <p:cNvPr id="135" name="TextovéPole 134"/>
            <p:cNvSpPr txBox="1"/>
            <p:nvPr/>
          </p:nvSpPr>
          <p:spPr>
            <a:xfrm>
              <a:off x="5533278" y="4573068"/>
              <a:ext cx="26161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rgbClr val="00B050"/>
                  </a:solidFill>
                </a:rPr>
                <a:t>3’</a:t>
              </a:r>
              <a:endParaRPr lang="cs-CZ" sz="8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36" name="Skupina 135"/>
          <p:cNvGrpSpPr/>
          <p:nvPr/>
        </p:nvGrpSpPr>
        <p:grpSpPr>
          <a:xfrm>
            <a:off x="7910489" y="3241838"/>
            <a:ext cx="911573" cy="1067324"/>
            <a:chOff x="5713223" y="3728283"/>
            <a:chExt cx="911573" cy="1067324"/>
          </a:xfrm>
        </p:grpSpPr>
        <p:cxnSp>
          <p:nvCxnSpPr>
            <p:cNvPr id="137" name="Přímá spojnice 136"/>
            <p:cNvCxnSpPr/>
            <p:nvPr/>
          </p:nvCxnSpPr>
          <p:spPr>
            <a:xfrm>
              <a:off x="6328100" y="4010741"/>
              <a:ext cx="5805" cy="185320"/>
            </a:xfrm>
            <a:prstGeom prst="line">
              <a:avLst/>
            </a:prstGeom>
            <a:ln w="57150" cmpd="dbl">
              <a:solidFill>
                <a:srgbClr val="FFC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Přímá spojnice 137"/>
            <p:cNvCxnSpPr>
              <a:stCxn id="155" idx="0"/>
            </p:cNvCxnSpPr>
            <p:nvPr/>
          </p:nvCxnSpPr>
          <p:spPr>
            <a:xfrm>
              <a:off x="5923248" y="3985380"/>
              <a:ext cx="699" cy="73090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Přímá spojnice 138"/>
            <p:cNvCxnSpPr/>
            <p:nvPr/>
          </p:nvCxnSpPr>
          <p:spPr>
            <a:xfrm flipV="1">
              <a:off x="6259402" y="4015485"/>
              <a:ext cx="147290" cy="376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Přímá spojnice 139"/>
            <p:cNvCxnSpPr/>
            <p:nvPr/>
          </p:nvCxnSpPr>
          <p:spPr>
            <a:xfrm>
              <a:off x="5929662" y="4030482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Přímá spojnice 140"/>
            <p:cNvCxnSpPr/>
            <p:nvPr/>
          </p:nvCxnSpPr>
          <p:spPr>
            <a:xfrm>
              <a:off x="5929662" y="4179072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Přímá spojnice 141"/>
            <p:cNvCxnSpPr/>
            <p:nvPr/>
          </p:nvCxnSpPr>
          <p:spPr>
            <a:xfrm>
              <a:off x="5929662" y="4329567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Přímá spojnice 142"/>
            <p:cNvCxnSpPr/>
            <p:nvPr/>
          </p:nvCxnSpPr>
          <p:spPr>
            <a:xfrm>
              <a:off x="5929662" y="4480062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Přímá spojnice 143"/>
            <p:cNvCxnSpPr/>
            <p:nvPr/>
          </p:nvCxnSpPr>
          <p:spPr>
            <a:xfrm>
              <a:off x="5929662" y="4630557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TextovéPole 144"/>
            <p:cNvSpPr txBox="1"/>
            <p:nvPr/>
          </p:nvSpPr>
          <p:spPr>
            <a:xfrm>
              <a:off x="6024323" y="3728283"/>
              <a:ext cx="4571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C</a:t>
              </a:r>
              <a:endParaRPr lang="cs-CZ" sz="800" dirty="0"/>
            </a:p>
          </p:txBody>
        </p:sp>
        <p:sp>
          <p:nvSpPr>
            <p:cNvPr id="146" name="TextovéPole 145"/>
            <p:cNvSpPr txBox="1"/>
            <p:nvPr/>
          </p:nvSpPr>
          <p:spPr>
            <a:xfrm>
              <a:off x="5960143" y="3875998"/>
              <a:ext cx="4571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C</a:t>
              </a:r>
              <a:endParaRPr lang="cs-CZ" sz="800" dirty="0"/>
            </a:p>
          </p:txBody>
        </p:sp>
        <p:sp>
          <p:nvSpPr>
            <p:cNvPr id="147" name="TextovéPole 146"/>
            <p:cNvSpPr txBox="1"/>
            <p:nvPr/>
          </p:nvSpPr>
          <p:spPr>
            <a:xfrm>
              <a:off x="5960142" y="4025435"/>
              <a:ext cx="4571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C</a:t>
              </a:r>
              <a:endParaRPr lang="cs-CZ" sz="800" dirty="0"/>
            </a:p>
          </p:txBody>
        </p:sp>
        <p:sp>
          <p:nvSpPr>
            <p:cNvPr id="148" name="TextovéPole 147"/>
            <p:cNvSpPr txBox="1"/>
            <p:nvPr/>
          </p:nvSpPr>
          <p:spPr>
            <a:xfrm>
              <a:off x="5960143" y="4173144"/>
              <a:ext cx="4571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C</a:t>
              </a:r>
              <a:endParaRPr lang="cs-CZ" sz="800" dirty="0"/>
            </a:p>
          </p:txBody>
        </p:sp>
        <p:sp>
          <p:nvSpPr>
            <p:cNvPr id="149" name="TextovéPole 148"/>
            <p:cNvSpPr txBox="1"/>
            <p:nvPr/>
          </p:nvSpPr>
          <p:spPr>
            <a:xfrm>
              <a:off x="5960143" y="4326603"/>
              <a:ext cx="4571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C</a:t>
              </a:r>
              <a:endParaRPr lang="cs-CZ" sz="800" dirty="0"/>
            </a:p>
          </p:txBody>
        </p:sp>
        <p:sp>
          <p:nvSpPr>
            <p:cNvPr id="150" name="TextovéPole 149"/>
            <p:cNvSpPr txBox="1"/>
            <p:nvPr/>
          </p:nvSpPr>
          <p:spPr>
            <a:xfrm>
              <a:off x="5960142" y="4472441"/>
              <a:ext cx="4571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C</a:t>
              </a:r>
              <a:endParaRPr lang="cs-CZ" sz="800" dirty="0"/>
            </a:p>
          </p:txBody>
        </p:sp>
        <p:cxnSp>
          <p:nvCxnSpPr>
            <p:cNvPr id="151" name="Přímá spojnice 150"/>
            <p:cNvCxnSpPr/>
            <p:nvPr/>
          </p:nvCxnSpPr>
          <p:spPr>
            <a:xfrm>
              <a:off x="6103495" y="4482907"/>
              <a:ext cx="1524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Přímá spojnice 151"/>
            <p:cNvCxnSpPr/>
            <p:nvPr/>
          </p:nvCxnSpPr>
          <p:spPr>
            <a:xfrm>
              <a:off x="6103495" y="4326603"/>
              <a:ext cx="1524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Přímá spojnice 152"/>
            <p:cNvCxnSpPr/>
            <p:nvPr/>
          </p:nvCxnSpPr>
          <p:spPr>
            <a:xfrm>
              <a:off x="6103495" y="4630557"/>
              <a:ext cx="1524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Přímá spojnice 153"/>
            <p:cNvCxnSpPr/>
            <p:nvPr/>
          </p:nvCxnSpPr>
          <p:spPr>
            <a:xfrm>
              <a:off x="6103495" y="4173144"/>
              <a:ext cx="1524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Oblouk 154"/>
            <p:cNvSpPr/>
            <p:nvPr/>
          </p:nvSpPr>
          <p:spPr>
            <a:xfrm rot="657083">
              <a:off x="5922817" y="3757898"/>
              <a:ext cx="478449" cy="485482"/>
            </a:xfrm>
            <a:prstGeom prst="arc">
              <a:avLst>
                <a:gd name="adj1" fmla="val 10362290"/>
                <a:gd name="adj2" fmla="val 21202162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56" name="Přímá spojnice 155"/>
            <p:cNvCxnSpPr/>
            <p:nvPr/>
          </p:nvCxnSpPr>
          <p:spPr>
            <a:xfrm flipV="1">
              <a:off x="6226223" y="3823203"/>
              <a:ext cx="92765" cy="12806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Přímá spojnice 156"/>
            <p:cNvCxnSpPr/>
            <p:nvPr/>
          </p:nvCxnSpPr>
          <p:spPr>
            <a:xfrm>
              <a:off x="5988900" y="3832520"/>
              <a:ext cx="130567" cy="11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Přímá spojnice 157"/>
            <p:cNvCxnSpPr>
              <a:stCxn id="171" idx="0"/>
            </p:cNvCxnSpPr>
            <p:nvPr/>
          </p:nvCxnSpPr>
          <p:spPr>
            <a:xfrm>
              <a:off x="6422479" y="4153840"/>
              <a:ext cx="7062" cy="526104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TextovéPole 158"/>
            <p:cNvSpPr txBox="1"/>
            <p:nvPr/>
          </p:nvSpPr>
          <p:spPr>
            <a:xfrm>
              <a:off x="6177673" y="3749446"/>
              <a:ext cx="4571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C</a:t>
              </a:r>
              <a:endParaRPr lang="cs-CZ" sz="800" dirty="0"/>
            </a:p>
          </p:txBody>
        </p:sp>
        <p:sp>
          <p:nvSpPr>
            <p:cNvPr id="160" name="TextovéPole 159"/>
            <p:cNvSpPr txBox="1"/>
            <p:nvPr/>
          </p:nvSpPr>
          <p:spPr>
            <a:xfrm>
              <a:off x="6517442" y="3933752"/>
              <a:ext cx="4571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00B050"/>
                  </a:solidFill>
                </a:rPr>
                <a:t>G</a:t>
              </a:r>
              <a:endParaRPr lang="cs-CZ" sz="800" dirty="0">
                <a:solidFill>
                  <a:srgbClr val="00B050"/>
                </a:solidFill>
              </a:endParaRPr>
            </a:p>
          </p:txBody>
        </p:sp>
        <p:cxnSp>
          <p:nvCxnSpPr>
            <p:cNvPr id="161" name="Přímá spojnice 160"/>
            <p:cNvCxnSpPr/>
            <p:nvPr/>
          </p:nvCxnSpPr>
          <p:spPr>
            <a:xfrm>
              <a:off x="6479220" y="4041341"/>
              <a:ext cx="128304" cy="100637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Přímá spojnice 161"/>
            <p:cNvCxnSpPr/>
            <p:nvPr/>
          </p:nvCxnSpPr>
          <p:spPr>
            <a:xfrm>
              <a:off x="6270657" y="4177681"/>
              <a:ext cx="152400" cy="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Přímá spojnice 162"/>
            <p:cNvCxnSpPr/>
            <p:nvPr/>
          </p:nvCxnSpPr>
          <p:spPr>
            <a:xfrm>
              <a:off x="6270657" y="4327822"/>
              <a:ext cx="152400" cy="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Přímá spojnice 163"/>
            <p:cNvCxnSpPr/>
            <p:nvPr/>
          </p:nvCxnSpPr>
          <p:spPr>
            <a:xfrm>
              <a:off x="6276373" y="4480062"/>
              <a:ext cx="152400" cy="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Přímá spojnice 164"/>
            <p:cNvCxnSpPr/>
            <p:nvPr/>
          </p:nvCxnSpPr>
          <p:spPr>
            <a:xfrm>
              <a:off x="6273650" y="4631776"/>
              <a:ext cx="152400" cy="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TextovéPole 165"/>
            <p:cNvSpPr txBox="1"/>
            <p:nvPr/>
          </p:nvSpPr>
          <p:spPr>
            <a:xfrm>
              <a:off x="6210994" y="4018269"/>
              <a:ext cx="4571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00B050"/>
                  </a:solidFill>
                </a:rPr>
                <a:t>G</a:t>
              </a:r>
              <a:endParaRPr lang="cs-CZ" sz="800" dirty="0">
                <a:solidFill>
                  <a:srgbClr val="00B050"/>
                </a:solidFill>
              </a:endParaRPr>
            </a:p>
          </p:txBody>
        </p:sp>
        <p:sp>
          <p:nvSpPr>
            <p:cNvPr id="167" name="TextovéPole 166"/>
            <p:cNvSpPr txBox="1"/>
            <p:nvPr/>
          </p:nvSpPr>
          <p:spPr>
            <a:xfrm>
              <a:off x="6288755" y="4173144"/>
              <a:ext cx="4571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00B050"/>
                  </a:solidFill>
                </a:rPr>
                <a:t>G</a:t>
              </a:r>
              <a:endParaRPr lang="cs-CZ" sz="800" dirty="0">
                <a:solidFill>
                  <a:srgbClr val="00B050"/>
                </a:solidFill>
              </a:endParaRPr>
            </a:p>
          </p:txBody>
        </p:sp>
        <p:sp>
          <p:nvSpPr>
            <p:cNvPr id="168" name="TextovéPole 167"/>
            <p:cNvSpPr txBox="1"/>
            <p:nvPr/>
          </p:nvSpPr>
          <p:spPr>
            <a:xfrm>
              <a:off x="6295423" y="4321040"/>
              <a:ext cx="4571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00B050"/>
                  </a:solidFill>
                </a:rPr>
                <a:t>G</a:t>
              </a:r>
              <a:endParaRPr lang="cs-CZ" sz="800" dirty="0">
                <a:solidFill>
                  <a:srgbClr val="00B050"/>
                </a:solidFill>
              </a:endParaRPr>
            </a:p>
          </p:txBody>
        </p:sp>
        <p:sp>
          <p:nvSpPr>
            <p:cNvPr id="169" name="TextovéPole 168"/>
            <p:cNvSpPr txBox="1"/>
            <p:nvPr/>
          </p:nvSpPr>
          <p:spPr>
            <a:xfrm>
              <a:off x="6287328" y="4474346"/>
              <a:ext cx="4571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00B050"/>
                  </a:solidFill>
                </a:rPr>
                <a:t>G</a:t>
              </a:r>
              <a:endParaRPr lang="cs-CZ" sz="800" dirty="0">
                <a:solidFill>
                  <a:srgbClr val="00B050"/>
                </a:solidFill>
              </a:endParaRPr>
            </a:p>
          </p:txBody>
        </p:sp>
        <p:sp>
          <p:nvSpPr>
            <p:cNvPr id="170" name="Oblouk 169"/>
            <p:cNvSpPr/>
            <p:nvPr/>
          </p:nvSpPr>
          <p:spPr>
            <a:xfrm rot="20750173" flipH="1">
              <a:off x="6312306" y="4040418"/>
              <a:ext cx="127495" cy="112928"/>
            </a:xfrm>
            <a:prstGeom prst="arc">
              <a:avLst>
                <a:gd name="adj1" fmla="val 15095195"/>
                <a:gd name="adj2" fmla="val 6041068"/>
              </a:avLst>
            </a:prstGeom>
            <a:ln w="12700">
              <a:solidFill>
                <a:schemeClr val="tx1"/>
              </a:solidFill>
              <a:tailEnd type="stealth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1" name="Oblouk 170"/>
            <p:cNvSpPr/>
            <p:nvPr/>
          </p:nvSpPr>
          <p:spPr>
            <a:xfrm rot="2020549">
              <a:off x="6447264" y="3979534"/>
              <a:ext cx="105792" cy="231305"/>
            </a:xfrm>
            <a:prstGeom prst="arc">
              <a:avLst>
                <a:gd name="adj1" fmla="val 6556163"/>
                <a:gd name="adj2" fmla="val 15176154"/>
              </a:avLst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72" name="Přímá spojnice 171"/>
            <p:cNvCxnSpPr/>
            <p:nvPr/>
          </p:nvCxnSpPr>
          <p:spPr>
            <a:xfrm flipV="1">
              <a:off x="6396765" y="4001584"/>
              <a:ext cx="3210" cy="8236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TextovéPole 172"/>
            <p:cNvSpPr txBox="1"/>
            <p:nvPr/>
          </p:nvSpPr>
          <p:spPr>
            <a:xfrm>
              <a:off x="6291042" y="3864644"/>
              <a:ext cx="4571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C</a:t>
              </a:r>
              <a:endParaRPr lang="cs-CZ" sz="800" dirty="0"/>
            </a:p>
          </p:txBody>
        </p:sp>
        <p:grpSp>
          <p:nvGrpSpPr>
            <p:cNvPr id="174" name="Skupina 173"/>
            <p:cNvGrpSpPr/>
            <p:nvPr/>
          </p:nvGrpSpPr>
          <p:grpSpPr>
            <a:xfrm rot="20606887">
              <a:off x="6396451" y="4110298"/>
              <a:ext cx="63030" cy="45719"/>
              <a:chOff x="6013482" y="3480276"/>
              <a:chExt cx="186853" cy="201523"/>
            </a:xfrm>
          </p:grpSpPr>
          <p:cxnSp>
            <p:nvCxnSpPr>
              <p:cNvPr id="177" name="Pravoúhlá spojnice 176"/>
              <p:cNvCxnSpPr/>
              <p:nvPr/>
            </p:nvCxnSpPr>
            <p:spPr>
              <a:xfrm>
                <a:off x="6013482" y="3480276"/>
                <a:ext cx="118470" cy="63024"/>
              </a:xfrm>
              <a:prstGeom prst="bentConnector3">
                <a:avLst/>
              </a:prstGeom>
              <a:ln w="95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Pravoúhlá spojnice 177"/>
              <p:cNvCxnSpPr/>
              <p:nvPr/>
            </p:nvCxnSpPr>
            <p:spPr>
              <a:xfrm rot="16200000" flipH="1">
                <a:off x="6096023" y="3577487"/>
                <a:ext cx="138499" cy="70125"/>
              </a:xfrm>
              <a:prstGeom prst="bentConnector3">
                <a:avLst/>
              </a:prstGeom>
              <a:ln w="95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5" name="TextovéPole 174"/>
            <p:cNvSpPr txBox="1"/>
            <p:nvPr/>
          </p:nvSpPr>
          <p:spPr>
            <a:xfrm>
              <a:off x="5713223" y="4580163"/>
              <a:ext cx="26161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5’</a:t>
              </a:r>
              <a:endParaRPr lang="cs-CZ" sz="800" dirty="0"/>
            </a:p>
          </p:txBody>
        </p:sp>
        <p:sp>
          <p:nvSpPr>
            <p:cNvPr id="176" name="TextovéPole 175"/>
            <p:cNvSpPr txBox="1"/>
            <p:nvPr/>
          </p:nvSpPr>
          <p:spPr>
            <a:xfrm>
              <a:off x="6363186" y="4573068"/>
              <a:ext cx="26161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rgbClr val="00B050"/>
                  </a:solidFill>
                </a:rPr>
                <a:t>3’</a:t>
              </a:r>
              <a:endParaRPr lang="cs-CZ" sz="800" dirty="0">
                <a:solidFill>
                  <a:srgbClr val="00B050"/>
                </a:solidFill>
              </a:endParaRPr>
            </a:p>
          </p:txBody>
        </p:sp>
      </p:grpSp>
      <p:cxnSp>
        <p:nvCxnSpPr>
          <p:cNvPr id="179" name="Přímá spojnice 178"/>
          <p:cNvCxnSpPr/>
          <p:nvPr/>
        </p:nvCxnSpPr>
        <p:spPr>
          <a:xfrm flipH="1">
            <a:off x="5407152" y="1681858"/>
            <a:ext cx="73631" cy="81723"/>
          </a:xfrm>
          <a:prstGeom prst="line">
            <a:avLst/>
          </a:prstGeom>
          <a:ln w="19050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0" name="Obrázek 17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7" t="8085" r="31515" b="8085"/>
          <a:stretch/>
        </p:blipFill>
        <p:spPr>
          <a:xfrm>
            <a:off x="7409859" y="1196231"/>
            <a:ext cx="1274618" cy="1376860"/>
          </a:xfrm>
          <a:prstGeom prst="rect">
            <a:avLst/>
          </a:prstGeom>
        </p:spPr>
      </p:pic>
      <p:cxnSp>
        <p:nvCxnSpPr>
          <p:cNvPr id="181" name="Přímá spojnice 180"/>
          <p:cNvCxnSpPr/>
          <p:nvPr/>
        </p:nvCxnSpPr>
        <p:spPr>
          <a:xfrm>
            <a:off x="7883116" y="1778149"/>
            <a:ext cx="93849" cy="160320"/>
          </a:xfrm>
          <a:prstGeom prst="line">
            <a:avLst/>
          </a:prstGeom>
          <a:ln w="19050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Přímá spojnice 181"/>
          <p:cNvCxnSpPr/>
          <p:nvPr/>
        </p:nvCxnSpPr>
        <p:spPr>
          <a:xfrm>
            <a:off x="7646988" y="1919976"/>
            <a:ext cx="33321" cy="107153"/>
          </a:xfrm>
          <a:prstGeom prst="line">
            <a:avLst/>
          </a:prstGeom>
          <a:ln w="19050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Přímá spojnice 182"/>
          <p:cNvCxnSpPr/>
          <p:nvPr/>
        </p:nvCxnSpPr>
        <p:spPr>
          <a:xfrm>
            <a:off x="2977223" y="3643632"/>
            <a:ext cx="152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Přímá spojnice 183"/>
          <p:cNvCxnSpPr/>
          <p:nvPr/>
        </p:nvCxnSpPr>
        <p:spPr>
          <a:xfrm>
            <a:off x="2992313" y="3936717"/>
            <a:ext cx="152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TextovéPole 184"/>
          <p:cNvSpPr txBox="1"/>
          <p:nvPr/>
        </p:nvSpPr>
        <p:spPr>
          <a:xfrm>
            <a:off x="2842040" y="3941665"/>
            <a:ext cx="457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C</a:t>
            </a:r>
            <a:endParaRPr lang="cs-CZ" sz="800" dirty="0"/>
          </a:p>
        </p:txBody>
      </p:sp>
      <p:sp>
        <p:nvSpPr>
          <p:cNvPr id="186" name="TextovéPole 185"/>
          <p:cNvSpPr txBox="1"/>
          <p:nvPr/>
        </p:nvSpPr>
        <p:spPr>
          <a:xfrm>
            <a:off x="2757567" y="3204154"/>
            <a:ext cx="2616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3’</a:t>
            </a:r>
            <a:endParaRPr lang="cs-CZ" sz="800" dirty="0"/>
          </a:p>
        </p:txBody>
      </p:sp>
      <p:sp>
        <p:nvSpPr>
          <p:cNvPr id="187" name="TextovéPole 186"/>
          <p:cNvSpPr txBox="1"/>
          <p:nvPr/>
        </p:nvSpPr>
        <p:spPr>
          <a:xfrm>
            <a:off x="2792371" y="4185538"/>
            <a:ext cx="2616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5’</a:t>
            </a:r>
            <a:endParaRPr lang="cs-CZ" sz="800" dirty="0"/>
          </a:p>
        </p:txBody>
      </p:sp>
      <p:cxnSp>
        <p:nvCxnSpPr>
          <p:cNvPr id="188" name="Přímá spojnice 187"/>
          <p:cNvCxnSpPr/>
          <p:nvPr/>
        </p:nvCxnSpPr>
        <p:spPr>
          <a:xfrm>
            <a:off x="2999548" y="4233781"/>
            <a:ext cx="152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9" name="Obrázek 18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9" t="10775" r="11486" b="9561"/>
          <a:stretch/>
        </p:blipFill>
        <p:spPr>
          <a:xfrm>
            <a:off x="3000109" y="1044109"/>
            <a:ext cx="1648636" cy="1497285"/>
          </a:xfrm>
          <a:prstGeom prst="rect">
            <a:avLst/>
          </a:prstGeom>
        </p:spPr>
      </p:pic>
      <p:grpSp>
        <p:nvGrpSpPr>
          <p:cNvPr id="190" name="Skupina 189"/>
          <p:cNvGrpSpPr/>
          <p:nvPr/>
        </p:nvGrpSpPr>
        <p:grpSpPr>
          <a:xfrm>
            <a:off x="7993899" y="5039987"/>
            <a:ext cx="895109" cy="1063617"/>
            <a:chOff x="5798857" y="5579183"/>
            <a:chExt cx="895109" cy="1063617"/>
          </a:xfrm>
        </p:grpSpPr>
        <p:sp>
          <p:nvSpPr>
            <p:cNvPr id="191" name="TextovéPole 190"/>
            <p:cNvSpPr txBox="1"/>
            <p:nvPr/>
          </p:nvSpPr>
          <p:spPr>
            <a:xfrm>
              <a:off x="6344153" y="5715544"/>
              <a:ext cx="4571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srgbClr val="FF66FF"/>
                  </a:solidFill>
                </a:rPr>
                <a:t>C</a:t>
              </a:r>
              <a:endParaRPr lang="cs-CZ" sz="800" dirty="0">
                <a:solidFill>
                  <a:srgbClr val="FF66FF"/>
                </a:solidFill>
              </a:endParaRPr>
            </a:p>
          </p:txBody>
        </p:sp>
        <p:cxnSp>
          <p:nvCxnSpPr>
            <p:cNvPr id="192" name="Přímá spojnice 191"/>
            <p:cNvCxnSpPr/>
            <p:nvPr/>
          </p:nvCxnSpPr>
          <p:spPr>
            <a:xfrm>
              <a:off x="6385472" y="5889710"/>
              <a:ext cx="2903" cy="298804"/>
            </a:xfrm>
            <a:prstGeom prst="line">
              <a:avLst/>
            </a:prstGeom>
            <a:ln w="57150" cmpd="dbl">
              <a:solidFill>
                <a:srgbClr val="FFC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Přímá spojnice 192"/>
            <p:cNvCxnSpPr>
              <a:stCxn id="210" idx="0"/>
            </p:cNvCxnSpPr>
            <p:nvPr/>
          </p:nvCxnSpPr>
          <p:spPr>
            <a:xfrm flipH="1">
              <a:off x="5988128" y="5877264"/>
              <a:ext cx="766" cy="685146"/>
            </a:xfrm>
            <a:prstGeom prst="line">
              <a:avLst/>
            </a:prstGeom>
            <a:ln w="12700">
              <a:solidFill>
                <a:srgbClr val="FF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Přímá spojnice 193"/>
            <p:cNvCxnSpPr/>
            <p:nvPr/>
          </p:nvCxnSpPr>
          <p:spPr>
            <a:xfrm flipV="1">
              <a:off x="6312513" y="5866385"/>
              <a:ext cx="147290" cy="3767"/>
            </a:xfrm>
            <a:prstGeom prst="line">
              <a:avLst/>
            </a:prstGeom>
            <a:ln w="12700">
              <a:solidFill>
                <a:srgbClr val="FF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Přímá spojnice 194"/>
            <p:cNvCxnSpPr/>
            <p:nvPr/>
          </p:nvCxnSpPr>
          <p:spPr>
            <a:xfrm>
              <a:off x="5982773" y="5881382"/>
              <a:ext cx="152400" cy="0"/>
            </a:xfrm>
            <a:prstGeom prst="line">
              <a:avLst/>
            </a:prstGeom>
            <a:ln w="12700">
              <a:solidFill>
                <a:srgbClr val="FF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Přímá spojnice 195"/>
            <p:cNvCxnSpPr/>
            <p:nvPr/>
          </p:nvCxnSpPr>
          <p:spPr>
            <a:xfrm>
              <a:off x="5982773" y="6029972"/>
              <a:ext cx="152400" cy="0"/>
            </a:xfrm>
            <a:prstGeom prst="line">
              <a:avLst/>
            </a:prstGeom>
            <a:ln w="12700">
              <a:solidFill>
                <a:srgbClr val="FF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Přímá spojnice 196"/>
            <p:cNvCxnSpPr/>
            <p:nvPr/>
          </p:nvCxnSpPr>
          <p:spPr>
            <a:xfrm>
              <a:off x="5982773" y="6180467"/>
              <a:ext cx="152400" cy="0"/>
            </a:xfrm>
            <a:prstGeom prst="line">
              <a:avLst/>
            </a:prstGeom>
            <a:ln w="12700">
              <a:solidFill>
                <a:srgbClr val="FF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Přímá spojnice 197"/>
            <p:cNvCxnSpPr/>
            <p:nvPr/>
          </p:nvCxnSpPr>
          <p:spPr>
            <a:xfrm>
              <a:off x="5982773" y="6330962"/>
              <a:ext cx="152400" cy="0"/>
            </a:xfrm>
            <a:prstGeom prst="line">
              <a:avLst/>
            </a:prstGeom>
            <a:ln w="12700">
              <a:solidFill>
                <a:srgbClr val="FF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Přímá spojnice 198"/>
            <p:cNvCxnSpPr/>
            <p:nvPr/>
          </p:nvCxnSpPr>
          <p:spPr>
            <a:xfrm>
              <a:off x="5982773" y="6481457"/>
              <a:ext cx="152400" cy="0"/>
            </a:xfrm>
            <a:prstGeom prst="line">
              <a:avLst/>
            </a:prstGeom>
            <a:ln w="12700">
              <a:solidFill>
                <a:srgbClr val="FF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TextovéPole 199"/>
            <p:cNvSpPr txBox="1"/>
            <p:nvPr/>
          </p:nvSpPr>
          <p:spPr>
            <a:xfrm>
              <a:off x="6077434" y="5579183"/>
              <a:ext cx="4571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FF66FF"/>
                  </a:solidFill>
                </a:rPr>
                <a:t>C</a:t>
              </a:r>
              <a:endParaRPr lang="cs-CZ" sz="800" dirty="0">
                <a:solidFill>
                  <a:srgbClr val="FF66FF"/>
                </a:solidFill>
              </a:endParaRPr>
            </a:p>
          </p:txBody>
        </p:sp>
        <p:sp>
          <p:nvSpPr>
            <p:cNvPr id="201" name="TextovéPole 200"/>
            <p:cNvSpPr txBox="1"/>
            <p:nvPr/>
          </p:nvSpPr>
          <p:spPr>
            <a:xfrm>
              <a:off x="6013254" y="5726898"/>
              <a:ext cx="4571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FF66FF"/>
                  </a:solidFill>
                </a:rPr>
                <a:t>C</a:t>
              </a:r>
              <a:endParaRPr lang="cs-CZ" sz="800" dirty="0">
                <a:solidFill>
                  <a:srgbClr val="FF66FF"/>
                </a:solidFill>
              </a:endParaRPr>
            </a:p>
          </p:txBody>
        </p:sp>
        <p:sp>
          <p:nvSpPr>
            <p:cNvPr id="202" name="TextovéPole 201"/>
            <p:cNvSpPr txBox="1"/>
            <p:nvPr/>
          </p:nvSpPr>
          <p:spPr>
            <a:xfrm>
              <a:off x="6013253" y="5876335"/>
              <a:ext cx="4571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FF66FF"/>
                  </a:solidFill>
                </a:rPr>
                <a:t>C</a:t>
              </a:r>
              <a:endParaRPr lang="cs-CZ" sz="800" dirty="0">
                <a:solidFill>
                  <a:srgbClr val="FF66FF"/>
                </a:solidFill>
              </a:endParaRPr>
            </a:p>
          </p:txBody>
        </p:sp>
        <p:sp>
          <p:nvSpPr>
            <p:cNvPr id="203" name="TextovéPole 202"/>
            <p:cNvSpPr txBox="1"/>
            <p:nvPr/>
          </p:nvSpPr>
          <p:spPr>
            <a:xfrm>
              <a:off x="6013254" y="6024044"/>
              <a:ext cx="4571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FF66FF"/>
                  </a:solidFill>
                </a:rPr>
                <a:t>C</a:t>
              </a:r>
              <a:endParaRPr lang="cs-CZ" sz="800" dirty="0">
                <a:solidFill>
                  <a:srgbClr val="FF66FF"/>
                </a:solidFill>
              </a:endParaRPr>
            </a:p>
          </p:txBody>
        </p:sp>
        <p:sp>
          <p:nvSpPr>
            <p:cNvPr id="204" name="TextovéPole 203"/>
            <p:cNvSpPr txBox="1"/>
            <p:nvPr/>
          </p:nvSpPr>
          <p:spPr>
            <a:xfrm>
              <a:off x="6013254" y="6177503"/>
              <a:ext cx="4571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FF66FF"/>
                  </a:solidFill>
                </a:rPr>
                <a:t>C</a:t>
              </a:r>
              <a:endParaRPr lang="cs-CZ" sz="800" dirty="0">
                <a:solidFill>
                  <a:srgbClr val="FF66FF"/>
                </a:solidFill>
              </a:endParaRPr>
            </a:p>
          </p:txBody>
        </p:sp>
        <p:sp>
          <p:nvSpPr>
            <p:cNvPr id="205" name="TextovéPole 204"/>
            <p:cNvSpPr txBox="1"/>
            <p:nvPr/>
          </p:nvSpPr>
          <p:spPr>
            <a:xfrm>
              <a:off x="6013253" y="6323341"/>
              <a:ext cx="4571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FF66FF"/>
                  </a:solidFill>
                </a:rPr>
                <a:t>C</a:t>
              </a:r>
              <a:endParaRPr lang="cs-CZ" sz="800" dirty="0">
                <a:solidFill>
                  <a:srgbClr val="FF66FF"/>
                </a:solidFill>
              </a:endParaRPr>
            </a:p>
          </p:txBody>
        </p:sp>
        <p:cxnSp>
          <p:nvCxnSpPr>
            <p:cNvPr id="206" name="Přímá spojnice 205"/>
            <p:cNvCxnSpPr/>
            <p:nvPr/>
          </p:nvCxnSpPr>
          <p:spPr>
            <a:xfrm>
              <a:off x="6156606" y="6333807"/>
              <a:ext cx="1524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Přímá spojnice 206"/>
            <p:cNvCxnSpPr/>
            <p:nvPr/>
          </p:nvCxnSpPr>
          <p:spPr>
            <a:xfrm>
              <a:off x="6156606" y="6177503"/>
              <a:ext cx="1524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Přímá spojnice 207"/>
            <p:cNvCxnSpPr/>
            <p:nvPr/>
          </p:nvCxnSpPr>
          <p:spPr>
            <a:xfrm>
              <a:off x="6156606" y="6481457"/>
              <a:ext cx="1524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Přímá spojnice 208"/>
            <p:cNvCxnSpPr/>
            <p:nvPr/>
          </p:nvCxnSpPr>
          <p:spPr>
            <a:xfrm>
              <a:off x="6156606" y="6024044"/>
              <a:ext cx="1524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0" name="Oblouk 209"/>
            <p:cNvSpPr/>
            <p:nvPr/>
          </p:nvSpPr>
          <p:spPr>
            <a:xfrm rot="21598360">
              <a:off x="5986998" y="5604026"/>
              <a:ext cx="478449" cy="485482"/>
            </a:xfrm>
            <a:prstGeom prst="arc">
              <a:avLst>
                <a:gd name="adj1" fmla="val 10362290"/>
                <a:gd name="adj2" fmla="val 16582"/>
              </a:avLst>
            </a:prstGeom>
            <a:ln w="12700">
              <a:solidFill>
                <a:srgbClr val="FF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211" name="Přímá spojnice 210"/>
            <p:cNvCxnSpPr/>
            <p:nvPr/>
          </p:nvCxnSpPr>
          <p:spPr>
            <a:xfrm flipV="1">
              <a:off x="6272541" y="5654996"/>
              <a:ext cx="92765" cy="128065"/>
            </a:xfrm>
            <a:prstGeom prst="line">
              <a:avLst/>
            </a:prstGeom>
            <a:ln w="12700">
              <a:solidFill>
                <a:srgbClr val="FF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Přímá spojnice 211"/>
            <p:cNvCxnSpPr/>
            <p:nvPr/>
          </p:nvCxnSpPr>
          <p:spPr>
            <a:xfrm>
              <a:off x="6042011" y="5683420"/>
              <a:ext cx="130567" cy="116254"/>
            </a:xfrm>
            <a:prstGeom prst="line">
              <a:avLst/>
            </a:prstGeom>
            <a:ln w="12700">
              <a:solidFill>
                <a:srgbClr val="FF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Přímá spojnice 212"/>
            <p:cNvCxnSpPr/>
            <p:nvPr/>
          </p:nvCxnSpPr>
          <p:spPr>
            <a:xfrm>
              <a:off x="6478638" y="6107566"/>
              <a:ext cx="4014" cy="423278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4" name="TextovéPole 213"/>
            <p:cNvSpPr txBox="1"/>
            <p:nvPr/>
          </p:nvSpPr>
          <p:spPr>
            <a:xfrm>
              <a:off x="6213196" y="5588521"/>
              <a:ext cx="4571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FF66FF"/>
                  </a:solidFill>
                </a:rPr>
                <a:t>C</a:t>
              </a:r>
              <a:endParaRPr lang="cs-CZ" sz="800" dirty="0">
                <a:solidFill>
                  <a:srgbClr val="FF66FF"/>
                </a:solidFill>
              </a:endParaRPr>
            </a:p>
          </p:txBody>
        </p:sp>
        <p:cxnSp>
          <p:nvCxnSpPr>
            <p:cNvPr id="215" name="Přímá spojnice 214"/>
            <p:cNvCxnSpPr/>
            <p:nvPr/>
          </p:nvCxnSpPr>
          <p:spPr>
            <a:xfrm>
              <a:off x="6323768" y="6028581"/>
              <a:ext cx="152400" cy="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Přímá spojnice 215"/>
            <p:cNvCxnSpPr/>
            <p:nvPr/>
          </p:nvCxnSpPr>
          <p:spPr>
            <a:xfrm>
              <a:off x="6323768" y="6178722"/>
              <a:ext cx="152400" cy="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Přímá spojnice 216"/>
            <p:cNvCxnSpPr/>
            <p:nvPr/>
          </p:nvCxnSpPr>
          <p:spPr>
            <a:xfrm>
              <a:off x="6329484" y="6330962"/>
              <a:ext cx="152400" cy="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Přímá spojnice 217"/>
            <p:cNvCxnSpPr/>
            <p:nvPr/>
          </p:nvCxnSpPr>
          <p:spPr>
            <a:xfrm>
              <a:off x="6326761" y="6482676"/>
              <a:ext cx="152400" cy="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9" name="TextovéPole 218"/>
            <p:cNvSpPr txBox="1"/>
            <p:nvPr/>
          </p:nvSpPr>
          <p:spPr>
            <a:xfrm>
              <a:off x="6264105" y="5869169"/>
              <a:ext cx="4571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00B050"/>
                  </a:solidFill>
                </a:rPr>
                <a:t>G</a:t>
              </a:r>
              <a:endParaRPr lang="cs-CZ" sz="800" dirty="0">
                <a:solidFill>
                  <a:srgbClr val="00B050"/>
                </a:solidFill>
              </a:endParaRPr>
            </a:p>
          </p:txBody>
        </p:sp>
        <p:sp>
          <p:nvSpPr>
            <p:cNvPr id="220" name="TextovéPole 219"/>
            <p:cNvSpPr txBox="1"/>
            <p:nvPr/>
          </p:nvSpPr>
          <p:spPr>
            <a:xfrm>
              <a:off x="6341866" y="6024044"/>
              <a:ext cx="4571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0070C0"/>
                  </a:solidFill>
                </a:rPr>
                <a:t>G</a:t>
              </a:r>
              <a:endParaRPr lang="cs-CZ" sz="800" dirty="0">
                <a:solidFill>
                  <a:srgbClr val="0070C0"/>
                </a:solidFill>
              </a:endParaRPr>
            </a:p>
          </p:txBody>
        </p:sp>
        <p:sp>
          <p:nvSpPr>
            <p:cNvPr id="221" name="TextovéPole 220"/>
            <p:cNvSpPr txBox="1"/>
            <p:nvPr/>
          </p:nvSpPr>
          <p:spPr>
            <a:xfrm>
              <a:off x="6348534" y="6171940"/>
              <a:ext cx="4571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0070C0"/>
                  </a:solidFill>
                </a:rPr>
                <a:t>G</a:t>
              </a:r>
              <a:endParaRPr lang="cs-CZ" sz="800" dirty="0">
                <a:solidFill>
                  <a:srgbClr val="0070C0"/>
                </a:solidFill>
              </a:endParaRPr>
            </a:p>
          </p:txBody>
        </p:sp>
        <p:sp>
          <p:nvSpPr>
            <p:cNvPr id="222" name="TextovéPole 221"/>
            <p:cNvSpPr txBox="1"/>
            <p:nvPr/>
          </p:nvSpPr>
          <p:spPr>
            <a:xfrm>
              <a:off x="6340439" y="6325246"/>
              <a:ext cx="4571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0070C0"/>
                  </a:solidFill>
                </a:rPr>
                <a:t>G</a:t>
              </a:r>
              <a:endParaRPr lang="cs-CZ" sz="800" dirty="0">
                <a:solidFill>
                  <a:srgbClr val="0070C0"/>
                </a:solidFill>
              </a:endParaRPr>
            </a:p>
          </p:txBody>
        </p:sp>
        <p:sp>
          <p:nvSpPr>
            <p:cNvPr id="223" name="Oblouk 222"/>
            <p:cNvSpPr/>
            <p:nvPr/>
          </p:nvSpPr>
          <p:spPr>
            <a:xfrm>
              <a:off x="6435650" y="5867253"/>
              <a:ext cx="167985" cy="154875"/>
            </a:xfrm>
            <a:prstGeom prst="arc">
              <a:avLst>
                <a:gd name="adj1" fmla="val 15357584"/>
                <a:gd name="adj2" fmla="val 6041068"/>
              </a:avLst>
            </a:prstGeom>
            <a:ln w="12700">
              <a:solidFill>
                <a:schemeClr val="tx1"/>
              </a:solidFill>
              <a:tailEnd type="stealth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224" name="Přímá spojnice 223"/>
            <p:cNvCxnSpPr>
              <a:endCxn id="210" idx="2"/>
            </p:cNvCxnSpPr>
            <p:nvPr/>
          </p:nvCxnSpPr>
          <p:spPr>
            <a:xfrm flipH="1" flipV="1">
              <a:off x="6465445" y="5847807"/>
              <a:ext cx="118" cy="71838"/>
            </a:xfrm>
            <a:prstGeom prst="line">
              <a:avLst/>
            </a:prstGeom>
            <a:ln w="12700">
              <a:solidFill>
                <a:srgbClr val="FF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TextovéPole 224"/>
            <p:cNvSpPr txBox="1"/>
            <p:nvPr/>
          </p:nvSpPr>
          <p:spPr>
            <a:xfrm>
              <a:off x="5798857" y="6427356"/>
              <a:ext cx="26161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rgbClr val="FF66FF"/>
                  </a:solidFill>
                </a:rPr>
                <a:t>5’</a:t>
              </a:r>
              <a:endParaRPr lang="cs-CZ" sz="800" dirty="0">
                <a:solidFill>
                  <a:srgbClr val="FF66FF"/>
                </a:solidFill>
              </a:endParaRPr>
            </a:p>
          </p:txBody>
        </p:sp>
        <p:sp>
          <p:nvSpPr>
            <p:cNvPr id="226" name="TextovéPole 225"/>
            <p:cNvSpPr txBox="1"/>
            <p:nvPr/>
          </p:nvSpPr>
          <p:spPr>
            <a:xfrm>
              <a:off x="6432356" y="6393312"/>
              <a:ext cx="26161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rgbClr val="0070C0"/>
                  </a:solidFill>
                </a:rPr>
                <a:t>3’</a:t>
              </a:r>
              <a:endParaRPr lang="cs-CZ" sz="800" dirty="0">
                <a:solidFill>
                  <a:srgbClr val="0070C0"/>
                </a:solidFill>
              </a:endParaRPr>
            </a:p>
          </p:txBody>
        </p:sp>
        <p:cxnSp>
          <p:nvCxnSpPr>
            <p:cNvPr id="227" name="Přímá spojnice 226"/>
            <p:cNvCxnSpPr/>
            <p:nvPr/>
          </p:nvCxnSpPr>
          <p:spPr>
            <a:xfrm>
              <a:off x="6472248" y="5996467"/>
              <a:ext cx="0" cy="7200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8" name="Přímá spojnice 227"/>
          <p:cNvCxnSpPr/>
          <p:nvPr/>
        </p:nvCxnSpPr>
        <p:spPr>
          <a:xfrm>
            <a:off x="6681193" y="5499398"/>
            <a:ext cx="0" cy="720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Přímá spojnice 228"/>
          <p:cNvCxnSpPr/>
          <p:nvPr/>
        </p:nvCxnSpPr>
        <p:spPr>
          <a:xfrm>
            <a:off x="6833967" y="5671006"/>
            <a:ext cx="0" cy="720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0" name="Skupina 229"/>
          <p:cNvGrpSpPr/>
          <p:nvPr/>
        </p:nvGrpSpPr>
        <p:grpSpPr>
          <a:xfrm>
            <a:off x="4967994" y="4869229"/>
            <a:ext cx="683255" cy="1425913"/>
            <a:chOff x="2644968" y="5390065"/>
            <a:chExt cx="683255" cy="1425913"/>
          </a:xfrm>
        </p:grpSpPr>
        <p:cxnSp>
          <p:nvCxnSpPr>
            <p:cNvPr id="231" name="Přímá spojnice 230"/>
            <p:cNvCxnSpPr/>
            <p:nvPr/>
          </p:nvCxnSpPr>
          <p:spPr>
            <a:xfrm>
              <a:off x="2941309" y="5905235"/>
              <a:ext cx="0" cy="510836"/>
            </a:xfrm>
            <a:prstGeom prst="line">
              <a:avLst/>
            </a:prstGeom>
            <a:ln w="57150" cmpd="dbl">
              <a:solidFill>
                <a:srgbClr val="FFC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2" name="TextovéPole 231"/>
            <p:cNvSpPr txBox="1"/>
            <p:nvPr/>
          </p:nvSpPr>
          <p:spPr>
            <a:xfrm>
              <a:off x="2778637" y="6065238"/>
              <a:ext cx="46930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err="1" smtClean="0">
                  <a:solidFill>
                    <a:srgbClr val="FF0000"/>
                  </a:solidFill>
                </a:rPr>
                <a:t>cAMP</a:t>
              </a:r>
              <a:endParaRPr lang="cs-CZ" sz="800" dirty="0">
                <a:solidFill>
                  <a:srgbClr val="FF0000"/>
                </a:solidFill>
              </a:endParaRPr>
            </a:p>
          </p:txBody>
        </p:sp>
        <p:cxnSp>
          <p:nvCxnSpPr>
            <p:cNvPr id="233" name="Přímá spojnice 232"/>
            <p:cNvCxnSpPr/>
            <p:nvPr/>
          </p:nvCxnSpPr>
          <p:spPr>
            <a:xfrm flipH="1">
              <a:off x="2855782" y="5465363"/>
              <a:ext cx="992" cy="4756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Přímá spojnice 233"/>
            <p:cNvCxnSpPr/>
            <p:nvPr/>
          </p:nvCxnSpPr>
          <p:spPr>
            <a:xfrm>
              <a:off x="2852924" y="5601726"/>
              <a:ext cx="1587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Přímá spojnice 234"/>
            <p:cNvCxnSpPr/>
            <p:nvPr/>
          </p:nvCxnSpPr>
          <p:spPr>
            <a:xfrm>
              <a:off x="2862449" y="5750316"/>
              <a:ext cx="1587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Přímá spojnice 235"/>
            <p:cNvCxnSpPr/>
            <p:nvPr/>
          </p:nvCxnSpPr>
          <p:spPr>
            <a:xfrm>
              <a:off x="2862449" y="5895096"/>
              <a:ext cx="1587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Přímá spojnice 236"/>
            <p:cNvCxnSpPr/>
            <p:nvPr/>
          </p:nvCxnSpPr>
          <p:spPr>
            <a:xfrm>
              <a:off x="2857684" y="6405932"/>
              <a:ext cx="1587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Přímá spojnice 237"/>
            <p:cNvCxnSpPr/>
            <p:nvPr/>
          </p:nvCxnSpPr>
          <p:spPr>
            <a:xfrm>
              <a:off x="2857684" y="6556427"/>
              <a:ext cx="1587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Přímá spojnice 238"/>
            <p:cNvCxnSpPr/>
            <p:nvPr/>
          </p:nvCxnSpPr>
          <p:spPr>
            <a:xfrm>
              <a:off x="2857684" y="6706922"/>
              <a:ext cx="1587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0" name="TextovéPole 239"/>
            <p:cNvSpPr txBox="1"/>
            <p:nvPr/>
          </p:nvSpPr>
          <p:spPr>
            <a:xfrm>
              <a:off x="2883404" y="5409565"/>
              <a:ext cx="4762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A</a:t>
              </a:r>
              <a:endParaRPr lang="cs-CZ" sz="800" dirty="0"/>
            </a:p>
          </p:txBody>
        </p:sp>
        <p:sp>
          <p:nvSpPr>
            <p:cNvPr id="241" name="TextovéPole 240"/>
            <p:cNvSpPr txBox="1"/>
            <p:nvPr/>
          </p:nvSpPr>
          <p:spPr>
            <a:xfrm>
              <a:off x="2883405" y="5558122"/>
              <a:ext cx="4762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A</a:t>
              </a:r>
              <a:endParaRPr lang="cs-CZ" sz="800" dirty="0"/>
            </a:p>
          </p:txBody>
        </p:sp>
        <p:sp>
          <p:nvSpPr>
            <p:cNvPr id="242" name="TextovéPole 241"/>
            <p:cNvSpPr txBox="1"/>
            <p:nvPr/>
          </p:nvSpPr>
          <p:spPr>
            <a:xfrm>
              <a:off x="2892930" y="5704806"/>
              <a:ext cx="4762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A</a:t>
              </a:r>
              <a:endParaRPr lang="cs-CZ" sz="800" dirty="0"/>
            </a:p>
          </p:txBody>
        </p:sp>
        <p:sp>
          <p:nvSpPr>
            <p:cNvPr id="243" name="TextovéPole 242"/>
            <p:cNvSpPr txBox="1"/>
            <p:nvPr/>
          </p:nvSpPr>
          <p:spPr>
            <a:xfrm>
              <a:off x="2775773" y="5894891"/>
              <a:ext cx="55245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err="1" smtClean="0">
                  <a:solidFill>
                    <a:srgbClr val="FF0000"/>
                  </a:solidFill>
                </a:rPr>
                <a:t>cAMP</a:t>
              </a:r>
              <a:endParaRPr lang="cs-CZ" sz="800" dirty="0">
                <a:solidFill>
                  <a:srgbClr val="FF0000"/>
                </a:solidFill>
              </a:endParaRPr>
            </a:p>
          </p:txBody>
        </p:sp>
        <p:sp>
          <p:nvSpPr>
            <p:cNvPr id="244" name="TextovéPole 243"/>
            <p:cNvSpPr txBox="1"/>
            <p:nvPr/>
          </p:nvSpPr>
          <p:spPr>
            <a:xfrm>
              <a:off x="2885368" y="6238859"/>
              <a:ext cx="4762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A</a:t>
              </a:r>
              <a:endParaRPr lang="cs-CZ" sz="800" dirty="0"/>
            </a:p>
          </p:txBody>
        </p:sp>
        <p:sp>
          <p:nvSpPr>
            <p:cNvPr id="245" name="TextovéPole 244"/>
            <p:cNvSpPr txBox="1"/>
            <p:nvPr/>
          </p:nvSpPr>
          <p:spPr>
            <a:xfrm>
              <a:off x="2888165" y="6367162"/>
              <a:ext cx="4762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A</a:t>
              </a:r>
              <a:endParaRPr lang="cs-CZ" sz="800" dirty="0"/>
            </a:p>
          </p:txBody>
        </p:sp>
        <p:sp>
          <p:nvSpPr>
            <p:cNvPr id="246" name="TextovéPole 245"/>
            <p:cNvSpPr txBox="1"/>
            <p:nvPr/>
          </p:nvSpPr>
          <p:spPr>
            <a:xfrm>
              <a:off x="2888164" y="6513000"/>
              <a:ext cx="4762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A</a:t>
              </a:r>
              <a:endParaRPr lang="cs-CZ" sz="800" dirty="0"/>
            </a:p>
          </p:txBody>
        </p:sp>
        <p:cxnSp>
          <p:nvCxnSpPr>
            <p:cNvPr id="247" name="Přímá spojnice 246"/>
            <p:cNvCxnSpPr/>
            <p:nvPr/>
          </p:nvCxnSpPr>
          <p:spPr>
            <a:xfrm>
              <a:off x="2853876" y="6351617"/>
              <a:ext cx="3809" cy="39757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8" name="Oblouk 247"/>
            <p:cNvSpPr/>
            <p:nvPr/>
          </p:nvSpPr>
          <p:spPr>
            <a:xfrm flipH="1">
              <a:off x="2695490" y="6242845"/>
              <a:ext cx="229789" cy="145625"/>
            </a:xfrm>
            <a:prstGeom prst="arc">
              <a:avLst>
                <a:gd name="adj1" fmla="val 16200000"/>
                <a:gd name="adj2" fmla="val 5622917"/>
              </a:avLst>
            </a:prstGeom>
            <a:ln w="9525">
              <a:solidFill>
                <a:schemeClr val="tx1"/>
              </a:solidFill>
              <a:tailEnd type="stealth" w="med" len="sm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249" name="Přímá spojnice 248"/>
            <p:cNvCxnSpPr/>
            <p:nvPr/>
          </p:nvCxnSpPr>
          <p:spPr>
            <a:xfrm>
              <a:off x="2864350" y="6072941"/>
              <a:ext cx="15875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Přímá spojnice 249"/>
            <p:cNvCxnSpPr/>
            <p:nvPr/>
          </p:nvCxnSpPr>
          <p:spPr>
            <a:xfrm rot="10800000">
              <a:off x="2854988" y="6235213"/>
              <a:ext cx="15875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1" name="Oblouk 250"/>
            <p:cNvSpPr/>
            <p:nvPr/>
          </p:nvSpPr>
          <p:spPr>
            <a:xfrm flipH="1">
              <a:off x="2670325" y="5906086"/>
              <a:ext cx="221865" cy="303883"/>
            </a:xfrm>
            <a:prstGeom prst="arc">
              <a:avLst>
                <a:gd name="adj1" fmla="val 16200000"/>
                <a:gd name="adj2" fmla="val 5622917"/>
              </a:avLst>
            </a:prstGeom>
            <a:ln w="9525">
              <a:solidFill>
                <a:schemeClr val="tx1"/>
              </a:solidFill>
              <a:tailEnd type="stealth" w="med" len="sm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3" name="TextovéPole 252"/>
            <p:cNvSpPr txBox="1"/>
            <p:nvPr/>
          </p:nvSpPr>
          <p:spPr>
            <a:xfrm>
              <a:off x="2644968" y="5390065"/>
              <a:ext cx="26161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3’</a:t>
              </a:r>
              <a:endParaRPr lang="cs-CZ" sz="800" dirty="0"/>
            </a:p>
          </p:txBody>
        </p:sp>
        <p:sp>
          <p:nvSpPr>
            <p:cNvPr id="254" name="TextovéPole 253"/>
            <p:cNvSpPr txBox="1"/>
            <p:nvPr/>
          </p:nvSpPr>
          <p:spPr>
            <a:xfrm>
              <a:off x="2654060" y="6600534"/>
              <a:ext cx="26161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5’</a:t>
              </a:r>
              <a:endParaRPr lang="cs-CZ" sz="800" dirty="0"/>
            </a:p>
          </p:txBody>
        </p:sp>
        <p:cxnSp>
          <p:nvCxnSpPr>
            <p:cNvPr id="255" name="Přímá spojnice 254"/>
            <p:cNvCxnSpPr/>
            <p:nvPr/>
          </p:nvCxnSpPr>
          <p:spPr>
            <a:xfrm>
              <a:off x="3021199" y="6042543"/>
              <a:ext cx="0" cy="7200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Přímá spojnice 255"/>
            <p:cNvCxnSpPr/>
            <p:nvPr/>
          </p:nvCxnSpPr>
          <p:spPr>
            <a:xfrm>
              <a:off x="2848517" y="6201058"/>
              <a:ext cx="0" cy="7200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7" name="Přímá spojnice 256"/>
          <p:cNvCxnSpPr/>
          <p:nvPr/>
        </p:nvCxnSpPr>
        <p:spPr>
          <a:xfrm>
            <a:off x="3307691" y="4066186"/>
            <a:ext cx="0" cy="72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Přímá spojnice 257"/>
          <p:cNvCxnSpPr/>
          <p:nvPr/>
        </p:nvCxnSpPr>
        <p:spPr>
          <a:xfrm>
            <a:off x="3313778" y="3769963"/>
            <a:ext cx="0" cy="72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Přímá spojnice 258"/>
          <p:cNvCxnSpPr/>
          <p:nvPr/>
        </p:nvCxnSpPr>
        <p:spPr>
          <a:xfrm>
            <a:off x="3321493" y="3453123"/>
            <a:ext cx="0" cy="72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Přímá spojnice 259"/>
          <p:cNvCxnSpPr/>
          <p:nvPr/>
        </p:nvCxnSpPr>
        <p:spPr>
          <a:xfrm>
            <a:off x="3321493" y="3164677"/>
            <a:ext cx="0" cy="72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Přímá spojnice 260"/>
          <p:cNvCxnSpPr/>
          <p:nvPr/>
        </p:nvCxnSpPr>
        <p:spPr>
          <a:xfrm>
            <a:off x="2975839" y="3312450"/>
            <a:ext cx="0" cy="72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Přímá spojnice 261"/>
          <p:cNvCxnSpPr/>
          <p:nvPr/>
        </p:nvCxnSpPr>
        <p:spPr>
          <a:xfrm>
            <a:off x="2982343" y="3611745"/>
            <a:ext cx="0" cy="72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Přímá spojnice 262"/>
          <p:cNvCxnSpPr/>
          <p:nvPr/>
        </p:nvCxnSpPr>
        <p:spPr>
          <a:xfrm>
            <a:off x="2985408" y="3912874"/>
            <a:ext cx="0" cy="72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Přímá spojnice 263"/>
          <p:cNvCxnSpPr/>
          <p:nvPr/>
        </p:nvCxnSpPr>
        <p:spPr>
          <a:xfrm>
            <a:off x="2992313" y="4207413"/>
            <a:ext cx="0" cy="72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5" name="Skupina 264"/>
          <p:cNvGrpSpPr/>
          <p:nvPr/>
        </p:nvGrpSpPr>
        <p:grpSpPr>
          <a:xfrm>
            <a:off x="4171171" y="2951618"/>
            <a:ext cx="1931487" cy="1770498"/>
            <a:chOff x="1744511" y="3467729"/>
            <a:chExt cx="1931487" cy="1770498"/>
          </a:xfrm>
        </p:grpSpPr>
        <p:sp>
          <p:nvSpPr>
            <p:cNvPr id="266" name="TextovéPole 265"/>
            <p:cNvSpPr txBox="1"/>
            <p:nvPr/>
          </p:nvSpPr>
          <p:spPr>
            <a:xfrm>
              <a:off x="1957526" y="3626350"/>
              <a:ext cx="47815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cGMP</a:t>
              </a:r>
              <a:endParaRPr lang="cs-CZ" sz="800" dirty="0"/>
            </a:p>
          </p:txBody>
        </p:sp>
        <p:sp>
          <p:nvSpPr>
            <p:cNvPr id="267" name="TextovéPole 266"/>
            <p:cNvSpPr txBox="1"/>
            <p:nvPr/>
          </p:nvSpPr>
          <p:spPr>
            <a:xfrm>
              <a:off x="1946988" y="4525297"/>
              <a:ext cx="47815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err="1" smtClean="0"/>
                <a:t>cGMP</a:t>
              </a:r>
              <a:endParaRPr lang="cs-CZ" sz="800" dirty="0"/>
            </a:p>
          </p:txBody>
        </p:sp>
        <p:sp>
          <p:nvSpPr>
            <p:cNvPr id="268" name="TextovéPole 267"/>
            <p:cNvSpPr txBox="1"/>
            <p:nvPr/>
          </p:nvSpPr>
          <p:spPr>
            <a:xfrm>
              <a:off x="1954182" y="4369821"/>
              <a:ext cx="47815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err="1" smtClean="0"/>
                <a:t>cGMP</a:t>
              </a:r>
              <a:endParaRPr lang="cs-CZ" sz="800" dirty="0"/>
            </a:p>
          </p:txBody>
        </p:sp>
        <p:sp>
          <p:nvSpPr>
            <p:cNvPr id="269" name="TextovéPole 268"/>
            <p:cNvSpPr txBox="1"/>
            <p:nvPr/>
          </p:nvSpPr>
          <p:spPr>
            <a:xfrm>
              <a:off x="1954613" y="4217404"/>
              <a:ext cx="47815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err="1" smtClean="0"/>
                <a:t>cGMP</a:t>
              </a:r>
              <a:endParaRPr lang="cs-CZ" sz="800" dirty="0"/>
            </a:p>
          </p:txBody>
        </p:sp>
        <p:sp>
          <p:nvSpPr>
            <p:cNvPr id="270" name="TextovéPole 269"/>
            <p:cNvSpPr txBox="1"/>
            <p:nvPr/>
          </p:nvSpPr>
          <p:spPr>
            <a:xfrm>
              <a:off x="1957069" y="4058234"/>
              <a:ext cx="47815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err="1" smtClean="0"/>
                <a:t>cGMP</a:t>
              </a:r>
              <a:endParaRPr lang="cs-CZ" sz="800" dirty="0"/>
            </a:p>
          </p:txBody>
        </p:sp>
        <p:sp>
          <p:nvSpPr>
            <p:cNvPr id="271" name="TextovéPole 270"/>
            <p:cNvSpPr txBox="1"/>
            <p:nvPr/>
          </p:nvSpPr>
          <p:spPr>
            <a:xfrm>
              <a:off x="1958872" y="3910836"/>
              <a:ext cx="47815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err="1" smtClean="0"/>
                <a:t>cGMP</a:t>
              </a:r>
              <a:endParaRPr lang="cs-CZ" sz="800" dirty="0"/>
            </a:p>
          </p:txBody>
        </p:sp>
        <p:sp>
          <p:nvSpPr>
            <p:cNvPr id="272" name="TextovéPole 271"/>
            <p:cNvSpPr txBox="1"/>
            <p:nvPr/>
          </p:nvSpPr>
          <p:spPr>
            <a:xfrm>
              <a:off x="1960910" y="3762190"/>
              <a:ext cx="47815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err="1" smtClean="0"/>
                <a:t>cGMP</a:t>
              </a:r>
              <a:endParaRPr lang="cs-CZ" sz="800" dirty="0"/>
            </a:p>
          </p:txBody>
        </p:sp>
        <p:sp>
          <p:nvSpPr>
            <p:cNvPr id="273" name="TextovéPole 272"/>
            <p:cNvSpPr txBox="1"/>
            <p:nvPr/>
          </p:nvSpPr>
          <p:spPr>
            <a:xfrm>
              <a:off x="2384959" y="3521754"/>
              <a:ext cx="26161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5’</a:t>
              </a:r>
              <a:endParaRPr lang="cs-CZ" sz="800" dirty="0"/>
            </a:p>
          </p:txBody>
        </p:sp>
        <p:sp>
          <p:nvSpPr>
            <p:cNvPr id="274" name="TextovéPole 273"/>
            <p:cNvSpPr txBox="1"/>
            <p:nvPr/>
          </p:nvSpPr>
          <p:spPr>
            <a:xfrm>
              <a:off x="1960314" y="3467729"/>
              <a:ext cx="47815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err="1" smtClean="0"/>
                <a:t>cGMP</a:t>
              </a:r>
              <a:endParaRPr lang="cs-CZ" sz="800" dirty="0"/>
            </a:p>
          </p:txBody>
        </p:sp>
        <p:cxnSp>
          <p:nvCxnSpPr>
            <p:cNvPr id="275" name="Přímá spojnice 274"/>
            <p:cNvCxnSpPr/>
            <p:nvPr/>
          </p:nvCxnSpPr>
          <p:spPr>
            <a:xfrm>
              <a:off x="2170794" y="3652382"/>
              <a:ext cx="4872" cy="1037970"/>
            </a:xfrm>
            <a:prstGeom prst="line">
              <a:avLst/>
            </a:prstGeom>
            <a:ln w="57150" cmpd="dbl">
              <a:solidFill>
                <a:srgbClr val="FFC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Přímá spojnice 275"/>
            <p:cNvCxnSpPr/>
            <p:nvPr/>
          </p:nvCxnSpPr>
          <p:spPr>
            <a:xfrm>
              <a:off x="2092993" y="3640872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Přímá spojnice 276"/>
            <p:cNvCxnSpPr/>
            <p:nvPr/>
          </p:nvCxnSpPr>
          <p:spPr>
            <a:xfrm>
              <a:off x="2085278" y="393022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Přímá spojnice 277"/>
            <p:cNvCxnSpPr/>
            <p:nvPr/>
          </p:nvCxnSpPr>
          <p:spPr>
            <a:xfrm>
              <a:off x="2085278" y="4236078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Přímá spojnice 278"/>
            <p:cNvCxnSpPr/>
            <p:nvPr/>
          </p:nvCxnSpPr>
          <p:spPr>
            <a:xfrm>
              <a:off x="2075848" y="4536222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0" name="Oblouk 279"/>
            <p:cNvSpPr/>
            <p:nvPr/>
          </p:nvSpPr>
          <p:spPr>
            <a:xfrm>
              <a:off x="2287304" y="3640643"/>
              <a:ext cx="205390" cy="263646"/>
            </a:xfrm>
            <a:prstGeom prst="arc">
              <a:avLst>
                <a:gd name="adj1" fmla="val 16200000"/>
                <a:gd name="adj2" fmla="val 5622917"/>
              </a:avLst>
            </a:prstGeom>
            <a:ln w="9525">
              <a:solidFill>
                <a:schemeClr val="tx1"/>
              </a:solidFill>
              <a:tailEnd type="stealth" w="med" len="sm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81" name="Oblouk 280"/>
            <p:cNvSpPr/>
            <p:nvPr/>
          </p:nvSpPr>
          <p:spPr>
            <a:xfrm>
              <a:off x="2296480" y="3940603"/>
              <a:ext cx="204189" cy="265430"/>
            </a:xfrm>
            <a:prstGeom prst="arc">
              <a:avLst>
                <a:gd name="adj1" fmla="val 16200000"/>
                <a:gd name="adj2" fmla="val 5622917"/>
              </a:avLst>
            </a:prstGeom>
            <a:ln w="9525">
              <a:solidFill>
                <a:schemeClr val="tx1"/>
              </a:solidFill>
              <a:tailEnd type="stealth" w="med" len="sm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82" name="Oblouk 281"/>
            <p:cNvSpPr/>
            <p:nvPr/>
          </p:nvSpPr>
          <p:spPr>
            <a:xfrm>
              <a:off x="2296479" y="4242651"/>
              <a:ext cx="213365" cy="266490"/>
            </a:xfrm>
            <a:prstGeom prst="arc">
              <a:avLst>
                <a:gd name="adj1" fmla="val 16200000"/>
                <a:gd name="adj2" fmla="val 5622917"/>
              </a:avLst>
            </a:prstGeom>
            <a:ln w="9525">
              <a:solidFill>
                <a:schemeClr val="tx1"/>
              </a:solidFill>
              <a:tailEnd type="stealth" w="med" len="sm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283" name="Přímá spojnice 282"/>
            <p:cNvCxnSpPr/>
            <p:nvPr/>
          </p:nvCxnSpPr>
          <p:spPr>
            <a:xfrm>
              <a:off x="2097128" y="3790692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Přímá spojnice 283"/>
            <p:cNvCxnSpPr/>
            <p:nvPr/>
          </p:nvCxnSpPr>
          <p:spPr>
            <a:xfrm>
              <a:off x="2089413" y="408004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Přímá spojnice 284"/>
            <p:cNvCxnSpPr/>
            <p:nvPr/>
          </p:nvCxnSpPr>
          <p:spPr>
            <a:xfrm>
              <a:off x="2089413" y="4385898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Přímá spojnice 285"/>
            <p:cNvCxnSpPr/>
            <p:nvPr/>
          </p:nvCxnSpPr>
          <p:spPr>
            <a:xfrm>
              <a:off x="2083961" y="4704932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7" name="Skupina 286"/>
            <p:cNvGrpSpPr/>
            <p:nvPr/>
          </p:nvGrpSpPr>
          <p:grpSpPr>
            <a:xfrm>
              <a:off x="1887705" y="3790692"/>
              <a:ext cx="213829" cy="898939"/>
              <a:chOff x="2264977" y="2304861"/>
              <a:chExt cx="213829" cy="898939"/>
            </a:xfrm>
          </p:grpSpPr>
          <p:sp>
            <p:nvSpPr>
              <p:cNvPr id="300" name="Oblouk 299"/>
              <p:cNvSpPr/>
              <p:nvPr/>
            </p:nvSpPr>
            <p:spPr>
              <a:xfrm rot="10800000">
                <a:off x="2264978" y="2922270"/>
                <a:ext cx="213828" cy="281530"/>
              </a:xfrm>
              <a:prstGeom prst="arc">
                <a:avLst>
                  <a:gd name="adj1" fmla="val 16200000"/>
                  <a:gd name="adj2" fmla="val 5622917"/>
                </a:avLst>
              </a:prstGeom>
              <a:ln w="9525">
                <a:solidFill>
                  <a:schemeClr val="tx1"/>
                </a:solidFill>
                <a:tailEnd type="stealth" w="med" len="sm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01" name="Oblouk 300"/>
              <p:cNvSpPr/>
              <p:nvPr/>
            </p:nvSpPr>
            <p:spPr>
              <a:xfrm rot="10800000">
                <a:off x="2264979" y="2615352"/>
                <a:ext cx="204650" cy="272112"/>
              </a:xfrm>
              <a:prstGeom prst="arc">
                <a:avLst>
                  <a:gd name="adj1" fmla="val 16200000"/>
                  <a:gd name="adj2" fmla="val 5622917"/>
                </a:avLst>
              </a:prstGeom>
              <a:ln w="9525">
                <a:solidFill>
                  <a:schemeClr val="tx1"/>
                </a:solidFill>
                <a:tailEnd type="stealth" w="med" len="sm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02" name="Oblouk 301"/>
              <p:cNvSpPr/>
              <p:nvPr/>
            </p:nvSpPr>
            <p:spPr>
              <a:xfrm rot="10800000">
                <a:off x="2264977" y="2304861"/>
                <a:ext cx="204652" cy="269208"/>
              </a:xfrm>
              <a:prstGeom prst="arc">
                <a:avLst>
                  <a:gd name="adj1" fmla="val 16200000"/>
                  <a:gd name="adj2" fmla="val 5622917"/>
                </a:avLst>
              </a:prstGeom>
              <a:ln w="9525">
                <a:solidFill>
                  <a:schemeClr val="tx1"/>
                </a:solidFill>
                <a:tailEnd type="stealth" w="med" len="sm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288" name="TextovéPole 287"/>
            <p:cNvSpPr txBox="1"/>
            <p:nvPr/>
          </p:nvSpPr>
          <p:spPr>
            <a:xfrm>
              <a:off x="2534660" y="4961228"/>
              <a:ext cx="11413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n</a:t>
              </a:r>
              <a:r>
                <a:rPr lang="en-US" sz="1200" b="1" dirty="0" smtClean="0"/>
                <a:t>on-</a:t>
              </a:r>
              <a:r>
                <a:rPr lang="en-US" sz="1200" b="1" dirty="0" err="1" smtClean="0"/>
                <a:t>templated</a:t>
              </a:r>
              <a:endParaRPr lang="cs-CZ" sz="1200" b="1" dirty="0"/>
            </a:p>
          </p:txBody>
        </p:sp>
        <p:sp>
          <p:nvSpPr>
            <p:cNvPr id="289" name="TextovéPole 288"/>
            <p:cNvSpPr txBox="1"/>
            <p:nvPr/>
          </p:nvSpPr>
          <p:spPr>
            <a:xfrm>
              <a:off x="1770267" y="3634895"/>
              <a:ext cx="26161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3’</a:t>
              </a:r>
              <a:endParaRPr lang="cs-CZ" sz="800" dirty="0"/>
            </a:p>
          </p:txBody>
        </p:sp>
        <p:sp>
          <p:nvSpPr>
            <p:cNvPr id="290" name="TextovéPole 289"/>
            <p:cNvSpPr txBox="1"/>
            <p:nvPr/>
          </p:nvSpPr>
          <p:spPr>
            <a:xfrm>
              <a:off x="2409665" y="4428528"/>
              <a:ext cx="26161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3’</a:t>
              </a:r>
              <a:endParaRPr lang="cs-CZ" sz="800" dirty="0"/>
            </a:p>
          </p:txBody>
        </p:sp>
        <p:sp>
          <p:nvSpPr>
            <p:cNvPr id="291" name="TextovéPole 290"/>
            <p:cNvSpPr txBox="1"/>
            <p:nvPr/>
          </p:nvSpPr>
          <p:spPr>
            <a:xfrm>
              <a:off x="1744511" y="4618380"/>
              <a:ext cx="26161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5’</a:t>
              </a:r>
              <a:endParaRPr lang="cs-CZ" sz="800" dirty="0"/>
            </a:p>
          </p:txBody>
        </p:sp>
        <p:cxnSp>
          <p:nvCxnSpPr>
            <p:cNvPr id="292" name="Přímá spojnice 291"/>
            <p:cNvCxnSpPr/>
            <p:nvPr/>
          </p:nvCxnSpPr>
          <p:spPr>
            <a:xfrm>
              <a:off x="2235130" y="4501068"/>
              <a:ext cx="0" cy="72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Přímá spojnice 292"/>
            <p:cNvCxnSpPr/>
            <p:nvPr/>
          </p:nvCxnSpPr>
          <p:spPr>
            <a:xfrm>
              <a:off x="2241813" y="4196061"/>
              <a:ext cx="0" cy="72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Přímá spojnice 293"/>
            <p:cNvCxnSpPr/>
            <p:nvPr/>
          </p:nvCxnSpPr>
          <p:spPr>
            <a:xfrm>
              <a:off x="2241813" y="3896678"/>
              <a:ext cx="0" cy="72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Přímá spojnice 294"/>
            <p:cNvCxnSpPr/>
            <p:nvPr/>
          </p:nvCxnSpPr>
          <p:spPr>
            <a:xfrm>
              <a:off x="2242650" y="3613534"/>
              <a:ext cx="0" cy="72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Přímá spojnice 295"/>
            <p:cNvCxnSpPr/>
            <p:nvPr/>
          </p:nvCxnSpPr>
          <p:spPr>
            <a:xfrm>
              <a:off x="2092357" y="3761592"/>
              <a:ext cx="0" cy="72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Přímá spojnice 296"/>
            <p:cNvCxnSpPr/>
            <p:nvPr/>
          </p:nvCxnSpPr>
          <p:spPr>
            <a:xfrm>
              <a:off x="2092126" y="4044040"/>
              <a:ext cx="0" cy="72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Přímá spojnice 297"/>
            <p:cNvCxnSpPr/>
            <p:nvPr/>
          </p:nvCxnSpPr>
          <p:spPr>
            <a:xfrm>
              <a:off x="2092126" y="4355556"/>
              <a:ext cx="0" cy="72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Přímá spojnice 298"/>
            <p:cNvCxnSpPr/>
            <p:nvPr/>
          </p:nvCxnSpPr>
          <p:spPr>
            <a:xfrm>
              <a:off x="2083961" y="4668932"/>
              <a:ext cx="0" cy="72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3" name="Přímá spojnice 302"/>
          <p:cNvCxnSpPr/>
          <p:nvPr/>
        </p:nvCxnSpPr>
        <p:spPr>
          <a:xfrm>
            <a:off x="3114237" y="5242573"/>
            <a:ext cx="13204" cy="711000"/>
          </a:xfrm>
          <a:prstGeom prst="line">
            <a:avLst/>
          </a:prstGeom>
          <a:ln w="57150" cmpd="dbl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4" name="TextovéPole 303"/>
          <p:cNvSpPr txBox="1"/>
          <p:nvPr/>
        </p:nvSpPr>
        <p:spPr>
          <a:xfrm>
            <a:off x="3132398" y="5381348"/>
            <a:ext cx="8317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C000"/>
                </a:solidFill>
              </a:rPr>
              <a:t>stacking </a:t>
            </a:r>
            <a:endParaRPr lang="en-US" sz="1400" b="1" dirty="0">
              <a:solidFill>
                <a:srgbClr val="FFC000"/>
              </a:solidFill>
            </a:endParaRPr>
          </a:p>
        </p:txBody>
      </p:sp>
      <p:sp>
        <p:nvSpPr>
          <p:cNvPr id="305" name="Volný tvar 304"/>
          <p:cNvSpPr/>
          <p:nvPr/>
        </p:nvSpPr>
        <p:spPr>
          <a:xfrm>
            <a:off x="8618105" y="3554896"/>
            <a:ext cx="313437" cy="1884390"/>
          </a:xfrm>
          <a:custGeom>
            <a:avLst/>
            <a:gdLst>
              <a:gd name="connsiteX0" fmla="*/ 196516 w 231794"/>
              <a:gd name="connsiteY0" fmla="*/ 0 h 2095797"/>
              <a:gd name="connsiteX1" fmla="*/ 216569 w 231794"/>
              <a:gd name="connsiteY1" fmla="*/ 1913021 h 2095797"/>
              <a:gd name="connsiteX2" fmla="*/ 0 w 231794"/>
              <a:gd name="connsiteY2" fmla="*/ 1909011 h 2095797"/>
              <a:gd name="connsiteX0" fmla="*/ 196516 w 210422"/>
              <a:gd name="connsiteY0" fmla="*/ 0 h 1932830"/>
              <a:gd name="connsiteX1" fmla="*/ 176464 w 210422"/>
              <a:gd name="connsiteY1" fmla="*/ 1054768 h 1932830"/>
              <a:gd name="connsiteX2" fmla="*/ 0 w 210422"/>
              <a:gd name="connsiteY2" fmla="*/ 1909011 h 1932830"/>
              <a:gd name="connsiteX0" fmla="*/ 372980 w 375882"/>
              <a:gd name="connsiteY0" fmla="*/ 0 h 1916715"/>
              <a:gd name="connsiteX1" fmla="*/ 176464 w 375882"/>
              <a:gd name="connsiteY1" fmla="*/ 1038726 h 1916715"/>
              <a:gd name="connsiteX2" fmla="*/ 0 w 375882"/>
              <a:gd name="connsiteY2" fmla="*/ 1892969 h 1916715"/>
              <a:gd name="connsiteX0" fmla="*/ 372980 w 445378"/>
              <a:gd name="connsiteY0" fmla="*/ 0 h 1916715"/>
              <a:gd name="connsiteX1" fmla="*/ 176464 w 445378"/>
              <a:gd name="connsiteY1" fmla="*/ 1038726 h 1916715"/>
              <a:gd name="connsiteX2" fmla="*/ 0 w 445378"/>
              <a:gd name="connsiteY2" fmla="*/ 1892969 h 1916715"/>
              <a:gd name="connsiteX0" fmla="*/ 228601 w 322961"/>
              <a:gd name="connsiteY0" fmla="*/ 0 h 1916715"/>
              <a:gd name="connsiteX1" fmla="*/ 176464 w 322961"/>
              <a:gd name="connsiteY1" fmla="*/ 1038726 h 1916715"/>
              <a:gd name="connsiteX2" fmla="*/ 0 w 322961"/>
              <a:gd name="connsiteY2" fmla="*/ 1892969 h 1916715"/>
              <a:gd name="connsiteX0" fmla="*/ 228601 w 337912"/>
              <a:gd name="connsiteY0" fmla="*/ 0 h 1916945"/>
              <a:gd name="connsiteX1" fmla="*/ 232612 w 337912"/>
              <a:gd name="connsiteY1" fmla="*/ 1046748 h 1916945"/>
              <a:gd name="connsiteX2" fmla="*/ 0 w 337912"/>
              <a:gd name="connsiteY2" fmla="*/ 1892969 h 1916945"/>
              <a:gd name="connsiteX0" fmla="*/ 228601 w 337912"/>
              <a:gd name="connsiteY0" fmla="*/ 0 h 1916945"/>
              <a:gd name="connsiteX1" fmla="*/ 232612 w 337912"/>
              <a:gd name="connsiteY1" fmla="*/ 1046748 h 1916945"/>
              <a:gd name="connsiteX2" fmla="*/ 0 w 337912"/>
              <a:gd name="connsiteY2" fmla="*/ 1892969 h 1916945"/>
              <a:gd name="connsiteX0" fmla="*/ 228601 w 337912"/>
              <a:gd name="connsiteY0" fmla="*/ 0 h 1892969"/>
              <a:gd name="connsiteX1" fmla="*/ 232612 w 337912"/>
              <a:gd name="connsiteY1" fmla="*/ 1046748 h 1892969"/>
              <a:gd name="connsiteX2" fmla="*/ 0 w 337912"/>
              <a:gd name="connsiteY2" fmla="*/ 1892969 h 1892969"/>
              <a:gd name="connsiteX0" fmla="*/ 228601 w 363143"/>
              <a:gd name="connsiteY0" fmla="*/ 0 h 1892969"/>
              <a:gd name="connsiteX1" fmla="*/ 300791 w 363143"/>
              <a:gd name="connsiteY1" fmla="*/ 1046748 h 1892969"/>
              <a:gd name="connsiteX2" fmla="*/ 0 w 363143"/>
              <a:gd name="connsiteY2" fmla="*/ 1892969 h 1892969"/>
              <a:gd name="connsiteX0" fmla="*/ 228601 w 363143"/>
              <a:gd name="connsiteY0" fmla="*/ 0 h 1892969"/>
              <a:gd name="connsiteX1" fmla="*/ 300791 w 363143"/>
              <a:gd name="connsiteY1" fmla="*/ 1046748 h 1892969"/>
              <a:gd name="connsiteX2" fmla="*/ 0 w 363143"/>
              <a:gd name="connsiteY2" fmla="*/ 1892969 h 1892969"/>
              <a:gd name="connsiteX0" fmla="*/ 228601 w 363143"/>
              <a:gd name="connsiteY0" fmla="*/ 0 h 1897321"/>
              <a:gd name="connsiteX1" fmla="*/ 300791 w 363143"/>
              <a:gd name="connsiteY1" fmla="*/ 1046748 h 1897321"/>
              <a:gd name="connsiteX2" fmla="*/ 0 w 363143"/>
              <a:gd name="connsiteY2" fmla="*/ 1892969 h 1897321"/>
              <a:gd name="connsiteX0" fmla="*/ 228601 w 419846"/>
              <a:gd name="connsiteY0" fmla="*/ 0 h 1897376"/>
              <a:gd name="connsiteX1" fmla="*/ 397044 w 419846"/>
              <a:gd name="connsiteY1" fmla="*/ 1054769 h 1897376"/>
              <a:gd name="connsiteX2" fmla="*/ 0 w 419846"/>
              <a:gd name="connsiteY2" fmla="*/ 1892969 h 1897376"/>
              <a:gd name="connsiteX0" fmla="*/ 228601 w 419846"/>
              <a:gd name="connsiteY0" fmla="*/ 0 h 1897376"/>
              <a:gd name="connsiteX1" fmla="*/ 397044 w 419846"/>
              <a:gd name="connsiteY1" fmla="*/ 1054769 h 1897376"/>
              <a:gd name="connsiteX2" fmla="*/ 0 w 419846"/>
              <a:gd name="connsiteY2" fmla="*/ 1892969 h 1897376"/>
              <a:gd name="connsiteX0" fmla="*/ 228601 w 418981"/>
              <a:gd name="connsiteY0" fmla="*/ 415 h 1897791"/>
              <a:gd name="connsiteX1" fmla="*/ 397044 w 418981"/>
              <a:gd name="connsiteY1" fmla="*/ 1055184 h 1897791"/>
              <a:gd name="connsiteX2" fmla="*/ 0 w 418981"/>
              <a:gd name="connsiteY2" fmla="*/ 1893384 h 1897791"/>
              <a:gd name="connsiteX0" fmla="*/ 228601 w 342639"/>
              <a:gd name="connsiteY0" fmla="*/ 774 h 1896550"/>
              <a:gd name="connsiteX1" fmla="*/ 252665 w 342639"/>
              <a:gd name="connsiteY1" fmla="*/ 694595 h 1896550"/>
              <a:gd name="connsiteX2" fmla="*/ 0 w 342639"/>
              <a:gd name="connsiteY2" fmla="*/ 1893743 h 1896550"/>
              <a:gd name="connsiteX0" fmla="*/ 228601 w 336121"/>
              <a:gd name="connsiteY0" fmla="*/ 522 h 1895821"/>
              <a:gd name="connsiteX1" fmla="*/ 252665 w 336121"/>
              <a:gd name="connsiteY1" fmla="*/ 694343 h 1895821"/>
              <a:gd name="connsiteX2" fmla="*/ 0 w 336121"/>
              <a:gd name="connsiteY2" fmla="*/ 1893491 h 1895821"/>
              <a:gd name="connsiteX0" fmla="*/ 228601 w 374428"/>
              <a:gd name="connsiteY0" fmla="*/ 515 h 1895830"/>
              <a:gd name="connsiteX1" fmla="*/ 344907 w 374428"/>
              <a:gd name="connsiteY1" fmla="*/ 702357 h 1895830"/>
              <a:gd name="connsiteX2" fmla="*/ 0 w 374428"/>
              <a:gd name="connsiteY2" fmla="*/ 1893484 h 1895830"/>
              <a:gd name="connsiteX0" fmla="*/ 228601 w 391276"/>
              <a:gd name="connsiteY0" fmla="*/ 512 h 1895835"/>
              <a:gd name="connsiteX1" fmla="*/ 372981 w 391276"/>
              <a:gd name="connsiteY1" fmla="*/ 706364 h 1895835"/>
              <a:gd name="connsiteX2" fmla="*/ 0 w 391276"/>
              <a:gd name="connsiteY2" fmla="*/ 1893481 h 1895835"/>
              <a:gd name="connsiteX0" fmla="*/ 228601 w 403309"/>
              <a:gd name="connsiteY0" fmla="*/ 512 h 1893591"/>
              <a:gd name="connsiteX1" fmla="*/ 372981 w 403309"/>
              <a:gd name="connsiteY1" fmla="*/ 706364 h 1893591"/>
              <a:gd name="connsiteX2" fmla="*/ 0 w 403309"/>
              <a:gd name="connsiteY2" fmla="*/ 1893481 h 1893591"/>
              <a:gd name="connsiteX0" fmla="*/ 228601 w 465304"/>
              <a:gd name="connsiteY0" fmla="*/ 467 h 1893552"/>
              <a:gd name="connsiteX1" fmla="*/ 461212 w 465304"/>
              <a:gd name="connsiteY1" fmla="*/ 766477 h 1893552"/>
              <a:gd name="connsiteX2" fmla="*/ 0 w 465304"/>
              <a:gd name="connsiteY2" fmla="*/ 1893436 h 1893552"/>
              <a:gd name="connsiteX0" fmla="*/ 228601 w 325895"/>
              <a:gd name="connsiteY0" fmla="*/ 1623 h 1894671"/>
              <a:gd name="connsiteX1" fmla="*/ 216570 w 325895"/>
              <a:gd name="connsiteY1" fmla="*/ 274338 h 1894671"/>
              <a:gd name="connsiteX2" fmla="*/ 0 w 325895"/>
              <a:gd name="connsiteY2" fmla="*/ 1894592 h 1894671"/>
              <a:gd name="connsiteX0" fmla="*/ 228601 w 335472"/>
              <a:gd name="connsiteY0" fmla="*/ 1198 h 1894242"/>
              <a:gd name="connsiteX1" fmla="*/ 216570 w 335472"/>
              <a:gd name="connsiteY1" fmla="*/ 273913 h 1894242"/>
              <a:gd name="connsiteX2" fmla="*/ 0 w 335472"/>
              <a:gd name="connsiteY2" fmla="*/ 1894167 h 1894242"/>
              <a:gd name="connsiteX0" fmla="*/ 228601 w 414434"/>
              <a:gd name="connsiteY0" fmla="*/ 1198 h 1894242"/>
              <a:gd name="connsiteX1" fmla="*/ 368970 w 414434"/>
              <a:gd name="connsiteY1" fmla="*/ 273913 h 1894242"/>
              <a:gd name="connsiteX2" fmla="*/ 0 w 414434"/>
              <a:gd name="connsiteY2" fmla="*/ 1894167 h 1894242"/>
              <a:gd name="connsiteX0" fmla="*/ 228601 w 409323"/>
              <a:gd name="connsiteY0" fmla="*/ 1378 h 1894424"/>
              <a:gd name="connsiteX1" fmla="*/ 368970 w 409323"/>
              <a:gd name="connsiteY1" fmla="*/ 274093 h 1894424"/>
              <a:gd name="connsiteX2" fmla="*/ 0 w 409323"/>
              <a:gd name="connsiteY2" fmla="*/ 1894347 h 1894424"/>
              <a:gd name="connsiteX0" fmla="*/ 228601 w 399091"/>
              <a:gd name="connsiteY0" fmla="*/ 10497 h 1903557"/>
              <a:gd name="connsiteX1" fmla="*/ 368970 w 399091"/>
              <a:gd name="connsiteY1" fmla="*/ 283212 h 1903557"/>
              <a:gd name="connsiteX2" fmla="*/ 0 w 399091"/>
              <a:gd name="connsiteY2" fmla="*/ 1903466 h 1903557"/>
              <a:gd name="connsiteX0" fmla="*/ 228601 w 399091"/>
              <a:gd name="connsiteY0" fmla="*/ 10497 h 1940421"/>
              <a:gd name="connsiteX1" fmla="*/ 368970 w 399091"/>
              <a:gd name="connsiteY1" fmla="*/ 283212 h 1940421"/>
              <a:gd name="connsiteX2" fmla="*/ 244641 w 399091"/>
              <a:gd name="connsiteY2" fmla="*/ 1787161 h 1940421"/>
              <a:gd name="connsiteX3" fmla="*/ 0 w 399091"/>
              <a:gd name="connsiteY3" fmla="*/ 1903466 h 1940421"/>
              <a:gd name="connsiteX0" fmla="*/ 228601 w 399091"/>
              <a:gd name="connsiteY0" fmla="*/ 10497 h 1940421"/>
              <a:gd name="connsiteX1" fmla="*/ 368970 w 399091"/>
              <a:gd name="connsiteY1" fmla="*/ 283212 h 1940421"/>
              <a:gd name="connsiteX2" fmla="*/ 244641 w 399091"/>
              <a:gd name="connsiteY2" fmla="*/ 1787161 h 1940421"/>
              <a:gd name="connsiteX3" fmla="*/ 0 w 399091"/>
              <a:gd name="connsiteY3" fmla="*/ 1903466 h 1940421"/>
              <a:gd name="connsiteX0" fmla="*/ 228601 w 399091"/>
              <a:gd name="connsiteY0" fmla="*/ 10497 h 1903466"/>
              <a:gd name="connsiteX1" fmla="*/ 368970 w 399091"/>
              <a:gd name="connsiteY1" fmla="*/ 283212 h 1903466"/>
              <a:gd name="connsiteX2" fmla="*/ 244641 w 399091"/>
              <a:gd name="connsiteY2" fmla="*/ 1787161 h 1903466"/>
              <a:gd name="connsiteX3" fmla="*/ 0 w 399091"/>
              <a:gd name="connsiteY3" fmla="*/ 1903466 h 1903466"/>
              <a:gd name="connsiteX0" fmla="*/ 228601 w 388027"/>
              <a:gd name="connsiteY0" fmla="*/ 8757 h 1901726"/>
              <a:gd name="connsiteX1" fmla="*/ 368970 w 388027"/>
              <a:gd name="connsiteY1" fmla="*/ 281472 h 1901726"/>
              <a:gd name="connsiteX2" fmla="*/ 348915 w 388027"/>
              <a:gd name="connsiteY2" fmla="*/ 1821516 h 1901726"/>
              <a:gd name="connsiteX3" fmla="*/ 0 w 388027"/>
              <a:gd name="connsiteY3" fmla="*/ 1901726 h 1901726"/>
              <a:gd name="connsiteX0" fmla="*/ 228601 w 434143"/>
              <a:gd name="connsiteY0" fmla="*/ 2108 h 1895077"/>
              <a:gd name="connsiteX1" fmla="*/ 429128 w 434143"/>
              <a:gd name="connsiteY1" fmla="*/ 415191 h 1895077"/>
              <a:gd name="connsiteX2" fmla="*/ 348915 w 434143"/>
              <a:gd name="connsiteY2" fmla="*/ 1814867 h 1895077"/>
              <a:gd name="connsiteX3" fmla="*/ 0 w 434143"/>
              <a:gd name="connsiteY3" fmla="*/ 1895077 h 1895077"/>
              <a:gd name="connsiteX0" fmla="*/ 228601 w 434143"/>
              <a:gd name="connsiteY0" fmla="*/ 1275 h 1894244"/>
              <a:gd name="connsiteX1" fmla="*/ 429128 w 434143"/>
              <a:gd name="connsiteY1" fmla="*/ 414358 h 1894244"/>
              <a:gd name="connsiteX2" fmla="*/ 348915 w 434143"/>
              <a:gd name="connsiteY2" fmla="*/ 1814034 h 1894244"/>
              <a:gd name="connsiteX3" fmla="*/ 0 w 434143"/>
              <a:gd name="connsiteY3" fmla="*/ 1894244 h 1894244"/>
              <a:gd name="connsiteX0" fmla="*/ 228601 w 392465"/>
              <a:gd name="connsiteY0" fmla="*/ 1316 h 1894285"/>
              <a:gd name="connsiteX1" fmla="*/ 376991 w 392465"/>
              <a:gd name="connsiteY1" fmla="*/ 406378 h 1894285"/>
              <a:gd name="connsiteX2" fmla="*/ 348915 w 392465"/>
              <a:gd name="connsiteY2" fmla="*/ 1814075 h 1894285"/>
              <a:gd name="connsiteX3" fmla="*/ 0 w 392465"/>
              <a:gd name="connsiteY3" fmla="*/ 1894285 h 1894285"/>
              <a:gd name="connsiteX0" fmla="*/ 228601 w 387817"/>
              <a:gd name="connsiteY0" fmla="*/ 1337 h 1894306"/>
              <a:gd name="connsiteX1" fmla="*/ 376991 w 387817"/>
              <a:gd name="connsiteY1" fmla="*/ 406399 h 1894306"/>
              <a:gd name="connsiteX2" fmla="*/ 348915 w 387817"/>
              <a:gd name="connsiteY2" fmla="*/ 1814096 h 1894306"/>
              <a:gd name="connsiteX3" fmla="*/ 0 w 387817"/>
              <a:gd name="connsiteY3" fmla="*/ 1894306 h 1894306"/>
              <a:gd name="connsiteX0" fmla="*/ 228601 w 398809"/>
              <a:gd name="connsiteY0" fmla="*/ 2162 h 1895131"/>
              <a:gd name="connsiteX1" fmla="*/ 376991 w 398809"/>
              <a:gd name="connsiteY1" fmla="*/ 407224 h 1895131"/>
              <a:gd name="connsiteX2" fmla="*/ 360946 w 398809"/>
              <a:gd name="connsiteY2" fmla="*/ 1790857 h 1895131"/>
              <a:gd name="connsiteX3" fmla="*/ 0 w 398809"/>
              <a:gd name="connsiteY3" fmla="*/ 1895131 h 1895131"/>
              <a:gd name="connsiteX0" fmla="*/ 228601 w 385794"/>
              <a:gd name="connsiteY0" fmla="*/ 2162 h 1895131"/>
              <a:gd name="connsiteX1" fmla="*/ 376991 w 385794"/>
              <a:gd name="connsiteY1" fmla="*/ 407224 h 1895131"/>
              <a:gd name="connsiteX2" fmla="*/ 360946 w 385794"/>
              <a:gd name="connsiteY2" fmla="*/ 1790857 h 1895131"/>
              <a:gd name="connsiteX3" fmla="*/ 0 w 385794"/>
              <a:gd name="connsiteY3" fmla="*/ 1895131 h 1895131"/>
              <a:gd name="connsiteX0" fmla="*/ 228601 w 392447"/>
              <a:gd name="connsiteY0" fmla="*/ 2219 h 1895188"/>
              <a:gd name="connsiteX1" fmla="*/ 385012 w 392447"/>
              <a:gd name="connsiteY1" fmla="*/ 403271 h 1895188"/>
              <a:gd name="connsiteX2" fmla="*/ 360946 w 392447"/>
              <a:gd name="connsiteY2" fmla="*/ 1790914 h 1895188"/>
              <a:gd name="connsiteX3" fmla="*/ 0 w 392447"/>
              <a:gd name="connsiteY3" fmla="*/ 1895188 h 1895188"/>
              <a:gd name="connsiteX0" fmla="*/ 228601 w 392382"/>
              <a:gd name="connsiteY0" fmla="*/ 2219 h 1895188"/>
              <a:gd name="connsiteX1" fmla="*/ 385012 w 392382"/>
              <a:gd name="connsiteY1" fmla="*/ 403271 h 1895188"/>
              <a:gd name="connsiteX2" fmla="*/ 360946 w 392382"/>
              <a:gd name="connsiteY2" fmla="*/ 1790914 h 1895188"/>
              <a:gd name="connsiteX3" fmla="*/ 0 w 392382"/>
              <a:gd name="connsiteY3" fmla="*/ 1895188 h 1895188"/>
              <a:gd name="connsiteX0" fmla="*/ 228601 w 392448"/>
              <a:gd name="connsiteY0" fmla="*/ 2316 h 1899872"/>
              <a:gd name="connsiteX1" fmla="*/ 385012 w 392448"/>
              <a:gd name="connsiteY1" fmla="*/ 403368 h 1899872"/>
              <a:gd name="connsiteX2" fmla="*/ 360946 w 392448"/>
              <a:gd name="connsiteY2" fmla="*/ 1830655 h 1899872"/>
              <a:gd name="connsiteX3" fmla="*/ 0 w 392448"/>
              <a:gd name="connsiteY3" fmla="*/ 1895285 h 1899872"/>
              <a:gd name="connsiteX0" fmla="*/ 228601 w 393620"/>
              <a:gd name="connsiteY0" fmla="*/ 2258 h 1895227"/>
              <a:gd name="connsiteX1" fmla="*/ 385012 w 393620"/>
              <a:gd name="connsiteY1" fmla="*/ 403310 h 1895227"/>
              <a:gd name="connsiteX2" fmla="*/ 365998 w 393620"/>
              <a:gd name="connsiteY2" fmla="*/ 1806810 h 1895227"/>
              <a:gd name="connsiteX3" fmla="*/ 0 w 393620"/>
              <a:gd name="connsiteY3" fmla="*/ 1895227 h 1895227"/>
              <a:gd name="connsiteX0" fmla="*/ 228601 w 398500"/>
              <a:gd name="connsiteY0" fmla="*/ 2088 h 1895057"/>
              <a:gd name="connsiteX1" fmla="*/ 385012 w 398500"/>
              <a:gd name="connsiteY1" fmla="*/ 403140 h 1895057"/>
              <a:gd name="connsiteX2" fmla="*/ 381154 w 398500"/>
              <a:gd name="connsiteY2" fmla="*/ 1731317 h 1895057"/>
              <a:gd name="connsiteX3" fmla="*/ 0 w 398500"/>
              <a:gd name="connsiteY3" fmla="*/ 1895057 h 1895057"/>
              <a:gd name="connsiteX0" fmla="*/ 228601 w 398500"/>
              <a:gd name="connsiteY0" fmla="*/ 2088 h 1895057"/>
              <a:gd name="connsiteX1" fmla="*/ 385012 w 398500"/>
              <a:gd name="connsiteY1" fmla="*/ 403140 h 1895057"/>
              <a:gd name="connsiteX2" fmla="*/ 381154 w 398500"/>
              <a:gd name="connsiteY2" fmla="*/ 1731317 h 1895057"/>
              <a:gd name="connsiteX3" fmla="*/ 0 w 398500"/>
              <a:gd name="connsiteY3" fmla="*/ 1895057 h 1895057"/>
              <a:gd name="connsiteX0" fmla="*/ 228601 w 398500"/>
              <a:gd name="connsiteY0" fmla="*/ 2088 h 1891092"/>
              <a:gd name="connsiteX1" fmla="*/ 385012 w 398500"/>
              <a:gd name="connsiteY1" fmla="*/ 403140 h 1891092"/>
              <a:gd name="connsiteX2" fmla="*/ 381154 w 398500"/>
              <a:gd name="connsiteY2" fmla="*/ 1731317 h 1891092"/>
              <a:gd name="connsiteX3" fmla="*/ 0 w 398500"/>
              <a:gd name="connsiteY3" fmla="*/ 1891092 h 1891092"/>
              <a:gd name="connsiteX0" fmla="*/ 228601 w 426741"/>
              <a:gd name="connsiteY0" fmla="*/ 2095 h 1891099"/>
              <a:gd name="connsiteX1" fmla="*/ 385012 w 426741"/>
              <a:gd name="connsiteY1" fmla="*/ 403147 h 1891099"/>
              <a:gd name="connsiteX2" fmla="*/ 421573 w 426741"/>
              <a:gd name="connsiteY2" fmla="*/ 1735288 h 1891099"/>
              <a:gd name="connsiteX3" fmla="*/ 0 w 426741"/>
              <a:gd name="connsiteY3" fmla="*/ 1891099 h 1891099"/>
              <a:gd name="connsiteX0" fmla="*/ 228601 w 400724"/>
              <a:gd name="connsiteY0" fmla="*/ 2095 h 1891099"/>
              <a:gd name="connsiteX1" fmla="*/ 385012 w 400724"/>
              <a:gd name="connsiteY1" fmla="*/ 403147 h 1891099"/>
              <a:gd name="connsiteX2" fmla="*/ 386206 w 400724"/>
              <a:gd name="connsiteY2" fmla="*/ 1735288 h 1891099"/>
              <a:gd name="connsiteX3" fmla="*/ 0 w 400724"/>
              <a:gd name="connsiteY3" fmla="*/ 1891099 h 1891099"/>
              <a:gd name="connsiteX0" fmla="*/ 228601 w 400724"/>
              <a:gd name="connsiteY0" fmla="*/ 2095 h 1894916"/>
              <a:gd name="connsiteX1" fmla="*/ 385012 w 400724"/>
              <a:gd name="connsiteY1" fmla="*/ 403147 h 1894916"/>
              <a:gd name="connsiteX2" fmla="*/ 386206 w 400724"/>
              <a:gd name="connsiteY2" fmla="*/ 1735288 h 1894916"/>
              <a:gd name="connsiteX3" fmla="*/ 0 w 400724"/>
              <a:gd name="connsiteY3" fmla="*/ 1891099 h 1894916"/>
              <a:gd name="connsiteX0" fmla="*/ 228601 w 394870"/>
              <a:gd name="connsiteY0" fmla="*/ 1911 h 1894732"/>
              <a:gd name="connsiteX1" fmla="*/ 385012 w 394870"/>
              <a:gd name="connsiteY1" fmla="*/ 402963 h 1894732"/>
              <a:gd name="connsiteX2" fmla="*/ 386206 w 394870"/>
              <a:gd name="connsiteY2" fmla="*/ 1735104 h 1894732"/>
              <a:gd name="connsiteX3" fmla="*/ 0 w 394870"/>
              <a:gd name="connsiteY3" fmla="*/ 1890915 h 189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870" h="1894732">
                <a:moveTo>
                  <a:pt x="228601" y="1911"/>
                </a:moveTo>
                <a:cubicBezTo>
                  <a:pt x="447509" y="-18811"/>
                  <a:pt x="373903" y="129955"/>
                  <a:pt x="385012" y="402963"/>
                </a:cubicBezTo>
                <a:cubicBezTo>
                  <a:pt x="396121" y="675971"/>
                  <a:pt x="399575" y="1613452"/>
                  <a:pt x="386206" y="1735104"/>
                </a:cubicBezTo>
                <a:cubicBezTo>
                  <a:pt x="327364" y="1967714"/>
                  <a:pt x="40773" y="1871531"/>
                  <a:pt x="0" y="1890915"/>
                </a:cubicBezTo>
              </a:path>
            </a:pathLst>
          </a:custGeom>
          <a:noFill/>
          <a:ln>
            <a:solidFill>
              <a:srgbClr val="00B050"/>
            </a:solidFill>
            <a:prstDash val="das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TextovéPole 305"/>
          <p:cNvSpPr txBox="1"/>
          <p:nvPr/>
        </p:nvSpPr>
        <p:spPr>
          <a:xfrm>
            <a:off x="1076904" y="304638"/>
            <a:ext cx="9829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33FF"/>
                </a:solidFill>
              </a:rPr>
              <a:t>Unifying concept for the origin of catalytically active oligonucleotides from 3’,5’ cGMP and 3’,5’ </a:t>
            </a:r>
            <a:r>
              <a:rPr lang="en-US" b="1" dirty="0" err="1" smtClean="0">
                <a:solidFill>
                  <a:srgbClr val="3333FF"/>
                </a:solidFill>
              </a:rPr>
              <a:t>cAMP</a:t>
            </a: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309" name="Pravá složená závorka 308"/>
          <p:cNvSpPr/>
          <p:nvPr/>
        </p:nvSpPr>
        <p:spPr>
          <a:xfrm rot="5400000">
            <a:off x="7005842" y="1818986"/>
            <a:ext cx="148620" cy="1769890"/>
          </a:xfrm>
          <a:prstGeom prst="rightBrace">
            <a:avLst>
              <a:gd name="adj1" fmla="val 55601"/>
              <a:gd name="adj2" fmla="val 50000"/>
            </a:avLst>
          </a:prstGeom>
          <a:ln w="15875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Pravá složená závorka 309"/>
          <p:cNvSpPr/>
          <p:nvPr/>
        </p:nvSpPr>
        <p:spPr>
          <a:xfrm rot="5400000">
            <a:off x="5410481" y="3546876"/>
            <a:ext cx="140604" cy="1637986"/>
          </a:xfrm>
          <a:prstGeom prst="rightBrace">
            <a:avLst>
              <a:gd name="adj1" fmla="val 55601"/>
              <a:gd name="adj2" fmla="val 50000"/>
            </a:avLst>
          </a:prstGeom>
          <a:ln w="15875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Pravá složená závorka 310"/>
          <p:cNvSpPr/>
          <p:nvPr/>
        </p:nvSpPr>
        <p:spPr>
          <a:xfrm rot="5400000">
            <a:off x="7867791" y="3672618"/>
            <a:ext cx="160457" cy="1384542"/>
          </a:xfrm>
          <a:prstGeom prst="rightBrace">
            <a:avLst>
              <a:gd name="adj1" fmla="val 55601"/>
              <a:gd name="adj2" fmla="val 50000"/>
            </a:avLst>
          </a:prstGeom>
          <a:ln w="15875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bdélník 13"/>
          <p:cNvSpPr/>
          <p:nvPr/>
        </p:nvSpPr>
        <p:spPr>
          <a:xfrm>
            <a:off x="222082" y="1839791"/>
            <a:ext cx="2662628" cy="83099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it-IT" sz="1200" dirty="0"/>
              <a:t>G. Costanzo, R. Saladino, G. Botta</a:t>
            </a:r>
            <a:r>
              <a:rPr lang="it-IT" sz="1200" dirty="0" smtClean="0"/>
              <a:t>,</a:t>
            </a:r>
            <a:br>
              <a:rPr lang="it-IT" sz="1200" dirty="0" smtClean="0"/>
            </a:br>
            <a:r>
              <a:rPr lang="it-IT" sz="1200" dirty="0" smtClean="0"/>
              <a:t>A</a:t>
            </a:r>
            <a:r>
              <a:rPr lang="it-IT" sz="1200" dirty="0"/>
              <a:t>. Giorgi, A. Scipioni, S. Pino </a:t>
            </a:r>
            <a:r>
              <a:rPr lang="it-IT" sz="1200" dirty="0" smtClean="0"/>
              <a:t/>
            </a:r>
            <a:br>
              <a:rPr lang="it-IT" sz="1200" dirty="0" smtClean="0"/>
            </a:br>
            <a:r>
              <a:rPr lang="it-IT" sz="1200" dirty="0" smtClean="0"/>
              <a:t>and </a:t>
            </a:r>
            <a:r>
              <a:rPr lang="it-IT" sz="1200" dirty="0"/>
              <a:t>E. Di Mauro, </a:t>
            </a:r>
            <a:r>
              <a:rPr lang="it-IT" sz="1200" i="1" dirty="0"/>
              <a:t>Chembiochem</a:t>
            </a:r>
            <a:r>
              <a:rPr lang="it-IT" sz="1200" dirty="0"/>
              <a:t>, 2012, 13, 999-1008.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181420" y="4484459"/>
            <a:ext cx="2161599" cy="64633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it-IT" sz="1200" dirty="0"/>
              <a:t>S. Pino, G. Costanzo, A. Giorgi and E. Di Mauro, </a:t>
            </a:r>
            <a:r>
              <a:rPr lang="it-IT" sz="1200" i="1" dirty="0"/>
              <a:t>Biochemistry</a:t>
            </a:r>
            <a:r>
              <a:rPr lang="it-IT" sz="1200" dirty="0"/>
              <a:t>, 2011, 50, 2994-3003.</a:t>
            </a:r>
          </a:p>
        </p:txBody>
      </p:sp>
      <p:cxnSp>
        <p:nvCxnSpPr>
          <p:cNvPr id="17" name="Přímá spojnice 16"/>
          <p:cNvCxnSpPr>
            <a:stCxn id="14" idx="2"/>
            <a:endCxn id="289" idx="0"/>
          </p:cNvCxnSpPr>
          <p:nvPr/>
        </p:nvCxnSpPr>
        <p:spPr>
          <a:xfrm>
            <a:off x="1553396" y="2670788"/>
            <a:ext cx="2774336" cy="4479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bdélník 65"/>
          <p:cNvSpPr/>
          <p:nvPr/>
        </p:nvSpPr>
        <p:spPr>
          <a:xfrm>
            <a:off x="9221826" y="3884247"/>
            <a:ext cx="2774361" cy="64633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it-IT" sz="1200" dirty="0">
                <a:cs typeface="Arial" panose="020B0604020202020204" pitchFamily="34" charset="0"/>
              </a:rPr>
              <a:t>S. Pino, G. Costanzo, A. Giorgi, J. Šponer, J. E. Šponer and E. Di Mauro, </a:t>
            </a:r>
            <a:r>
              <a:rPr lang="it-IT" sz="1200" i="1" dirty="0"/>
              <a:t>Entropy</a:t>
            </a:r>
            <a:r>
              <a:rPr lang="it-IT" sz="1200" dirty="0"/>
              <a:t>, 2013, 15, 5362-5383.</a:t>
            </a:r>
          </a:p>
        </p:txBody>
      </p:sp>
      <p:sp>
        <p:nvSpPr>
          <p:cNvPr id="316" name="Obdélník 315"/>
          <p:cNvSpPr/>
          <p:nvPr/>
        </p:nvSpPr>
        <p:spPr>
          <a:xfrm>
            <a:off x="7097665" y="6145007"/>
            <a:ext cx="2217209" cy="64633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it-IT" sz="1200" dirty="0"/>
              <a:t>S. Pino, F. Ciciriello, G. Costanzo and E. Di Mauro, </a:t>
            </a:r>
            <a:r>
              <a:rPr lang="it-IT" sz="1200" i="1" dirty="0"/>
              <a:t>J. Biol. Chem.</a:t>
            </a:r>
            <a:r>
              <a:rPr lang="it-IT" sz="1200" dirty="0"/>
              <a:t>, 2008, 283, 36494-36503.</a:t>
            </a:r>
            <a:endParaRPr lang="en-US" sz="1200" dirty="0"/>
          </a:p>
        </p:txBody>
      </p:sp>
      <p:cxnSp>
        <p:nvCxnSpPr>
          <p:cNvPr id="324" name="Pravoúhlá spojnice 323"/>
          <p:cNvCxnSpPr/>
          <p:nvPr/>
        </p:nvCxnSpPr>
        <p:spPr>
          <a:xfrm rot="16200000" flipH="1">
            <a:off x="5415551" y="4503971"/>
            <a:ext cx="2771974" cy="592253"/>
          </a:xfrm>
          <a:prstGeom prst="bentConnector3">
            <a:avLst>
              <a:gd name="adj1" fmla="val 35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Pravoúhlá spojnice 331"/>
          <p:cNvCxnSpPr>
            <a:stCxn id="316" idx="1"/>
            <a:endCxn id="254" idx="2"/>
          </p:cNvCxnSpPr>
          <p:nvPr/>
        </p:nvCxnSpPr>
        <p:spPr>
          <a:xfrm rot="10800000">
            <a:off x="5107891" y="6295143"/>
            <a:ext cx="1989774" cy="173031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Pravoúhlá spojnice 333"/>
          <p:cNvCxnSpPr>
            <a:endCxn id="316" idx="1"/>
          </p:cNvCxnSpPr>
          <p:nvPr/>
        </p:nvCxnSpPr>
        <p:spPr>
          <a:xfrm>
            <a:off x="6760635" y="6310401"/>
            <a:ext cx="337030" cy="157772"/>
          </a:xfrm>
          <a:prstGeom prst="bentConnector3">
            <a:avLst>
              <a:gd name="adj1" fmla="val 67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Pravoúhlá spojnice 340"/>
          <p:cNvCxnSpPr>
            <a:stCxn id="66" idx="0"/>
          </p:cNvCxnSpPr>
          <p:nvPr/>
        </p:nvCxnSpPr>
        <p:spPr>
          <a:xfrm rot="16200000" flipV="1">
            <a:off x="9495468" y="2770707"/>
            <a:ext cx="507081" cy="1719999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Pravoúhlá spojnice 342"/>
          <p:cNvCxnSpPr>
            <a:stCxn id="66" idx="2"/>
          </p:cNvCxnSpPr>
          <p:nvPr/>
        </p:nvCxnSpPr>
        <p:spPr>
          <a:xfrm rot="5400000">
            <a:off x="9129255" y="4200470"/>
            <a:ext cx="1149644" cy="180986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Pravoúhlá spojnice 344"/>
          <p:cNvCxnSpPr>
            <a:stCxn id="15" idx="3"/>
            <a:endCxn id="61" idx="2"/>
          </p:cNvCxnSpPr>
          <p:nvPr/>
        </p:nvCxnSpPr>
        <p:spPr>
          <a:xfrm flipV="1">
            <a:off x="2343019" y="4697833"/>
            <a:ext cx="785220" cy="109792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" name="Pravoúhlá spojnice 347"/>
          <p:cNvCxnSpPr>
            <a:stCxn id="15" idx="3"/>
          </p:cNvCxnSpPr>
          <p:nvPr/>
        </p:nvCxnSpPr>
        <p:spPr>
          <a:xfrm flipV="1">
            <a:off x="2343019" y="4514319"/>
            <a:ext cx="2292391" cy="293306"/>
          </a:xfrm>
          <a:prstGeom prst="bentConnector3">
            <a:avLst>
              <a:gd name="adj1" fmla="val 9986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1" name="Pravoúhlá spojnice 350"/>
          <p:cNvCxnSpPr>
            <a:stCxn id="15" idx="3"/>
          </p:cNvCxnSpPr>
          <p:nvPr/>
        </p:nvCxnSpPr>
        <p:spPr>
          <a:xfrm flipV="1">
            <a:off x="2343019" y="4523101"/>
            <a:ext cx="5049156" cy="284524"/>
          </a:xfrm>
          <a:prstGeom prst="bentConnector3">
            <a:avLst>
              <a:gd name="adj1" fmla="val 10001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709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176252" y="1991398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smtClean="0"/>
              <a:t>Prof. Ernesto Di Mauro, Rome, Italy</a:t>
            </a:r>
          </a:p>
          <a:p>
            <a:r>
              <a:rPr lang="it-IT" dirty="0" smtClean="0"/>
              <a:t>Dr. Samanta Pino, Rome, Italy</a:t>
            </a:r>
          </a:p>
          <a:p>
            <a:r>
              <a:rPr lang="it-IT" dirty="0" smtClean="0"/>
              <a:t>Dr. Alessandra Giorgi, Rome, Italy</a:t>
            </a:r>
          </a:p>
          <a:p>
            <a:r>
              <a:rPr lang="it-IT" dirty="0" smtClean="0"/>
              <a:t>Dr. Giovanna Costanzo, Rome, Italy</a:t>
            </a:r>
            <a:endParaRPr lang="en-US" dirty="0" smtClean="0"/>
          </a:p>
          <a:p>
            <a:r>
              <a:rPr lang="en-US" dirty="0" smtClean="0"/>
              <a:t>Dr</a:t>
            </a:r>
            <a:r>
              <a:rPr lang="en-US" dirty="0"/>
              <a:t>. Martin </a:t>
            </a:r>
            <a:r>
              <a:rPr lang="en-US" dirty="0" err="1"/>
              <a:t>Ferus</a:t>
            </a:r>
            <a:r>
              <a:rPr lang="en-US" dirty="0"/>
              <a:t>, Prague, Czech Republic</a:t>
            </a:r>
            <a:br>
              <a:rPr lang="en-US" dirty="0"/>
            </a:br>
            <a:r>
              <a:rPr lang="en-US" dirty="0"/>
              <a:t>Prof. </a:t>
            </a:r>
            <a:r>
              <a:rPr lang="en-US" dirty="0" err="1"/>
              <a:t>Svatopluk</a:t>
            </a:r>
            <a:r>
              <a:rPr lang="en-US" dirty="0"/>
              <a:t> </a:t>
            </a:r>
            <a:r>
              <a:rPr lang="en-US" dirty="0" err="1"/>
              <a:t>Civ</a:t>
            </a:r>
            <a:r>
              <a:rPr lang="cs-CZ" dirty="0" err="1"/>
              <a:t>íš</a:t>
            </a:r>
            <a:r>
              <a:rPr lang="en-US" dirty="0"/>
              <a:t>, Prague, Czech </a:t>
            </a:r>
            <a:r>
              <a:rPr lang="en-US" dirty="0" smtClean="0"/>
              <a:t>Republic</a:t>
            </a:r>
          </a:p>
          <a:p>
            <a:r>
              <a:rPr lang="en-US" dirty="0"/>
              <a:t>Prof. </a:t>
            </a:r>
            <a:r>
              <a:rPr lang="en-US" dirty="0" err="1"/>
              <a:t>Jiří</a:t>
            </a:r>
            <a:r>
              <a:rPr lang="en-US" dirty="0"/>
              <a:t> </a:t>
            </a:r>
            <a:r>
              <a:rPr lang="en-US" dirty="0" err="1"/>
              <a:t>Šponer</a:t>
            </a:r>
            <a:r>
              <a:rPr lang="en-US" dirty="0"/>
              <a:t>, Brno, Czech Republic</a:t>
            </a:r>
          </a:p>
          <a:p>
            <a:r>
              <a:rPr lang="en-US" dirty="0" smtClean="0"/>
              <a:t>Mr. Petr </a:t>
            </a:r>
            <a:r>
              <a:rPr lang="en-US" dirty="0" err="1" smtClean="0"/>
              <a:t>Stadlbauer</a:t>
            </a:r>
            <a:r>
              <a:rPr lang="en-US" dirty="0" smtClean="0"/>
              <a:t>, </a:t>
            </a:r>
            <a:r>
              <a:rPr lang="en-US" dirty="0"/>
              <a:t>Brno, Czech Republic</a:t>
            </a:r>
          </a:p>
          <a:p>
            <a:endParaRPr lang="cs-CZ" dirty="0"/>
          </a:p>
          <a:p>
            <a:r>
              <a:rPr lang="cs-CZ" dirty="0"/>
              <a:t>GAČR grant No. P</a:t>
            </a:r>
            <a:r>
              <a:rPr lang="en-GB" dirty="0"/>
              <a:t>208/12/1878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4596749" y="803477"/>
            <a:ext cx="19366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Acknowledgement</a:t>
            </a:r>
            <a:endParaRPr lang="cs-CZ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0801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saturation sat="93000"/>
                    </a14:imgEffect>
                    <a14:imgEffect>
                      <a14:brightnessContrast bright="18000" contras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770" y="1222375"/>
            <a:ext cx="7672070" cy="4067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677035" y="543719"/>
            <a:ext cx="3587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0000FF"/>
                </a:solidFill>
              </a:rPr>
              <a:t>Purine synthesis from </a:t>
            </a:r>
            <a:r>
              <a:rPr lang="en-US" sz="1800" dirty="0" err="1">
                <a:solidFill>
                  <a:srgbClr val="0000FF"/>
                </a:solidFill>
              </a:rPr>
              <a:t>formamide</a:t>
            </a:r>
            <a:r>
              <a:rPr lang="en-US" sz="1800" dirty="0">
                <a:solidFill>
                  <a:srgbClr val="0000FF"/>
                </a:solidFill>
              </a:rPr>
              <a:t>:</a:t>
            </a:r>
            <a:endParaRPr lang="cs-CZ" sz="1800" dirty="0">
              <a:solidFill>
                <a:srgbClr val="0000FF"/>
              </a:solidFill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967740" y="5601466"/>
            <a:ext cx="109270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sz="1800" dirty="0" err="1"/>
              <a:t>Saladino</a:t>
            </a:r>
            <a:r>
              <a:rPr lang="de-DE" sz="1800" dirty="0"/>
              <a:t>, R.; </a:t>
            </a:r>
            <a:r>
              <a:rPr lang="de-DE" sz="1800" dirty="0" err="1"/>
              <a:t>Crestini</a:t>
            </a:r>
            <a:r>
              <a:rPr lang="de-DE" sz="1800" dirty="0"/>
              <a:t>, C.; </a:t>
            </a:r>
            <a:r>
              <a:rPr lang="de-DE" sz="1800" dirty="0" err="1"/>
              <a:t>Ciciriello</a:t>
            </a:r>
            <a:r>
              <a:rPr lang="de-DE" sz="1800" dirty="0"/>
              <a:t>, F.; Costanzo, G.; Di Mauro, E., </a:t>
            </a:r>
            <a:r>
              <a:rPr lang="de-DE" sz="1800" i="1" dirty="0"/>
              <a:t>Chem. Biodivers. </a:t>
            </a:r>
            <a:r>
              <a:rPr lang="de-DE" sz="1800" b="1" dirty="0"/>
              <a:t>2007,</a:t>
            </a:r>
            <a:r>
              <a:rPr lang="de-DE" sz="1800" dirty="0"/>
              <a:t> </a:t>
            </a:r>
            <a:r>
              <a:rPr lang="de-DE" sz="1800" i="1" dirty="0"/>
              <a:t>4</a:t>
            </a:r>
            <a:r>
              <a:rPr lang="de-DE" sz="1800" dirty="0"/>
              <a:t>, 694-720.</a:t>
            </a:r>
            <a:r>
              <a:rPr lang="cs-CZ" sz="1800" dirty="0"/>
              <a:t> </a:t>
            </a:r>
          </a:p>
        </p:txBody>
      </p:sp>
      <p:sp>
        <p:nvSpPr>
          <p:cNvPr id="5" name="Vodorovný svitek 4"/>
          <p:cNvSpPr/>
          <p:nvPr/>
        </p:nvSpPr>
        <p:spPr>
          <a:xfrm>
            <a:off x="756744" y="638503"/>
            <a:ext cx="10752083" cy="4962963"/>
          </a:xfrm>
          <a:prstGeom prst="horizontalScroll">
            <a:avLst/>
          </a:prstGeom>
          <a:solidFill>
            <a:schemeClr val="accent4">
              <a:lumMod val="20000"/>
              <a:lumOff val="80000"/>
              <a:alpha val="54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279400" sx="98000" sy="98000" algn="ctr" rotWithShape="0">
              <a:schemeClr val="bg1">
                <a:lumMod val="50000"/>
                <a:alpha val="48000"/>
              </a:scheme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797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504184" y="5661025"/>
            <a:ext cx="8675688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sz="1800"/>
              <a:t>Free energy profile of the reaction route leading to the formation of the 6-membered heterocyclic ring. The energies were computed at B3LYP/6-311++G(2d,2p) level.  Bulk solvent effects were treated using the C-PCM approximation.</a:t>
            </a:r>
            <a:r>
              <a:rPr lang="cs-CZ" sz="1800"/>
              <a:t> 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8633647" y="4652963"/>
            <a:ext cx="1250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33CCFF"/>
                </a:solidFill>
              </a:rPr>
              <a:t>gas-phase</a:t>
            </a:r>
            <a:endParaRPr lang="cs-CZ" sz="1800">
              <a:solidFill>
                <a:srgbClr val="33CCFF"/>
              </a:solidFill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8489184" y="3644900"/>
            <a:ext cx="1225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00"/>
                </a:solidFill>
              </a:rPr>
              <a:t>bulk water</a:t>
            </a:r>
            <a:endParaRPr lang="cs-CZ" sz="1800">
              <a:solidFill>
                <a:srgbClr val="FF0000"/>
              </a:solidFill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8489184" y="3213100"/>
            <a:ext cx="174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800"/>
              <a:t>bulk formamide</a:t>
            </a:r>
            <a:endParaRPr lang="cs-CZ" sz="1800"/>
          </a:p>
        </p:txBody>
      </p:sp>
      <p:pic>
        <p:nvPicPr>
          <p:cNvPr id="16" name="Picture 9" descr="formfig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209" y="538163"/>
            <a:ext cx="6985000" cy="496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5538022" y="115888"/>
            <a:ext cx="4549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400" dirty="0"/>
              <a:t>J. E. </a:t>
            </a:r>
            <a:r>
              <a:rPr lang="en-US" sz="1400" dirty="0" err="1"/>
              <a:t>Sponer</a:t>
            </a:r>
            <a:r>
              <a:rPr lang="en-US" sz="1400" dirty="0"/>
              <a:t> et al. J. </a:t>
            </a:r>
            <a:r>
              <a:rPr lang="en-US" sz="1400" i="1" dirty="0"/>
              <a:t>Phys. Chem. A</a:t>
            </a:r>
            <a:r>
              <a:rPr lang="en-US" sz="1400" dirty="0"/>
              <a:t> 2012, 116,720-726</a:t>
            </a:r>
            <a:endParaRPr lang="cs-CZ" sz="1400" dirty="0"/>
          </a:p>
        </p:txBody>
      </p:sp>
      <p:graphicFrame>
        <p:nvGraphicFramePr>
          <p:cNvPr id="2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2423737"/>
              </p:ext>
            </p:extLst>
          </p:nvPr>
        </p:nvGraphicFramePr>
        <p:xfrm>
          <a:off x="2036763" y="5173663"/>
          <a:ext cx="111125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6" name="ChemSketch" r:id="rId5" imgW="1478160" imgH="649080" progId="ACD.ChemSketch.20">
                  <p:embed/>
                </p:oleObj>
              </mc:Choice>
              <mc:Fallback>
                <p:oleObj name="ChemSketch" r:id="rId5" imgW="1478160" imgH="64908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6763" y="5173663"/>
                        <a:ext cx="1111250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516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ormfig2ne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453" y="392113"/>
            <a:ext cx="5472113" cy="475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032328" y="5000625"/>
            <a:ext cx="8353425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sz="1800" dirty="0"/>
              <a:t>Free energy profile for the </a:t>
            </a:r>
            <a:r>
              <a:rPr lang="en-GB" sz="1800" dirty="0">
                <a:solidFill>
                  <a:srgbClr val="FF0000"/>
                </a:solidFill>
              </a:rPr>
              <a:t>dehydration step </a:t>
            </a:r>
            <a:r>
              <a:rPr lang="en-GB" sz="1800" dirty="0"/>
              <a:t>of the </a:t>
            </a:r>
            <a:r>
              <a:rPr lang="en-GB" sz="1800" dirty="0" err="1"/>
              <a:t>hexahydropyrimidine</a:t>
            </a:r>
            <a:r>
              <a:rPr lang="en-GB" sz="1800" dirty="0"/>
              <a:t> intermediate. The energies were computed at B3LYP/6-311++G(2d,2p) level.  Bulk solvent effects were treated using the C-PCM approximation.  Numbers in parenthesis refer to the free energy changes calculated relative to the initial state complex formed from </a:t>
            </a:r>
            <a:r>
              <a:rPr lang="en-GB" sz="1800" dirty="0" err="1"/>
              <a:t>formamide</a:t>
            </a:r>
            <a:r>
              <a:rPr lang="en-GB" sz="1800" dirty="0"/>
              <a:t> dimer, HCN and water.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7433003" y="3068638"/>
            <a:ext cx="1809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800"/>
              <a:t> bulk formamide</a:t>
            </a:r>
            <a:endParaRPr lang="cs-CZ" sz="180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7506028" y="3429000"/>
            <a:ext cx="1225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00"/>
                </a:solidFill>
              </a:rPr>
              <a:t>bulk water</a:t>
            </a:r>
            <a:endParaRPr lang="cs-CZ" sz="1800">
              <a:solidFill>
                <a:srgbClr val="FF0000"/>
              </a:solidFill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7506028" y="4292600"/>
            <a:ext cx="1250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33CCFF"/>
                </a:solidFill>
              </a:rPr>
              <a:t>gas-phase</a:t>
            </a:r>
            <a:endParaRPr lang="cs-CZ" sz="1800">
              <a:solidFill>
                <a:srgbClr val="33CCFF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240809" y="239713"/>
            <a:ext cx="4549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400" dirty="0"/>
              <a:t>J. E. </a:t>
            </a:r>
            <a:r>
              <a:rPr lang="en-US" sz="1400" dirty="0" err="1"/>
              <a:t>Sponer</a:t>
            </a:r>
            <a:r>
              <a:rPr lang="en-US" sz="1400" dirty="0"/>
              <a:t> et al. J. </a:t>
            </a:r>
            <a:r>
              <a:rPr lang="en-US" sz="1400" i="1" dirty="0"/>
              <a:t>Phys. Chem. A</a:t>
            </a:r>
            <a:r>
              <a:rPr lang="en-US" sz="1400" dirty="0"/>
              <a:t> 2012, 116,720-726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8049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ormfig3n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598" y="188913"/>
            <a:ext cx="8281987" cy="488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637698" y="5254625"/>
            <a:ext cx="8964612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sz="1800" dirty="0"/>
              <a:t> Free energy profile for the formation of purines from the </a:t>
            </a:r>
            <a:r>
              <a:rPr lang="en-GB" sz="1800" dirty="0" err="1"/>
              <a:t>tetrahydro</a:t>
            </a:r>
            <a:r>
              <a:rPr lang="en-GB" sz="1800" dirty="0"/>
              <a:t>-pyrimidine precursor. The energies were computed at B3LYP/6-311++G(2d,2p) level.  Bulk solvent effects were treated using the C-PCM approximation.  Numbers in parenthesis refer to the free energy changes calculated relative to the initial state complex formed from </a:t>
            </a:r>
            <a:r>
              <a:rPr lang="en-GB" sz="1800" dirty="0" err="1"/>
              <a:t>formamide</a:t>
            </a:r>
            <a:r>
              <a:rPr lang="en-GB" sz="1800" dirty="0"/>
              <a:t> dimer, HCN and water.</a:t>
            </a:r>
            <a:r>
              <a:rPr lang="cs-CZ" sz="1800" dirty="0"/>
              <a:t> 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8838598" y="1989138"/>
            <a:ext cx="161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800"/>
              <a:t> </a:t>
            </a:r>
            <a:r>
              <a:rPr lang="en-US" sz="1400"/>
              <a:t>bulk formamide</a:t>
            </a:r>
            <a:endParaRPr lang="cs-CZ" sz="140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8838598" y="2349500"/>
            <a:ext cx="9921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00"/>
                </a:solidFill>
              </a:rPr>
              <a:t>bulk water</a:t>
            </a:r>
            <a:endParaRPr lang="cs-CZ" sz="1400">
              <a:solidFill>
                <a:srgbClr val="FF0000"/>
              </a:solidFill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7759098" y="4868863"/>
            <a:ext cx="10112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6699FF"/>
                </a:solidFill>
              </a:rPr>
              <a:t>gas-phase</a:t>
            </a:r>
            <a:endParaRPr lang="cs-CZ" sz="1400">
              <a:solidFill>
                <a:srgbClr val="6699FF"/>
              </a:solidFill>
            </a:endParaRP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 flipV="1">
            <a:off x="8622698" y="4437063"/>
            <a:ext cx="215900" cy="504825"/>
          </a:xfrm>
          <a:prstGeom prst="line">
            <a:avLst/>
          </a:prstGeom>
          <a:noFill/>
          <a:ln w="9525">
            <a:solidFill>
              <a:srgbClr val="6699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 flipH="1">
            <a:off x="8767160" y="2636838"/>
            <a:ext cx="142875" cy="863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 flipH="1" flipV="1">
            <a:off x="8551260" y="2133600"/>
            <a:ext cx="35877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7992378" y="237414"/>
            <a:ext cx="4549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400" dirty="0"/>
              <a:t>J. E. </a:t>
            </a:r>
            <a:r>
              <a:rPr lang="en-US" sz="1400" dirty="0" err="1"/>
              <a:t>Sponer</a:t>
            </a:r>
            <a:r>
              <a:rPr lang="en-US" sz="1400" dirty="0"/>
              <a:t> et al. J. </a:t>
            </a:r>
            <a:r>
              <a:rPr lang="en-US" sz="1400" i="1" dirty="0"/>
              <a:t>Phys. Chem. A</a:t>
            </a:r>
            <a:r>
              <a:rPr lang="en-US" sz="1400" dirty="0"/>
              <a:t> 2012, 116,720-726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50642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509360" y="620713"/>
            <a:ext cx="4660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00FF"/>
                </a:solidFill>
              </a:rPr>
              <a:t>New information inferred from computations</a:t>
            </a:r>
            <a:endParaRPr lang="cs-CZ" sz="1800" dirty="0">
              <a:solidFill>
                <a:srgbClr val="0000FF"/>
              </a:solidFill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2429860" y="1268413"/>
            <a:ext cx="730726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sz="1800" dirty="0">
                <a:cs typeface="Arial" panose="020B0604020202020204" pitchFamily="34" charset="0"/>
              </a:rPr>
              <a:t>● </a:t>
            </a:r>
            <a:r>
              <a:rPr lang="en-GB" sz="1800" dirty="0"/>
              <a:t>In HCN-chemistry the synthetic routes leading to purines and </a:t>
            </a:r>
            <a:r>
              <a:rPr lang="en-GB" sz="1800" dirty="0" err="1"/>
              <a:t>pyrimidines</a:t>
            </a:r>
            <a:r>
              <a:rPr lang="en-GB" sz="1800" dirty="0"/>
              <a:t> are entirely different.  In contrast, </a:t>
            </a:r>
            <a:r>
              <a:rPr lang="en-GB" sz="1800" dirty="0">
                <a:solidFill>
                  <a:srgbClr val="FF0000"/>
                </a:solidFill>
              </a:rPr>
              <a:t>the </a:t>
            </a:r>
            <a:r>
              <a:rPr lang="en-GB" sz="1800" dirty="0" err="1">
                <a:solidFill>
                  <a:srgbClr val="FF0000"/>
                </a:solidFill>
              </a:rPr>
              <a:t>formamide</a:t>
            </a:r>
            <a:r>
              <a:rPr lang="en-GB" sz="1800" dirty="0">
                <a:solidFill>
                  <a:srgbClr val="FF0000"/>
                </a:solidFill>
              </a:rPr>
              <a:t>-based synthesis of purines may proceed via pyrimidine-intermediates</a:t>
            </a:r>
            <a:r>
              <a:rPr lang="en-GB" sz="1800" dirty="0"/>
              <a:t>, which enables the simultaneous production of purine and pyrimidine bases.  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110902" y="2873591"/>
            <a:ext cx="3043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dirty="0"/>
              <a:t>● </a:t>
            </a:r>
            <a:r>
              <a:rPr lang="en-US" sz="1800" dirty="0"/>
              <a:t>Catalytic water molecules</a:t>
            </a:r>
            <a:endParaRPr lang="cs-CZ" sz="1800" dirty="0"/>
          </a:p>
        </p:txBody>
      </p:sp>
      <p:grpSp>
        <p:nvGrpSpPr>
          <p:cNvPr id="8" name="Skupina 7"/>
          <p:cNvGrpSpPr/>
          <p:nvPr/>
        </p:nvGrpSpPr>
        <p:grpSpPr>
          <a:xfrm>
            <a:off x="1315373" y="3330791"/>
            <a:ext cx="2228973" cy="2966584"/>
            <a:chOff x="5577375" y="2924449"/>
            <a:chExt cx="2228973" cy="2966584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268" t="12670" r="29516" b="12444"/>
            <a:stretch/>
          </p:blipFill>
          <p:spPr>
            <a:xfrm>
              <a:off x="5577375" y="2924449"/>
              <a:ext cx="2070334" cy="2966584"/>
            </a:xfrm>
            <a:prstGeom prst="rect">
              <a:avLst/>
            </a:prstGeom>
          </p:spPr>
        </p:pic>
        <p:sp>
          <p:nvSpPr>
            <p:cNvPr id="6" name="Oblouk 5"/>
            <p:cNvSpPr/>
            <p:nvPr/>
          </p:nvSpPr>
          <p:spPr>
            <a:xfrm>
              <a:off x="6260472" y="3317550"/>
              <a:ext cx="862780" cy="560713"/>
            </a:xfrm>
            <a:prstGeom prst="arc">
              <a:avLst>
                <a:gd name="adj1" fmla="val 8017716"/>
                <a:gd name="adj2" fmla="val 15690876"/>
              </a:avLst>
            </a:prstGeom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blouk 6"/>
            <p:cNvSpPr/>
            <p:nvPr/>
          </p:nvSpPr>
          <p:spPr>
            <a:xfrm>
              <a:off x="7307825" y="3421063"/>
              <a:ext cx="498523" cy="508956"/>
            </a:xfrm>
            <a:prstGeom prst="arc">
              <a:avLst>
                <a:gd name="adj1" fmla="val 14233508"/>
                <a:gd name="adj2" fmla="val 4584928"/>
              </a:avLst>
            </a:prstGeom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0" name="Object 11"/>
          <p:cNvGraphicFramePr>
            <a:graphicFrameLocks noChangeAspect="1"/>
          </p:cNvGraphicFramePr>
          <p:nvPr/>
        </p:nvGraphicFramePr>
        <p:xfrm>
          <a:off x="7321301" y="3576061"/>
          <a:ext cx="3024188" cy="299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8" name="CorelDRAW" r:id="rId5" imgW="732859" imgH="725126" progId="CorelDraw.Graphic.8">
                  <p:embed/>
                </p:oleObj>
              </mc:Choice>
              <mc:Fallback>
                <p:oleObj name="CorelDRAW" r:id="rId5" imgW="732859" imgH="725126" progId="CorelDraw.Graphic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1301" y="3576061"/>
                        <a:ext cx="3024188" cy="299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9408864" y="4225349"/>
            <a:ext cx="144463" cy="7143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 flipV="1">
            <a:off x="8616701" y="4296786"/>
            <a:ext cx="144463" cy="144463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7662946" y="2879291"/>
            <a:ext cx="219643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dirty="0"/>
              <a:t>● </a:t>
            </a:r>
            <a:r>
              <a:rPr lang="en-US" sz="1800" dirty="0" smtClean="0"/>
              <a:t>Catalysis by HCN</a:t>
            </a:r>
            <a:endParaRPr lang="cs-CZ" sz="1800" dirty="0"/>
          </a:p>
        </p:txBody>
      </p:sp>
      <p:sp>
        <p:nvSpPr>
          <p:cNvPr id="17" name="Oblouk 16"/>
          <p:cNvSpPr/>
          <p:nvPr/>
        </p:nvSpPr>
        <p:spPr>
          <a:xfrm flipV="1">
            <a:off x="8846474" y="3827405"/>
            <a:ext cx="498523" cy="580197"/>
          </a:xfrm>
          <a:prstGeom prst="arc">
            <a:avLst>
              <a:gd name="adj1" fmla="val 1100071"/>
              <a:gd name="adj2" fmla="val 8452996"/>
            </a:avLst>
          </a:prstGeom>
          <a:ln w="381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blouk 17"/>
          <p:cNvSpPr/>
          <p:nvPr/>
        </p:nvSpPr>
        <p:spPr>
          <a:xfrm flipV="1">
            <a:off x="9231833" y="4409084"/>
            <a:ext cx="498523" cy="486765"/>
          </a:xfrm>
          <a:prstGeom prst="arc">
            <a:avLst>
              <a:gd name="adj1" fmla="val 11477473"/>
              <a:gd name="adj2" fmla="val 1030859"/>
            </a:avLst>
          </a:prstGeom>
          <a:ln w="381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57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2891"/>
          <p:cNvSpPr txBox="1">
            <a:spLocks noChangeArrowheads="1"/>
          </p:cNvSpPr>
          <p:nvPr/>
        </p:nvSpPr>
        <p:spPr bwMode="auto">
          <a:xfrm>
            <a:off x="952501" y="633664"/>
            <a:ext cx="99441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7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7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7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7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 dirty="0" err="1">
                <a:solidFill>
                  <a:srgbClr val="0000FF"/>
                </a:solidFill>
              </a:rPr>
              <a:t>Formamide</a:t>
            </a:r>
            <a:r>
              <a:rPr lang="en-US" sz="2400" b="1" dirty="0">
                <a:solidFill>
                  <a:srgbClr val="0000FF"/>
                </a:solidFill>
              </a:rPr>
              <a:t>-based synthesis of </a:t>
            </a:r>
            <a:r>
              <a:rPr lang="en-US" sz="2400" b="1" dirty="0" err="1">
                <a:solidFill>
                  <a:srgbClr val="0000FF"/>
                </a:solidFill>
              </a:rPr>
              <a:t>nucleobases</a:t>
            </a:r>
            <a:r>
              <a:rPr lang="en-US" sz="2400" b="1" dirty="0">
                <a:solidFill>
                  <a:srgbClr val="0000FF"/>
                </a:solidFill>
              </a:rPr>
              <a:t> in a high-energy impact event (i.e. meteoritic impact, simulated with a laser spark</a:t>
            </a:r>
            <a:r>
              <a:rPr lang="en-US" sz="2400" b="1" dirty="0" smtClean="0">
                <a:solidFill>
                  <a:srgbClr val="0000FF"/>
                </a:solidFill>
              </a:rPr>
              <a:t>)</a:t>
            </a:r>
            <a:endParaRPr lang="cs-CZ" sz="2400" b="1" baseline="30000" dirty="0">
              <a:solidFill>
                <a:srgbClr val="0000FF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085850" y="1630680"/>
            <a:ext cx="9677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Formamide</a:t>
            </a:r>
            <a:r>
              <a:rPr lang="en-US" dirty="0" smtClean="0"/>
              <a:t> is one of the most abundant molecules in the space. </a:t>
            </a:r>
          </a:p>
          <a:p>
            <a:r>
              <a:rPr lang="en-US" dirty="0" smtClean="0"/>
              <a:t>Simulation of meteoritic impact: irradiation with high-power laser → •CN radical.</a:t>
            </a:r>
          </a:p>
          <a:p>
            <a:r>
              <a:rPr lang="en-US" dirty="0" err="1" smtClean="0"/>
              <a:t>Formamide</a:t>
            </a:r>
            <a:r>
              <a:rPr lang="en-US" dirty="0" smtClean="0"/>
              <a:t> +  •CN radical → </a:t>
            </a:r>
            <a:r>
              <a:rPr lang="en-US" dirty="0" err="1" smtClean="0"/>
              <a:t>nucleobases</a:t>
            </a:r>
            <a:r>
              <a:rPr lang="en-US" dirty="0" smtClean="0"/>
              <a:t> </a:t>
            </a:r>
            <a:endParaRPr lang="cs-CZ" dirty="0"/>
          </a:p>
        </p:txBody>
      </p:sp>
      <p:pic>
        <p:nvPicPr>
          <p:cNvPr id="7170" name="Obrázek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510" y="2614970"/>
            <a:ext cx="5013979" cy="3729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252" y="2614969"/>
            <a:ext cx="2797225" cy="372963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555" y="2614969"/>
            <a:ext cx="985460" cy="116009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555" y="4383046"/>
            <a:ext cx="997907" cy="1293062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9541298" y="3719515"/>
            <a:ext cx="1669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S. </a:t>
            </a:r>
            <a:r>
              <a:rPr lang="en-US" dirty="0" err="1" smtClean="0"/>
              <a:t>Civ</a:t>
            </a:r>
            <a:r>
              <a:rPr lang="cs-CZ" dirty="0" err="1" smtClean="0"/>
              <a:t>íš</a:t>
            </a:r>
            <a:r>
              <a:rPr lang="cs-CZ" dirty="0" smtClean="0"/>
              <a:t> </a:t>
            </a:r>
            <a:r>
              <a:rPr lang="en-US" dirty="0" smtClean="0"/>
              <a:t>(Prague)</a:t>
            </a:r>
            <a:endParaRPr lang="en-US" dirty="0"/>
          </a:p>
        </p:txBody>
      </p:sp>
      <p:sp>
        <p:nvSpPr>
          <p:cNvPr id="9" name="TextovéPole 8"/>
          <p:cNvSpPr txBox="1"/>
          <p:nvPr/>
        </p:nvSpPr>
        <p:spPr>
          <a:xfrm>
            <a:off x="9553009" y="5605410"/>
            <a:ext cx="1846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M. </a:t>
            </a:r>
            <a:r>
              <a:rPr lang="cs-CZ" dirty="0" err="1" smtClean="0"/>
              <a:t>Ferus</a:t>
            </a:r>
            <a:r>
              <a:rPr lang="en-US" dirty="0" smtClean="0"/>
              <a:t> (Prague)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37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9" y="1892935"/>
            <a:ext cx="5753100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680" y="1892935"/>
            <a:ext cx="5753100" cy="290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06680" y="1546860"/>
            <a:ext cx="464820" cy="601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6067426" y="1699260"/>
            <a:ext cx="464820" cy="601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2902"/>
          <p:cNvSpPr>
            <a:spLocks noChangeArrowheads="1"/>
          </p:cNvSpPr>
          <p:nvPr/>
        </p:nvSpPr>
        <p:spPr bwMode="auto">
          <a:xfrm>
            <a:off x="758190" y="500380"/>
            <a:ext cx="108889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7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7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7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7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0000FF"/>
                </a:solidFill>
                <a:cs typeface="Times New Roman" panose="02020603050405020304" pitchFamily="18" charset="0"/>
              </a:rPr>
              <a:t>Vapor phase FTIR spectra of liquid </a:t>
            </a:r>
            <a:r>
              <a:rPr lang="en-US" sz="20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formamide</a:t>
            </a:r>
            <a:r>
              <a:rPr lang="en-US" sz="2000" dirty="0">
                <a:solidFill>
                  <a:srgbClr val="0000FF"/>
                </a:solidFill>
                <a:cs typeface="Times New Roman" panose="02020603050405020304" pitchFamily="18" charset="0"/>
              </a:rPr>
              <a:t> and its ice in the MIR </a:t>
            </a:r>
            <a:r>
              <a:rPr lang="en-US" sz="20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and NIR spectral regions.</a:t>
            </a:r>
            <a:r>
              <a:rPr lang="en-US" sz="2000" dirty="0" smtClean="0">
                <a:cs typeface="Times New Roman" panose="02020603050405020304" pitchFamily="18" charset="0"/>
              </a:rPr>
              <a:t> </a:t>
            </a:r>
            <a:endParaRPr lang="cs-CZ" sz="2000" dirty="0"/>
          </a:p>
        </p:txBody>
      </p:sp>
      <p:sp>
        <p:nvSpPr>
          <p:cNvPr id="4" name="Obdélník 3"/>
          <p:cNvSpPr/>
          <p:nvPr/>
        </p:nvSpPr>
        <p:spPr>
          <a:xfrm>
            <a:off x="3421381" y="51949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cs typeface="Times New Roman" panose="02020603050405020304" pitchFamily="18" charset="0"/>
              </a:rPr>
              <a:t>A: irradiated </a:t>
            </a:r>
            <a:r>
              <a:rPr lang="en-US" dirty="0" err="1" smtClean="0"/>
              <a:t>formamide</a:t>
            </a:r>
            <a:r>
              <a:rPr lang="en-US" dirty="0" smtClean="0"/>
              <a:t> ice mixed with an </a:t>
            </a:r>
            <a:r>
              <a:rPr lang="en-US" dirty="0" err="1" smtClean="0"/>
              <a:t>FeNi</a:t>
            </a:r>
            <a:r>
              <a:rPr lang="en-US" dirty="0" smtClean="0"/>
              <a:t> meteorite </a:t>
            </a:r>
          </a:p>
          <a:p>
            <a:r>
              <a:rPr lang="en-US" dirty="0" smtClean="0"/>
              <a:t>B: </a:t>
            </a:r>
            <a:r>
              <a:rPr lang="cs-CZ" dirty="0" smtClean="0"/>
              <a:t>non−</a:t>
            </a:r>
            <a:r>
              <a:rPr lang="cs-CZ" dirty="0" err="1" smtClean="0"/>
              <a:t>irradiated</a:t>
            </a:r>
            <a:r>
              <a:rPr lang="cs-CZ" dirty="0" smtClean="0"/>
              <a:t> </a:t>
            </a:r>
            <a:r>
              <a:rPr lang="cs-CZ" dirty="0" err="1" smtClean="0"/>
              <a:t>pure</a:t>
            </a:r>
            <a:r>
              <a:rPr lang="cs-CZ" dirty="0" smtClean="0"/>
              <a:t> </a:t>
            </a:r>
            <a:r>
              <a:rPr lang="en-US" dirty="0" err="1" smtClean="0"/>
              <a:t>formamide</a:t>
            </a:r>
            <a:r>
              <a:rPr lang="en-US" dirty="0" smtClean="0"/>
              <a:t> ice </a:t>
            </a:r>
          </a:p>
          <a:p>
            <a:r>
              <a:rPr lang="en-US" dirty="0" smtClean="0"/>
              <a:t>C: gas phase pure </a:t>
            </a:r>
            <a:r>
              <a:rPr lang="en-US" dirty="0" err="1" smtClean="0"/>
              <a:t>formamide</a:t>
            </a:r>
            <a:r>
              <a:rPr lang="en-US" dirty="0" smtClean="0"/>
              <a:t> sample </a:t>
            </a:r>
            <a:endParaRPr lang="cs-CZ" dirty="0"/>
          </a:p>
        </p:txBody>
      </p:sp>
      <p:sp>
        <p:nvSpPr>
          <p:cNvPr id="23" name="Obdélník 22"/>
          <p:cNvSpPr/>
          <p:nvPr/>
        </p:nvSpPr>
        <p:spPr>
          <a:xfrm>
            <a:off x="1396840" y="3013115"/>
            <a:ext cx="567691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8" name="Skupina 7"/>
          <p:cNvGrpSpPr/>
          <p:nvPr/>
        </p:nvGrpSpPr>
        <p:grpSpPr>
          <a:xfrm>
            <a:off x="758190" y="2007870"/>
            <a:ext cx="4520564" cy="454878"/>
            <a:chOff x="758190" y="2007870"/>
            <a:chExt cx="4520564" cy="454878"/>
          </a:xfrm>
        </p:grpSpPr>
        <p:sp>
          <p:nvSpPr>
            <p:cNvPr id="5" name="Obdélník 4"/>
            <p:cNvSpPr/>
            <p:nvPr/>
          </p:nvSpPr>
          <p:spPr>
            <a:xfrm>
              <a:off x="758190" y="2007870"/>
              <a:ext cx="4520564" cy="3886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0" name="Obdélník 9"/>
            <p:cNvSpPr/>
            <p:nvPr/>
          </p:nvSpPr>
          <p:spPr>
            <a:xfrm>
              <a:off x="3576161" y="2074128"/>
              <a:ext cx="1169670" cy="3886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8196" name="Picture 4" descr="figure1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16" b="59550"/>
          <a:stretch/>
        </p:blipFill>
        <p:spPr bwMode="auto">
          <a:xfrm>
            <a:off x="634047" y="4963795"/>
            <a:ext cx="2314893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Obdélník 27"/>
          <p:cNvSpPr/>
          <p:nvPr/>
        </p:nvSpPr>
        <p:spPr>
          <a:xfrm>
            <a:off x="1540193" y="6138089"/>
            <a:ext cx="424815" cy="202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Obdélník 1"/>
          <p:cNvSpPr/>
          <p:nvPr/>
        </p:nvSpPr>
        <p:spPr>
          <a:xfrm>
            <a:off x="4233042" y="6441796"/>
            <a:ext cx="100873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/>
              <a:t>M. </a:t>
            </a:r>
            <a:r>
              <a:rPr lang="en-US" sz="1400" dirty="0" err="1"/>
              <a:t>Ferus</a:t>
            </a:r>
            <a:r>
              <a:rPr lang="en-US" sz="1400" dirty="0"/>
              <a:t>, S. </a:t>
            </a:r>
            <a:r>
              <a:rPr lang="en-US" sz="1400" dirty="0" err="1"/>
              <a:t>Civiš</a:t>
            </a:r>
            <a:r>
              <a:rPr lang="en-US" sz="1400" dirty="0"/>
              <a:t>, A. </a:t>
            </a:r>
            <a:r>
              <a:rPr lang="en-US" sz="1400" dirty="0" err="1"/>
              <a:t>Mládek</a:t>
            </a:r>
            <a:r>
              <a:rPr lang="en-US" sz="1400" dirty="0"/>
              <a:t>, J. </a:t>
            </a:r>
            <a:r>
              <a:rPr lang="en-US" sz="1400" dirty="0" err="1"/>
              <a:t>Šponer</a:t>
            </a:r>
            <a:r>
              <a:rPr lang="en-US" sz="1400" dirty="0"/>
              <a:t>, L. </a:t>
            </a:r>
            <a:r>
              <a:rPr lang="en-US" sz="1400" dirty="0" err="1"/>
              <a:t>Juha</a:t>
            </a:r>
            <a:r>
              <a:rPr lang="en-US" sz="1400" dirty="0"/>
              <a:t>, J. E. </a:t>
            </a:r>
            <a:r>
              <a:rPr lang="en-US" sz="1400" dirty="0" err="1"/>
              <a:t>Šponer</a:t>
            </a:r>
            <a:r>
              <a:rPr lang="en-US" sz="1400" dirty="0"/>
              <a:t>, </a:t>
            </a:r>
            <a:r>
              <a:rPr lang="en-US" sz="1400" i="1" dirty="0"/>
              <a:t>J. Am. Chem. Soc. </a:t>
            </a:r>
            <a:r>
              <a:rPr lang="en-US" sz="1400" dirty="0"/>
              <a:t>2012, 134, 20788−20796.</a:t>
            </a:r>
          </a:p>
        </p:txBody>
      </p:sp>
      <p:grpSp>
        <p:nvGrpSpPr>
          <p:cNvPr id="16" name="Skupina 15"/>
          <p:cNvGrpSpPr/>
          <p:nvPr/>
        </p:nvGrpSpPr>
        <p:grpSpPr>
          <a:xfrm>
            <a:off x="339090" y="2932867"/>
            <a:ext cx="10850880" cy="3816706"/>
            <a:chOff x="339090" y="2932867"/>
            <a:chExt cx="10850880" cy="3816706"/>
          </a:xfrm>
        </p:grpSpPr>
        <p:grpSp>
          <p:nvGrpSpPr>
            <p:cNvPr id="11" name="Skupina 10"/>
            <p:cNvGrpSpPr/>
            <p:nvPr/>
          </p:nvGrpSpPr>
          <p:grpSpPr>
            <a:xfrm>
              <a:off x="807719" y="2932867"/>
              <a:ext cx="10382251" cy="456068"/>
              <a:chOff x="807719" y="2932867"/>
              <a:chExt cx="10382251" cy="456068"/>
            </a:xfrm>
          </p:grpSpPr>
          <p:sp>
            <p:nvSpPr>
              <p:cNvPr id="12" name="Obdélník 11"/>
              <p:cNvSpPr/>
              <p:nvPr/>
            </p:nvSpPr>
            <p:spPr>
              <a:xfrm>
                <a:off x="807719" y="2986266"/>
                <a:ext cx="944882" cy="2979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4" name="Obdélník 13"/>
              <p:cNvSpPr/>
              <p:nvPr/>
            </p:nvSpPr>
            <p:spPr>
              <a:xfrm>
                <a:off x="1887855" y="2968883"/>
                <a:ext cx="1533526" cy="3758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2" name="Obdélník 21"/>
              <p:cNvSpPr/>
              <p:nvPr/>
            </p:nvSpPr>
            <p:spPr>
              <a:xfrm>
                <a:off x="2558415" y="2932867"/>
                <a:ext cx="424815" cy="2023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4" name="Obdélník 23"/>
              <p:cNvSpPr/>
              <p:nvPr/>
            </p:nvSpPr>
            <p:spPr>
              <a:xfrm>
                <a:off x="7067550" y="3013115"/>
                <a:ext cx="4122420" cy="3758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15" name="Obdélník 14"/>
            <p:cNvSpPr/>
            <p:nvPr/>
          </p:nvSpPr>
          <p:spPr>
            <a:xfrm>
              <a:off x="339090" y="4848860"/>
              <a:ext cx="2784159" cy="19007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5001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1959</TotalTime>
  <Words>1324</Words>
  <Application>Microsoft Office PowerPoint</Application>
  <PresentationFormat>Vlastní</PresentationFormat>
  <Paragraphs>260</Paragraphs>
  <Slides>28</Slides>
  <Notes>28</Notes>
  <HiddenSlides>0</HiddenSlides>
  <MMClips>0</MMClips>
  <ScaleCrop>false</ScaleCrop>
  <HeadingPairs>
    <vt:vector size="6" baseType="variant">
      <vt:variant>
        <vt:lpstr>Motiv</vt:lpstr>
      </vt:variant>
      <vt:variant>
        <vt:i4>2</vt:i4>
      </vt:variant>
      <vt:variant>
        <vt:lpstr>Vložené servery OLE</vt:lpstr>
      </vt:variant>
      <vt:variant>
        <vt:i4>3</vt:i4>
      </vt:variant>
      <vt:variant>
        <vt:lpstr>Nadpisy snímků</vt:lpstr>
      </vt:variant>
      <vt:variant>
        <vt:i4>28</vt:i4>
      </vt:variant>
    </vt:vector>
  </HeadingPairs>
  <TitlesOfParts>
    <vt:vector size="33" baseType="lpstr">
      <vt:lpstr>Motiv Office</vt:lpstr>
      <vt:lpstr>1_Motiv Office</vt:lpstr>
      <vt:lpstr>Document</vt:lpstr>
      <vt:lpstr>ChemSketch</vt:lpstr>
      <vt:lpstr>CorelDRAW</vt:lpstr>
      <vt:lpstr>The route from formamide to simple ribozymes – structures and mechanisms from advanced computational studies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Quantum Chemical Studies on the Formamide-Based Origin of Life</dc:title>
  <dc:creator>user</dc:creator>
  <cp:lastModifiedBy>user</cp:lastModifiedBy>
  <cp:revision>94</cp:revision>
  <dcterms:created xsi:type="dcterms:W3CDTF">2013-06-06T07:09:02Z</dcterms:created>
  <dcterms:modified xsi:type="dcterms:W3CDTF">2014-09-22T19:16:17Z</dcterms:modified>
</cp:coreProperties>
</file>