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2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3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4" r:id="rId2"/>
    <p:sldMasterId id="2147484262" r:id="rId3"/>
    <p:sldMasterId id="2147484730" r:id="rId4"/>
    <p:sldMasterId id="2147484845" r:id="rId5"/>
    <p:sldMasterId id="2147484892" r:id="rId6"/>
    <p:sldMasterId id="2147484906" r:id="rId7"/>
    <p:sldMasterId id="2147484994" r:id="rId8"/>
    <p:sldMasterId id="2147485007" r:id="rId9"/>
    <p:sldMasterId id="2147485091" r:id="rId10"/>
    <p:sldMasterId id="2147485104" r:id="rId11"/>
    <p:sldMasterId id="2147485138" r:id="rId12"/>
    <p:sldMasterId id="2147485155" r:id="rId13"/>
    <p:sldMasterId id="2147485294" r:id="rId14"/>
  </p:sldMasterIdLst>
  <p:notesMasterIdLst>
    <p:notesMasterId r:id="rId42"/>
  </p:notesMasterIdLst>
  <p:handoutMasterIdLst>
    <p:handoutMasterId r:id="rId43"/>
  </p:handoutMasterIdLst>
  <p:sldIdLst>
    <p:sldId id="392" r:id="rId15"/>
    <p:sldId id="756" r:id="rId16"/>
    <p:sldId id="755" r:id="rId17"/>
    <p:sldId id="757" r:id="rId18"/>
    <p:sldId id="763" r:id="rId19"/>
    <p:sldId id="761" r:id="rId20"/>
    <p:sldId id="759" r:id="rId21"/>
    <p:sldId id="762" r:id="rId22"/>
    <p:sldId id="758" r:id="rId23"/>
    <p:sldId id="764" r:id="rId24"/>
    <p:sldId id="752" r:id="rId25"/>
    <p:sldId id="708" r:id="rId26"/>
    <p:sldId id="709" r:id="rId27"/>
    <p:sldId id="726" r:id="rId28"/>
    <p:sldId id="727" r:id="rId29"/>
    <p:sldId id="749" r:id="rId30"/>
    <p:sldId id="659" r:id="rId31"/>
    <p:sldId id="734" r:id="rId32"/>
    <p:sldId id="735" r:id="rId33"/>
    <p:sldId id="661" r:id="rId34"/>
    <p:sldId id="650" r:id="rId35"/>
    <p:sldId id="719" r:id="rId36"/>
    <p:sldId id="684" r:id="rId37"/>
    <p:sldId id="685" r:id="rId38"/>
    <p:sldId id="686" r:id="rId39"/>
    <p:sldId id="748" r:id="rId40"/>
    <p:sldId id="676" r:id="rId41"/>
  </p:sldIdLst>
  <p:sldSz cx="9144000" cy="6858000" type="screen4x3"/>
  <p:notesSz cx="6237288" cy="9583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FFCC99"/>
    <a:srgbClr val="FFCCCC"/>
    <a:srgbClr val="0033CC"/>
    <a:srgbClr val="FFFF99"/>
    <a:srgbClr val="003399"/>
    <a:srgbClr val="E83B18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0"/>
  </p:normalViewPr>
  <p:slideViewPr>
    <p:cSldViewPr>
      <p:cViewPr varScale="1">
        <p:scale>
          <a:sx n="50" d="100"/>
          <a:sy n="50" d="100"/>
        </p:scale>
        <p:origin x="-115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608" y="-102"/>
      </p:cViewPr>
      <p:guideLst>
        <p:guide orient="horz" pos="3018"/>
        <p:guide pos="19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05200" y="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7800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9067800"/>
            <a:ext cx="274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220FE7-D15E-4FA5-A357-E706CE48F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5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505200" y="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8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572000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67800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9067800"/>
            <a:ext cx="274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38865B-4ED5-4BBE-8397-9224D7CB3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1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32A56F58-B467-47FF-965B-B96DEF56B1F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93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29DC7CE8-B236-4929-B9A4-017241D3A903}" type="slidenum">
              <a:rPr lang="en-US" sz="1200" smtClean="0">
                <a:solidFill>
                  <a:prstClr val="black"/>
                </a:solidFill>
              </a:rPr>
              <a:pPr/>
              <a:t>22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19138"/>
            <a:ext cx="4792662" cy="35941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4552950"/>
            <a:ext cx="4989512" cy="4311650"/>
          </a:xfrm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0B2F2544-952F-4D26-8D7B-84DD7E91D759}" type="slidenum">
              <a:rPr lang="en-US" sz="1200" smtClean="0">
                <a:solidFill>
                  <a:prstClr val="black"/>
                </a:solidFill>
              </a:rPr>
              <a:pPr/>
              <a:t>23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51691555-E333-4C30-AAAC-32BD9D578F3E}" type="slidenum">
              <a:rPr lang="en-US" sz="1200" smtClean="0">
                <a:solidFill>
                  <a:prstClr val="black"/>
                </a:solidFill>
              </a:rPr>
              <a:pPr/>
              <a:t>27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A5BF2C94-5DD0-4442-8522-7241B9EB3BD0}" type="slidenum">
              <a:rPr lang="en-US" altLang="en-US" sz="1200">
                <a:solidFill>
                  <a:prstClr val="black"/>
                </a:solidFill>
              </a:rPr>
              <a:pPr/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39539BF5-64ED-4F3D-80E2-4B0010683ED1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9DDAB472-248E-48B1-9DE8-02FF8E1BA313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758C9E62-B0B5-4EF3-8BE0-F0D2076A0FFB}" type="slidenum">
              <a:rPr lang="en-US" altLang="en-US" sz="1200" smtClean="0">
                <a:solidFill>
                  <a:prstClr val="black"/>
                </a:solidFill>
              </a:rPr>
              <a:pPr/>
              <a:t>14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19138"/>
            <a:ext cx="4792662" cy="35941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4552950"/>
            <a:ext cx="4989512" cy="431165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597B46FC-C912-4AB0-8385-E46409AAF898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AC731641-8A53-4405-8F2D-1593D627DD1E}" type="slidenum">
              <a:rPr lang="en-US" altLang="en-US" sz="1200" smtClean="0">
                <a:solidFill>
                  <a:prstClr val="black"/>
                </a:solidFill>
              </a:rPr>
              <a:pPr/>
              <a:t>19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19138"/>
            <a:ext cx="4792662" cy="35941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4552950"/>
            <a:ext cx="4989512" cy="431165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8491D31E-3ED8-4522-BA34-174B7FBEA60C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AC2AA966-4558-4AC8-81D2-DF1D49D7D36E}" type="slidenum">
              <a:rPr lang="en-US" sz="1200" smtClean="0">
                <a:solidFill>
                  <a:srgbClr val="000000"/>
                </a:solidFill>
              </a:rPr>
              <a:pPr/>
              <a:t>21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19138"/>
            <a:ext cx="4792662" cy="35941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4552950"/>
            <a:ext cx="4989512" cy="431165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1A95-182E-48EE-97D4-F17A0707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B7709-EE23-497A-8608-6D19B9B70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872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D841D-3CE6-4F71-BFC6-2E3B6F8F4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749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AE26-731B-4ACB-A04B-5DB5CE53B2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517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06B4-DEA9-42E5-8FB8-F80BE6CB0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279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BF907-CFA3-4D6A-BD6A-08789705F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53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E20E-DF68-4E0C-9099-05AB8B555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916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B97FF-5ED7-4EB6-8504-040E6A7B8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430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0CF5-3F06-4912-B763-7114D477E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51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4B4C5-EC73-4826-A8E8-352EB651F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797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D166-31D7-4867-9A63-4AD8E8A78C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998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A89B-BDD1-43DA-BBBB-FA6F44C372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9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1C07-3008-4EA8-8934-B66D3B2B5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603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46A6-2164-48BC-A195-482894068E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45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0D89E-0038-4ECD-9DE4-97DA51AA7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135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BAFA-06D3-496F-A279-2939A9C2C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366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F1CA-E0B1-490F-84BC-96E404D83F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879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EA46C-F744-40A6-A005-50B09013B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733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D38A-F887-43C4-B397-FFB0CB900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691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FF66F-A966-4AC2-B9AC-EC04B7B55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837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7D60-89A1-4936-8699-7437526F82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950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78DB-4AB3-4587-86AC-3608A3FB6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20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F948-E322-4339-865A-6ACD2D0979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5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7A2-6910-4BFB-891B-0E78BAD0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696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A9A0-EE8B-4663-8324-015E9C0E1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293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8A467-54AB-49EE-8FE6-F7645806EC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946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0CD08-07F3-417B-A9B1-561FFCA811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720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F2EF2-80B9-4806-816C-3C2E1650CE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870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303BB-3A8A-4BE5-8A6A-08CC70BB5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462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67B8-0A89-4DCC-81F4-661C28F7A0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835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93C9-D2E7-4ACA-8AE0-8B271EED9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878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50B5-5DDB-4806-A36E-E78A6CCE0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229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5A72-1E55-40DD-AA7F-728978A50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641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C806-DF00-40DF-A26A-603EDFE7B6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1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4488F-2C52-4230-BA1A-16A298B83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370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2B0E-8282-4B15-8781-FBFFEA4BAC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847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DA957-6D87-4DA7-8A48-566A1A298A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82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D1C2-26D2-44B6-95CD-B947A3902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416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35EB5-1A79-4E98-90EE-1870C67724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20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C8644-C25B-436B-9801-035109BE09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012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D743-594F-4446-9741-BFAAFD42A5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896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54FA9-F83C-4B88-80AE-48516EFBF5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795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1DED0-8016-4F1E-9F1F-DD02F2EA75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893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B6A3-CEC0-4A24-BF99-63BFB1C825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683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CE4F-367B-4B08-BC06-95A2060E9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7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BF7A-F0EA-49A6-B746-A2D9B5CD9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98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13E6-705E-4741-85E0-6770DDF1D2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078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FF95-5DB6-4974-8997-5E5F7BB53E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099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D61B4-8CD6-4611-822F-A7300A87CC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665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DF58-5039-405A-858F-5B556AF4B3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D4D18-F068-42E0-9737-F7480124F0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451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D919-26F5-4276-B987-619E724957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232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BD3B-E4FA-455A-9398-872BE1C524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3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5BD1-CA22-4717-91AC-A618A1561D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714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C1625-7C55-438A-9651-98FAB7B8F4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209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0165-CC16-4964-91BC-35B2321809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74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CFFB-AD73-490B-A06B-5B12D66EC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29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C8644-C25B-436B-9801-035109BE09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893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D743-594F-4446-9741-BFAAFD42A5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38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54FA9-F83C-4B88-80AE-48516EFBF5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414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1DED0-8016-4F1E-9F1F-DD02F2EA75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220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B6A3-CEC0-4A24-BF99-63BFB1C825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103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CE4F-367B-4B08-BC06-95A2060E9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474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13E6-705E-4741-85E0-6770DDF1D2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194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FF95-5DB6-4974-8997-5E5F7BB53E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373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D61B4-8CD6-4611-822F-A7300A87CC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65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DF58-5039-405A-858F-5B556AF4B3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67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7346-D3B9-43D0-A03E-614732331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436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D4D18-F068-42E0-9737-F7480124F0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914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D919-26F5-4276-B987-619E724957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495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BD3B-E4FA-455A-9398-872BE1C524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3423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5BD1-CA22-4717-91AC-A618A1561D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01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C1625-7C55-438A-9651-98FAB7B8F4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41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0165-CC16-4964-91BC-35B2321809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2090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CAE7-C7ED-422E-9449-72FFA69F0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723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0556-AEF5-44ED-A46C-829A2E2F1E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06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8111A-F291-41B5-A092-39C24CAD69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3570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9B8C3-E5B0-4A5D-8A61-954A510578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33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98F52-2071-4B63-B047-5E1CC47E2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60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B7C9E-EEE5-44C4-AD92-E3F30830F1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8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718E3-8183-4E9F-AD08-306D5193B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988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9487A-EE80-480F-8E44-F1DE754FD7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543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E93F3-56F0-4478-8ED6-430432F8B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492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4CF1-A44F-4A6F-B333-23FEE305EA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22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1366D-AEFC-4FFA-94D5-CB7B923AF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05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4E61-CDB8-4D86-9C88-5505BE59CE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3088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8883-666D-43DE-806C-F9513972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409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626BC-0F2D-4E26-9E4D-289A6A3570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86404"/>
      </p:ext>
    </p:extLst>
  </p:cSld>
  <p:clrMapOvr>
    <a:masterClrMapping/>
  </p:clrMapOvr>
  <p:transition>
    <p:rand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F5316-50BB-4401-9DAF-D7AD4DA59D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4471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B9463-722F-495D-BA8C-074A11C0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72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885D9-EECB-41D5-AA2C-CF66D17AD0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4016"/>
      </p:ext>
    </p:extLst>
  </p:cSld>
  <p:clrMapOvr>
    <a:masterClrMapping/>
  </p:clrMapOvr>
  <p:transition>
    <p:rand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8F00-B1D2-4BD1-A27D-3F77E09B46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09975"/>
      </p:ext>
    </p:extLst>
  </p:cSld>
  <p:clrMapOvr>
    <a:masterClrMapping/>
  </p:clrMapOvr>
  <p:transition>
    <p:rand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8BBE-5F50-4342-AB3F-7D6C073957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951"/>
      </p:ext>
    </p:extLst>
  </p:cSld>
  <p:clrMapOvr>
    <a:masterClrMapping/>
  </p:clrMapOvr>
  <p:transition>
    <p:rand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EB40F-4B8D-44BC-BC85-85A9314993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73477"/>
      </p:ext>
    </p:extLst>
  </p:cSld>
  <p:clrMapOvr>
    <a:masterClrMapping/>
  </p:clrMapOvr>
  <p:transition>
    <p:rand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065AB-E0CE-488F-B436-147E7BC35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91927"/>
      </p:ext>
    </p:extLst>
  </p:cSld>
  <p:clrMapOvr>
    <a:masterClrMapping/>
  </p:clrMapOvr>
  <p:transition>
    <p:rand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70DB8-E4D3-4393-89C5-EC41129D11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77491"/>
      </p:ext>
    </p:extLst>
  </p:cSld>
  <p:clrMapOvr>
    <a:masterClrMapping/>
  </p:clrMapOvr>
  <p:transition>
    <p:rand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8296-D7C2-42BB-B668-7C1C167CDE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11775"/>
      </p:ext>
    </p:extLst>
  </p:cSld>
  <p:clrMapOvr>
    <a:masterClrMapping/>
  </p:clrMapOvr>
  <p:transition>
    <p:rand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9A15A-3860-46AB-AA53-9A6CFE05CA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65586"/>
      </p:ext>
    </p:extLst>
  </p:cSld>
  <p:clrMapOvr>
    <a:masterClrMapping/>
  </p:clrMapOvr>
  <p:transition>
    <p:rand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536E-2902-4EE8-A93D-4AF567EC2C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96580"/>
      </p:ext>
    </p:extLst>
  </p:cSld>
  <p:clrMapOvr>
    <a:masterClrMapping/>
  </p:clrMapOvr>
  <p:transition>
    <p:rand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975E-64A7-4A37-BCDB-99A9B16D81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40104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1793-32DB-40BF-BE70-99F3812DB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3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F183-4B33-448C-990D-693374B82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3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6C112-83EE-493C-9835-8BEB9AFEE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86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708D6-6D4D-4F43-BFF1-A17C840A9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47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73F25-3B4A-4DBF-97C6-79EEAF238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55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9411-3D5B-4715-9666-4CBD3416F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70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934A8-CC3C-4CC6-9080-D56E59BC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48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642AB-D403-47EF-9EE0-97F3BA981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0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62C79-C24E-467E-B1B5-C901BCE62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0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D6785-2450-43AC-8E93-66F5E08F5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01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52784-769B-4F8F-B8A0-35E043AE3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0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9206-4239-4F78-8F1B-33C4A4A19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7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451B-C95D-420C-88D6-6DE85AED8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90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492AB-478E-4D52-A76D-D2D502257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2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20D8-31BC-4FE4-822A-2D7165079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51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00A84-4084-4C6B-922A-AE9A2747B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9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B2EDA-0811-4F17-9A11-1CA343FA5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86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2DA79-1F9D-4D22-9AEA-7936C8CDA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27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7782E-033D-4796-A38D-5747E7DE1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87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4A74D-C953-4A69-BE68-8646F32A4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29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63A6-C870-4435-80B7-AE370E123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31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F198-B633-41E3-84C7-0A839889B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65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C711D-5116-48F7-9071-033641D2F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3CCC-748D-4A74-A187-CAE8B4A4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85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BA78-0CAF-483C-9893-FBFF6C0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28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C3FD-3737-4CF4-AFDF-89143935E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68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88DB-9636-43BC-9CA3-B3E14038B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97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0A3D-BF3B-4DF5-AC36-162D6A428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40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ECFA-F49F-4444-94CF-D0844FF12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16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CE1DD-2EEF-42CC-BCFB-F871AD31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8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4CEA-99C9-468B-A62A-73342E390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5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9AF84-AB38-4FB2-9785-453D5E787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45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AAB3-6F79-4393-BF85-B6E3106C0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8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BDF7-AD27-475D-A2D2-A64D2A226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1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281C-5797-4E51-9CAE-5F3FCB709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9773-DF13-4B4E-9296-A791B1B50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56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8924-82FB-4B59-8859-44ECB4E2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0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FE58-F500-435C-80E9-7AD4336AF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1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53CC-7B82-43F1-AE30-3614D544E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4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879E1-F980-429C-A2E9-49C8E693A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62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70A7-6CE9-4469-9B0A-50D45EED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517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1FDC-CCFF-4C16-8EFE-EDABB9F18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81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1A95-182E-48EE-97D4-F17A0707FD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20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F183-4B33-448C-990D-693374B82C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05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451B-C95D-420C-88D6-6DE85AED8A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B5966-59CF-4C8E-A74B-96A2EFFAF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6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3CCC-748D-4A74-A187-CAE8B4A4E0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39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281C-5797-4E51-9CAE-5F3FCB7093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75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B5966-59CF-4C8E-A74B-96A2EFFAFD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38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3BE8-242E-4C99-8B0A-1B09776078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902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8157-2CAE-49EE-AAE0-D9A4F9EC59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64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457B-DF24-4E10-A3B8-580B890E7E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30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B7709-EE23-497A-8608-6D19B9B70A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42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1C07-3008-4EA8-8934-B66D3B2B51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42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7A2-6910-4BFB-891B-0E78BAD0E2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65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4488F-2C52-4230-BA1A-16A298B834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3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3BE8-242E-4C99-8B0A-1B0977607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31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BF7A-F0EA-49A6-B746-A2D9B5CD9D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044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CFFB-AD73-490B-A06B-5B12D66ECE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274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7346-D3B9-43D0-A03E-614732331A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51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48285-90AE-45EF-AFA1-9D53A8733D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02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C4D9-6705-41F0-A9AA-33D66F996E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893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22F0-20E2-4EB2-82E8-EDCCAA1C10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60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5FABC-8111-4E2E-B0BA-8F92421914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79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ACF5-6E2D-45C3-B19D-79FA56FE15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491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5355-38CE-49C8-88A9-569902CFB8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444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D9958-5B1E-4AD7-B0C4-DFB603B135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8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8157-2CAE-49EE-AAE0-D9A4F9EC5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15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C9F4-5C0F-4F59-8717-8AEDD85C26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5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9CB5-7BAA-4B2A-8CFB-FC11D7306E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31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3421-100A-4A84-BAA2-82E7450021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250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E1D3F-F887-4F2F-83C3-0EA41D5287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365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82B2A-E06D-4F4A-9700-1F8592CC59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627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2B68-2CFB-4C23-9A17-561B537109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714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B6235B87-B652-4271-9B97-C0F0FADC58CE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0AF58BEA-1298-4009-9D7A-384DDCEAB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18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D47F17B0-2668-4AF6-AD97-265F1F6F25C5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74C829D0-9FDE-48FB-B225-C47F20EB3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48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9DED850B-2B3E-4205-A38B-5670E20AED57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2D59ECB3-B890-42D8-9441-42663C814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25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BA639BA3-9531-4E10-963B-FD2F56A41532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052A6576-2766-408A-B6C5-0E2FA02C6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1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457B-DF24-4E10-A3B8-580B890E7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73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A6C83E79-61CB-478E-894A-040947A5ACEC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59F34684-D9A2-4B01-963A-32481621A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98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BD75CC24-BC6C-4F9A-8F0A-DA83C75C7EC3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190B1DE6-575F-4337-AB1E-ECFD3FE2D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08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4DBDD1B0-06FC-4557-999D-4AC80C08514D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C0621C83-FF23-447F-B299-782543D1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20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A20B0F75-30C3-4DFE-AD7F-26B48157DBFF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E1BE184B-BA32-43B2-BDDB-E308A5EF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134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40D2C339-EB49-4E52-8214-CE18409B5C3B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DD4A6D17-C23C-48C3-9D31-935ACCE0C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600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73AA30E8-A1F2-4D5A-92B1-97361CC1A9AE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7D5C582A-9802-4F88-BF8B-6BAA36036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12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EB873E8B-AB93-4E25-ADB4-A97EFD96335F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4FD0DBE7-7911-41C8-90F5-8409EBBFB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118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ED70C-59E8-4BE3-A89A-CF2B0A021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45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B2E66-428B-4DF9-A29A-8B48A3ECFC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122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8E10F-52BC-4003-8782-CC5E1A819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1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687A29-79B6-40E8-BBED-C6911A3A4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  <p:sldLayoutId id="2147484563" r:id="rId13"/>
    <p:sldLayoutId id="2147484564" r:id="rId14"/>
    <p:sldLayoutId id="2147484565" r:id="rId15"/>
    <p:sldLayoutId id="214748456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1C5F73-6690-460B-89F3-8A349F460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6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  <p:sldLayoutId id="21474851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783890-949A-45F6-8463-71046CD9D5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667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05" r:id="rId1"/>
    <p:sldLayoutId id="2147485106" r:id="rId2"/>
    <p:sldLayoutId id="2147485107" r:id="rId3"/>
    <p:sldLayoutId id="2147485108" r:id="rId4"/>
    <p:sldLayoutId id="2147485109" r:id="rId5"/>
    <p:sldLayoutId id="2147485110" r:id="rId6"/>
    <p:sldLayoutId id="2147485111" r:id="rId7"/>
    <p:sldLayoutId id="2147485112" r:id="rId8"/>
    <p:sldLayoutId id="2147485113" r:id="rId9"/>
    <p:sldLayoutId id="2147485114" r:id="rId10"/>
    <p:sldLayoutId id="2147485115" r:id="rId11"/>
    <p:sldLayoutId id="2147485116" r:id="rId12"/>
    <p:sldLayoutId id="2147485117" r:id="rId13"/>
    <p:sldLayoutId id="2147485118" r:id="rId14"/>
    <p:sldLayoutId id="2147485119" r:id="rId15"/>
    <p:sldLayoutId id="214748512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783890-949A-45F6-8463-71046CD9D5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89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  <p:sldLayoutId id="2147485150" r:id="rId12"/>
    <p:sldLayoutId id="2147485151" r:id="rId13"/>
    <p:sldLayoutId id="2147485152" r:id="rId14"/>
    <p:sldLayoutId id="2147485153" r:id="rId15"/>
    <p:sldLayoutId id="214748515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6F4F96-6980-489C-8803-85AE737A26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9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  <p:sldLayoutId id="21474851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BC83B6-2223-4574-B9B3-195BD5952E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478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95" r:id="rId1"/>
    <p:sldLayoutId id="2147485296" r:id="rId2"/>
    <p:sldLayoutId id="2147485297" r:id="rId3"/>
    <p:sldLayoutId id="2147485298" r:id="rId4"/>
    <p:sldLayoutId id="2147485299" r:id="rId5"/>
    <p:sldLayoutId id="2147485300" r:id="rId6"/>
    <p:sldLayoutId id="2147485301" r:id="rId7"/>
    <p:sldLayoutId id="2147485302" r:id="rId8"/>
    <p:sldLayoutId id="2147485303" r:id="rId9"/>
    <p:sldLayoutId id="2147485304" r:id="rId10"/>
    <p:sldLayoutId id="2147485305" r:id="rId11"/>
    <p:sldLayoutId id="2147485306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EFF6E6-FA8C-4592-925E-FDEEB631C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  <p:sldLayoutId id="21474845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159201-EB49-438F-BE27-89BC1DD8B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  <p:sldLayoutId id="2147484691" r:id="rId12"/>
    <p:sldLayoutId id="2147484692" r:id="rId13"/>
    <p:sldLayoutId id="2147484693" r:id="rId14"/>
    <p:sldLayoutId id="2147484694" r:id="rId15"/>
    <p:sldLayoutId id="214748469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7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E9BA0AD-E5C8-4A9B-9498-66ABE847F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7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687A29-79B6-40E8-BBED-C6911A3A44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084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  <p:sldLayoutId id="214748486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6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6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4C18F0-2796-44C6-A6F9-3AB1F7645D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  <p:sldLayoutId id="2147484904" r:id="rId12"/>
    <p:sldLayoutId id="21474849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61D68EF-A4AE-4C40-87FC-A7F3B024840B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A212C66-4182-4F88-BF83-89FE2606A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72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7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07AE6EA-DC22-46AA-8749-3872475F6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3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96" r:id="rId2"/>
    <p:sldLayoutId id="2147484997" r:id="rId3"/>
    <p:sldLayoutId id="2147484998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EDB268B-BF36-40F0-AE7B-935FEA7C74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2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5018" r:id="rId11"/>
    <p:sldLayoutId id="2147485019" r:id="rId12"/>
    <p:sldLayoutId id="21474850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4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848600" cy="1676400"/>
          </a:xfrm>
        </p:spPr>
        <p:txBody>
          <a:bodyPr/>
          <a:lstStyle/>
          <a:p>
            <a:r>
              <a:rPr lang="en-US" sz="3600" dirty="0"/>
              <a:t>How the </a:t>
            </a:r>
            <a:r>
              <a:rPr lang="en-US" sz="3600" dirty="0" smtClean="0"/>
              <a:t>Search </a:t>
            </a:r>
            <a:r>
              <a:rPr lang="en-US" sz="3600" dirty="0"/>
              <a:t>for Earth-like </a:t>
            </a:r>
            <a:r>
              <a:rPr lang="en-US" sz="3600" dirty="0" smtClean="0"/>
              <a:t>Planets Around Other Stars </a:t>
            </a:r>
            <a:r>
              <a:rPr lang="en-US" sz="3600" dirty="0"/>
              <a:t>can </a:t>
            </a:r>
            <a:r>
              <a:rPr lang="en-US" sz="3600" dirty="0" smtClean="0"/>
              <a:t>Inform Studies </a:t>
            </a:r>
            <a:r>
              <a:rPr lang="en-US" sz="3600" dirty="0"/>
              <a:t>of the </a:t>
            </a:r>
            <a:r>
              <a:rPr lang="en-US" sz="3600" dirty="0" smtClean="0"/>
              <a:t>Origin </a:t>
            </a:r>
            <a:r>
              <a:rPr lang="en-US" sz="3600" dirty="0"/>
              <a:t>of </a:t>
            </a:r>
            <a:r>
              <a:rPr lang="en-US" sz="3600" dirty="0" smtClean="0"/>
              <a:t>Life</a:t>
            </a:r>
          </a:p>
        </p:txBody>
      </p:sp>
      <p:pic>
        <p:nvPicPr>
          <p:cNvPr id="50179" name="Picture 10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5181600"/>
            <a:ext cx="1524000" cy="1438275"/>
          </a:xfrm>
          <a:noFill/>
        </p:spPr>
      </p:pic>
      <p:pic>
        <p:nvPicPr>
          <p:cNvPr id="50180" name="Picture 1043" descr="eart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4724400"/>
            <a:ext cx="200183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1048" descr="Venus_Galile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4" t="8319" r="13310" b="8319"/>
          <a:stretch>
            <a:fillRect/>
          </a:stretch>
        </p:blipFill>
        <p:spPr>
          <a:xfrm>
            <a:off x="0" y="4572000"/>
            <a:ext cx="184785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2" name="Text Box 1050"/>
          <p:cNvSpPr txBox="1">
            <a:spLocks noChangeArrowheads="1"/>
          </p:cNvSpPr>
          <p:nvPr/>
        </p:nvSpPr>
        <p:spPr bwMode="auto">
          <a:xfrm>
            <a:off x="2362200" y="2894013"/>
            <a:ext cx="45989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sz="2800" dirty="0"/>
              <a:t>James </a:t>
            </a:r>
            <a:r>
              <a:rPr lang="en-US" sz="2800" dirty="0" err="1"/>
              <a:t>Kasting</a:t>
            </a:r>
            <a:endParaRPr lang="en-US" sz="2800" dirty="0"/>
          </a:p>
          <a:p>
            <a:pPr algn="ctr"/>
            <a:r>
              <a:rPr lang="en-US" sz="2800" dirty="0"/>
              <a:t>Department of Geosciences</a:t>
            </a:r>
          </a:p>
          <a:p>
            <a:pPr algn="ctr"/>
            <a:r>
              <a:rPr lang="en-US" sz="2800" dirty="0"/>
              <a:t>Penn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OK, now back to my advertised topic…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423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often has life arisen?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Perhaps the most fundamental question about the origin of life is: </a:t>
            </a:r>
            <a:r>
              <a:rPr lang="en-US" sz="2000" dirty="0">
                <a:solidFill>
                  <a:srgbClr val="FFCC99"/>
                </a:solidFill>
              </a:rPr>
              <a:t>Did it happen more than once?</a:t>
            </a:r>
            <a:endParaRPr lang="en-US" sz="2000" dirty="0"/>
          </a:p>
          <a:p>
            <a:pPr lvl="1"/>
            <a:r>
              <a:rPr lang="en-US" sz="1800" dirty="0"/>
              <a:t>Answering this question would help us decide whether the origin of life is likely or unlikely</a:t>
            </a:r>
          </a:p>
          <a:p>
            <a:r>
              <a:rPr lang="en-US" sz="2000" dirty="0"/>
              <a:t>We can answer </a:t>
            </a:r>
            <a:r>
              <a:rPr lang="en-US" sz="2000" dirty="0" smtClean="0"/>
              <a:t>it either </a:t>
            </a:r>
            <a:r>
              <a:rPr lang="en-US" sz="2000" dirty="0"/>
              <a:t>by finding life within our own Solar System or by looking for evidence of life on planets around other stars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495800" cy="29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334000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http://massufosightings.blogspot.com/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What is life?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If we are going to search for life on other planets, we first need to decide what we are looking for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smtClean="0">
                <a:solidFill>
                  <a:srgbClr val="FFCC99"/>
                </a:solidFill>
              </a:rPr>
              <a:t>One definition</a:t>
            </a:r>
            <a:r>
              <a:rPr lang="en-US" sz="2400" smtClean="0">
                <a:solidFill>
                  <a:srgbClr val="FFCC99"/>
                </a:solidFill>
              </a:rPr>
              <a:t>: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rgbClr val="FFCC99"/>
                </a:solidFill>
              </a:rPr>
              <a:t>“Life is a self-sustained chemical system capable of undergoing Darwinian evolution”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CC99"/>
                </a:solidFill>
              </a:rPr>
              <a:t>                          --</a:t>
            </a:r>
            <a:r>
              <a:rPr lang="en-US" sz="2400" i="1" smtClean="0">
                <a:solidFill>
                  <a:srgbClr val="FFCC99"/>
                </a:solidFill>
              </a:rPr>
              <a:t>Jerry Joyce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This definition, however, is better suited to looking for life in a laboratory experiment than for searching remotely on planets around other stars</a:t>
            </a:r>
          </a:p>
        </p:txBody>
      </p:sp>
      <p:pic>
        <p:nvPicPr>
          <p:cNvPr id="3072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6150" y="1600200"/>
            <a:ext cx="2584450" cy="2895600"/>
          </a:xfrm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5943600" y="4495800"/>
            <a:ext cx="307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2000" smtClean="0">
                <a:solidFill>
                  <a:srgbClr val="FFFFFF"/>
                </a:solidFill>
              </a:rPr>
              <a:t>Jerry Joyce, Salk Institute</a:t>
            </a:r>
          </a:p>
        </p:txBody>
      </p:sp>
    </p:spTree>
    <p:extLst>
      <p:ext uri="{BB962C8B-B14F-4D97-AF65-F5344CB8AC3E}">
        <p14:creationId xmlns:p14="http://schemas.microsoft.com/office/powerpoint/2010/main" val="8466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Looking for life via the by-products of metabolism</a:t>
            </a:r>
          </a:p>
        </p:txBody>
      </p:sp>
      <p:sp>
        <p:nvSpPr>
          <p:cNvPr id="3174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41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Green plants and algae (and cyanobacteria) produce oxgyen from photosynthesis: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	    </a:t>
            </a:r>
            <a:r>
              <a:rPr lang="en-US" sz="2000" smtClean="0">
                <a:solidFill>
                  <a:schemeClr val="accent1"/>
                </a:solidFill>
              </a:rPr>
              <a:t>CO</a:t>
            </a:r>
            <a:r>
              <a:rPr lang="en-US" sz="2000" baseline="-25000" smtClean="0">
                <a:solidFill>
                  <a:schemeClr val="accent1"/>
                </a:solidFill>
              </a:rPr>
              <a:t>2</a:t>
            </a:r>
            <a:r>
              <a:rPr lang="en-US" sz="2000" smtClean="0">
                <a:solidFill>
                  <a:schemeClr val="accent1"/>
                </a:solidFill>
              </a:rPr>
              <a:t> + H</a:t>
            </a:r>
            <a:r>
              <a:rPr lang="en-US" sz="2000" baseline="-25000" smtClean="0">
                <a:solidFill>
                  <a:schemeClr val="accent1"/>
                </a:solidFill>
              </a:rPr>
              <a:t>2</a:t>
            </a:r>
            <a:r>
              <a:rPr lang="en-US" sz="2000" smtClean="0">
                <a:solidFill>
                  <a:schemeClr val="accent1"/>
                </a:solidFill>
              </a:rPr>
              <a:t>O </a:t>
            </a:r>
            <a:r>
              <a:rPr lang="en-US" sz="2000" smtClean="0">
                <a:solidFill>
                  <a:schemeClr val="accent1"/>
                </a:solidFill>
                <a:sym typeface="Symbol" pitchFamily="18" charset="2"/>
              </a:rPr>
              <a:t> CH</a:t>
            </a:r>
            <a:r>
              <a:rPr lang="en-US" sz="2000" baseline="-25000" smtClean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sz="2000" smtClean="0">
                <a:solidFill>
                  <a:schemeClr val="accent1"/>
                </a:solidFill>
                <a:sym typeface="Symbol" pitchFamily="18" charset="2"/>
              </a:rPr>
              <a:t>O + O</a:t>
            </a:r>
            <a:r>
              <a:rPr lang="en-US" sz="2000" baseline="-25000" smtClean="0">
                <a:solidFill>
                  <a:schemeClr val="accent1"/>
                </a:solidFill>
                <a:sym typeface="Symbol" pitchFamily="18" charset="2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 baseline="-25000" smtClean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sym typeface="Symbol" pitchFamily="18" charset="2"/>
              </a:rPr>
              <a:t>Methanogenic bacteria produce methane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  <a:sym typeface="Symbol" pitchFamily="18" charset="2"/>
              </a:rPr>
              <a:t>	    </a:t>
            </a:r>
            <a:r>
              <a:rPr lang="en-US" sz="2000" smtClean="0">
                <a:solidFill>
                  <a:srgbClr val="CCFFCC"/>
                </a:solidFill>
                <a:sym typeface="Symbol" pitchFamily="18" charset="2"/>
              </a:rPr>
              <a:t>CO</a:t>
            </a:r>
            <a:r>
              <a:rPr lang="en-US" sz="2000" baseline="-25000" smtClean="0">
                <a:solidFill>
                  <a:srgbClr val="CCFFCC"/>
                </a:solidFill>
                <a:sym typeface="Symbol" pitchFamily="18" charset="2"/>
              </a:rPr>
              <a:t>2</a:t>
            </a:r>
            <a:r>
              <a:rPr lang="en-US" sz="2000" smtClean="0">
                <a:solidFill>
                  <a:srgbClr val="CCFFCC"/>
                </a:solidFill>
                <a:sym typeface="Symbol" pitchFamily="18" charset="2"/>
              </a:rPr>
              <a:t> + 4 H</a:t>
            </a:r>
            <a:r>
              <a:rPr lang="en-US" sz="2000" baseline="-25000" smtClean="0">
                <a:solidFill>
                  <a:srgbClr val="CCFFCC"/>
                </a:solidFill>
                <a:sym typeface="Symbol" pitchFamily="18" charset="2"/>
              </a:rPr>
              <a:t>2</a:t>
            </a:r>
            <a:r>
              <a:rPr lang="en-US" sz="2000" smtClean="0">
                <a:solidFill>
                  <a:srgbClr val="CCFFCC"/>
                </a:solidFill>
                <a:sym typeface="Symbol" pitchFamily="18" charset="2"/>
              </a:rPr>
              <a:t>  CH</a:t>
            </a:r>
            <a:r>
              <a:rPr lang="en-US" sz="2000" baseline="-25000" smtClean="0">
                <a:solidFill>
                  <a:srgbClr val="CCFFCC"/>
                </a:solidFill>
                <a:sym typeface="Symbol" pitchFamily="18" charset="2"/>
              </a:rPr>
              <a:t>4</a:t>
            </a:r>
            <a:r>
              <a:rPr lang="en-US" sz="2000" smtClean="0">
                <a:solidFill>
                  <a:srgbClr val="CCFFCC"/>
                </a:solidFill>
                <a:sym typeface="Symbol" pitchFamily="18" charset="2"/>
              </a:rPr>
              <a:t> + 2 H</a:t>
            </a:r>
            <a:r>
              <a:rPr lang="en-US" sz="2000" baseline="-25000" smtClean="0">
                <a:solidFill>
                  <a:srgbClr val="CCFFCC"/>
                </a:solidFill>
                <a:sym typeface="Symbol" pitchFamily="18" charset="2"/>
              </a:rPr>
              <a:t>2</a:t>
            </a:r>
            <a:r>
              <a:rPr lang="en-US" sz="2000" smtClean="0">
                <a:solidFill>
                  <a:srgbClr val="CCFFCC"/>
                </a:solidFill>
                <a:sym typeface="Symbol" pitchFamily="18" charset="2"/>
              </a:rPr>
              <a:t>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 smtClean="0">
              <a:solidFill>
                <a:srgbClr val="CCFFFF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sym typeface="Symbol" pitchFamily="18" charset="2"/>
              </a:rPr>
              <a:t>CH</a:t>
            </a:r>
            <a:r>
              <a:rPr lang="en-US" sz="2400" baseline="-25000" smtClean="0">
                <a:solidFill>
                  <a:schemeClr val="bg1"/>
                </a:solidFill>
                <a:sym typeface="Symbol" pitchFamily="18" charset="2"/>
              </a:rPr>
              <a:t>4</a:t>
            </a:r>
            <a:r>
              <a:rPr lang="en-US" sz="2400" smtClean="0">
                <a:solidFill>
                  <a:schemeClr val="bg1"/>
                </a:solidFill>
                <a:sym typeface="Symbol" pitchFamily="18" charset="2"/>
              </a:rPr>
              <a:t> and O</a:t>
            </a:r>
            <a:r>
              <a:rPr lang="en-US" sz="2400" baseline="-25000" smtClean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sz="2400" smtClean="0">
                <a:solidFill>
                  <a:schemeClr val="bg1"/>
                </a:solidFill>
                <a:sym typeface="Symbol" pitchFamily="18" charset="2"/>
              </a:rPr>
              <a:t> are out of thermodynamic equilibrium by 20 orders of magnitude!</a:t>
            </a:r>
            <a:r>
              <a:rPr lang="en-US" sz="2400" baseline="30000" smtClean="0">
                <a:solidFill>
                  <a:srgbClr val="FFCCCC"/>
                </a:solidFill>
                <a:sym typeface="Symbol" pitchFamily="18" charset="2"/>
              </a:rPr>
              <a:t>*</a:t>
            </a:r>
            <a:r>
              <a:rPr lang="en-US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400" i="1" smtClean="0">
                <a:solidFill>
                  <a:srgbClr val="FFCC99"/>
                </a:solidFill>
                <a:sym typeface="Symbol" pitchFamily="18" charset="2"/>
              </a:rPr>
              <a:t>Hence, their simultaneous presence is strong evidence for life</a:t>
            </a:r>
          </a:p>
        </p:txBody>
      </p:sp>
      <p:pic>
        <p:nvPicPr>
          <p:cNvPr id="31748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3429000" cy="2185988"/>
          </a:xfrm>
        </p:spPr>
      </p:pic>
      <p:pic>
        <p:nvPicPr>
          <p:cNvPr id="31749" name="Picture 12" descr="rice-padd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938588"/>
            <a:ext cx="342900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7467600" y="182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b="1" smtClean="0">
                <a:solidFill>
                  <a:srgbClr val="000000"/>
                </a:solidFill>
              </a:rPr>
              <a:t>O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1751" name="AutoShape 14"/>
          <p:cNvSpPr>
            <a:spLocks noChangeArrowheads="1"/>
          </p:cNvSpPr>
          <p:nvPr/>
        </p:nvSpPr>
        <p:spPr bwMode="auto">
          <a:xfrm>
            <a:off x="6934200" y="19812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2" name="Text Box 15"/>
          <p:cNvSpPr txBox="1">
            <a:spLocks noChangeArrowheads="1"/>
          </p:cNvSpPr>
          <p:nvPr/>
        </p:nvSpPr>
        <p:spPr bwMode="auto">
          <a:xfrm>
            <a:off x="6537325" y="4083050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b="1" smtClean="0">
                <a:solidFill>
                  <a:srgbClr val="000000"/>
                </a:solidFill>
              </a:rPr>
              <a:t>CH</a:t>
            </a:r>
            <a:r>
              <a:rPr lang="en-US" b="1" baseline="-25000" smtClean="0">
                <a:solidFill>
                  <a:srgbClr val="000000"/>
                </a:solidFill>
              </a:rPr>
              <a:t>4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1753" name="AutoShape 16"/>
          <p:cNvSpPr>
            <a:spLocks noChangeArrowheads="1"/>
          </p:cNvSpPr>
          <p:nvPr/>
        </p:nvSpPr>
        <p:spPr bwMode="auto">
          <a:xfrm>
            <a:off x="6858000" y="4495800"/>
            <a:ext cx="152400" cy="4572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4" name="Text Box 17"/>
          <p:cNvSpPr txBox="1">
            <a:spLocks noChangeArrowheads="1"/>
          </p:cNvSpPr>
          <p:nvPr/>
        </p:nvSpPr>
        <p:spPr bwMode="auto">
          <a:xfrm>
            <a:off x="517525" y="6188075"/>
            <a:ext cx="6300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baseline="30000" dirty="0" smtClean="0">
                <a:solidFill>
                  <a:srgbClr val="FFFFFF"/>
                </a:solidFill>
              </a:rPr>
              <a:t>*</a:t>
            </a:r>
            <a:r>
              <a:rPr lang="en-US" sz="2000" dirty="0" smtClean="0">
                <a:solidFill>
                  <a:srgbClr val="FFFFFF"/>
                </a:solidFill>
              </a:rPr>
              <a:t>As first pointed out by James Lovelock (Nature, 1965)</a:t>
            </a:r>
            <a:endParaRPr lang="en-US" sz="2000" baseline="30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543800" cy="457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FF00"/>
                </a:solidFill>
                <a:latin typeface="Arial" charset="0"/>
              </a:rPr>
              <a:t>Visible spectrum of Earth</a:t>
            </a:r>
            <a:endParaRPr lang="en-US" altLang="en-US" sz="60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791200"/>
            <a:ext cx="78105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Arial" charset="0"/>
              </a:rPr>
              <a:t>Integrated light of Earth, reflected from dark side of moon: Rayleigh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Arial" charset="0"/>
              </a:rPr>
              <a:t>scattering, chlorophyll, O</a:t>
            </a:r>
            <a:r>
              <a:rPr lang="en-US" altLang="en-US" sz="2000" baseline="-2500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sz="2000" smtClean="0">
                <a:solidFill>
                  <a:schemeClr val="bg1"/>
                </a:solidFill>
                <a:latin typeface="Arial" charset="0"/>
              </a:rPr>
              <a:t>, O</a:t>
            </a:r>
            <a:r>
              <a:rPr lang="en-US" altLang="en-US" sz="2000" baseline="-25000" smtClean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sz="2000" smtClean="0">
                <a:solidFill>
                  <a:schemeClr val="bg1"/>
                </a:solidFill>
                <a:latin typeface="Arial" charset="0"/>
              </a:rPr>
              <a:t>, H</a:t>
            </a:r>
            <a:r>
              <a:rPr lang="en-US" altLang="en-US" sz="2000" baseline="-2500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sz="2000" smtClean="0">
                <a:solidFill>
                  <a:schemeClr val="bg1"/>
                </a:solidFill>
                <a:latin typeface="Arial" charset="0"/>
              </a:rPr>
              <a:t>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70000" contras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13454" r="7698" b="20634"/>
          <a:stretch>
            <a:fillRect/>
          </a:stretch>
        </p:blipFill>
        <p:spPr>
          <a:xfrm>
            <a:off x="1219200" y="685800"/>
            <a:ext cx="5334000" cy="5086350"/>
          </a:xfrm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14600" y="6521450"/>
            <a:ext cx="662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altLang="en-US" sz="1600">
                <a:solidFill>
                  <a:srgbClr val="FFFFFF"/>
                </a:solidFill>
                <a:latin typeface="Arial" charset="0"/>
              </a:rPr>
              <a:t>Ref.: Woolf, Smith, Traub, &amp; Jucks,  ApJ 2002;  also Arnold et al. 2002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9091"/>
          <a:stretch>
            <a:fillRect/>
          </a:stretch>
        </p:blipFill>
        <p:spPr bwMode="auto">
          <a:xfrm>
            <a:off x="304800" y="1295400"/>
            <a:ext cx="6492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14285" r="5588" b="14285"/>
          <a:stretch>
            <a:fillRect/>
          </a:stretch>
        </p:blipFill>
        <p:spPr bwMode="auto">
          <a:xfrm>
            <a:off x="6934200" y="2743200"/>
            <a:ext cx="2209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8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>
            <a:fillRect/>
          </a:stretch>
        </p:blipFill>
        <p:spPr bwMode="auto">
          <a:xfrm>
            <a:off x="0" y="0"/>
            <a:ext cx="52578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 descr="The TPF mission comprises two complementary observatories: a visible-light coronagraph (this image), to launch around 2014, and a formation-flying infrared interferometer, to launch before 2020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4648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3886200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8600" y="2667000"/>
            <a:ext cx="471795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 What we’d really like to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  do is to build a big </a:t>
            </a:r>
            <a:r>
              <a:rPr lang="en-US" altLang="en-US" sz="2000" dirty="0">
                <a:solidFill>
                  <a:srgbClr val="FFCC99"/>
                </a:solidFill>
              </a:rPr>
              <a:t>TPF</a:t>
            </a:r>
          </a:p>
          <a:p>
            <a:r>
              <a:rPr lang="en-US" altLang="en-US" sz="2000" dirty="0">
                <a:solidFill>
                  <a:srgbClr val="FFCC99"/>
                </a:solidFill>
              </a:rPr>
              <a:t>  (Terrestrial Planet Finder)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  telescope and search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  directly for Earth-like planets</a:t>
            </a:r>
          </a:p>
          <a:p>
            <a:pPr>
              <a:buFontTx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 We can also look for spectroscopic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  </a:t>
            </a:r>
            <a:r>
              <a:rPr lang="en-US" altLang="en-US" sz="2000" dirty="0">
                <a:solidFill>
                  <a:srgbClr val="CCFFCC"/>
                </a:solidFill>
              </a:rPr>
              <a:t>biomarkers (O</a:t>
            </a:r>
            <a:r>
              <a:rPr lang="en-US" altLang="en-US" sz="2000" baseline="-25000" dirty="0">
                <a:solidFill>
                  <a:srgbClr val="CCFFCC"/>
                </a:solidFill>
              </a:rPr>
              <a:t>2</a:t>
            </a:r>
            <a:r>
              <a:rPr lang="en-US" altLang="en-US" sz="2000" dirty="0">
                <a:solidFill>
                  <a:srgbClr val="CCFFCC"/>
                </a:solidFill>
              </a:rPr>
              <a:t>, O</a:t>
            </a:r>
            <a:r>
              <a:rPr lang="en-US" altLang="en-US" sz="2000" baseline="-25000" dirty="0">
                <a:solidFill>
                  <a:srgbClr val="CCFFCC"/>
                </a:solidFill>
              </a:rPr>
              <a:t>3</a:t>
            </a:r>
            <a:r>
              <a:rPr lang="en-US" altLang="en-US" sz="2000" dirty="0">
                <a:solidFill>
                  <a:srgbClr val="CCFFCC"/>
                </a:solidFill>
              </a:rPr>
              <a:t>, CH</a:t>
            </a:r>
            <a:r>
              <a:rPr lang="en-US" altLang="en-US" sz="2000" baseline="-25000" dirty="0">
                <a:solidFill>
                  <a:srgbClr val="CCFFCC"/>
                </a:solidFill>
              </a:rPr>
              <a:t>4</a:t>
            </a:r>
            <a:r>
              <a:rPr lang="en-US" altLang="en-US" sz="2000" dirty="0">
                <a:solidFill>
                  <a:srgbClr val="CCFFCC"/>
                </a:solidFill>
              </a:rPr>
              <a:t>)</a:t>
            </a:r>
            <a:r>
              <a:rPr lang="en-US" altLang="en-US" sz="2000" dirty="0">
                <a:solidFill>
                  <a:srgbClr val="FFFFFF"/>
                </a:solidFill>
              </a:rPr>
              <a:t> and try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  to infer </a:t>
            </a:r>
            <a:r>
              <a:rPr lang="en-US" altLang="en-US" sz="2000" dirty="0" smtClean="0">
                <a:solidFill>
                  <a:srgbClr val="FFFFFF"/>
                </a:solidFill>
              </a:rPr>
              <a:t>whether life is present on such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</a:rPr>
              <a:t> planets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FFFFFF"/>
                </a:solidFill>
              </a:rPr>
              <a:t>Given </a:t>
            </a:r>
            <a:r>
              <a:rPr lang="en-US" altLang="en-US" sz="2000" dirty="0">
                <a:solidFill>
                  <a:srgbClr val="FFFFFF"/>
                </a:solidFill>
              </a:rPr>
              <a:t>current budget realities in both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  Europe and the U.S., these missions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  may not happen for a long </a:t>
            </a:r>
            <a:r>
              <a:rPr lang="en-US" altLang="en-US" sz="2000" dirty="0" smtClean="0">
                <a:solidFill>
                  <a:srgbClr val="FFFFFF"/>
                </a:solidFill>
              </a:rPr>
              <a:t>time, but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</a:rPr>
              <a:t> smaller versions are being studied</a:t>
            </a:r>
            <a:endParaRPr lang="en-US" altLang="en-US" sz="2000" dirty="0">
              <a:solidFill>
                <a:srgbClr val="FFFFFF"/>
              </a:solidFill>
            </a:endParaRPr>
          </a:p>
          <a:p>
            <a:endParaRPr lang="en-US" altLang="en-US" sz="2000" dirty="0">
              <a:solidFill>
                <a:srgbClr val="FFFFFF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22240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altLang="en-US" sz="1800" b="1">
                <a:solidFill>
                  <a:srgbClr val="FFFFFF"/>
                </a:solidFill>
              </a:rPr>
              <a:t>TPF-I/Darwin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67200" y="914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altLang="en-US" sz="1800" b="1">
                <a:solidFill>
                  <a:srgbClr val="FFFFFF"/>
                </a:solidFill>
              </a:rPr>
              <a:t>TPF-C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410200" y="32766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altLang="en-US" sz="1800" b="1">
                <a:solidFill>
                  <a:srgbClr val="FFFFFF"/>
                </a:solidFill>
              </a:rPr>
              <a:t>TPF-O</a:t>
            </a:r>
          </a:p>
        </p:txBody>
      </p:sp>
    </p:spTree>
    <p:extLst>
      <p:ext uri="{BB962C8B-B14F-4D97-AF65-F5344CB8AC3E}">
        <p14:creationId xmlns:p14="http://schemas.microsoft.com/office/powerpoint/2010/main" val="2502948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CC99"/>
                </a:solidFill>
              </a:rPr>
              <a:t>What types of planets do we need to observe?</a:t>
            </a:r>
          </a:p>
          <a:p>
            <a:endParaRPr lang="en-US" dirty="0"/>
          </a:p>
          <a:p>
            <a:r>
              <a:rPr lang="en-US" dirty="0" smtClean="0"/>
              <a:t>To answer this, we need </a:t>
            </a:r>
            <a:r>
              <a:rPr lang="en-US" smtClean="0"/>
              <a:t>to </a:t>
            </a:r>
            <a:r>
              <a:rPr lang="en-US" smtClean="0"/>
              <a:t>examine the </a:t>
            </a:r>
            <a:r>
              <a:rPr lang="en-US" dirty="0" smtClean="0"/>
              <a:t>requirements for life…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First requirement for life: a liquid or solid surface</a:t>
            </a:r>
          </a:p>
        </p:txBody>
      </p:sp>
      <p:sp>
        <p:nvSpPr>
          <p:cNvPr id="8909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79637"/>
            <a:ext cx="41910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It is difficult, or impossible, to imagine how life could get started on a gas giant planet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Need a liquid or solid surface to provide a </a:t>
            </a:r>
            <a:r>
              <a:rPr lang="en-US" sz="2000" dirty="0" smtClean="0">
                <a:solidFill>
                  <a:srgbClr val="CCFFCC"/>
                </a:solidFill>
              </a:rPr>
              <a:t>stable P/T environment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This requirement is arguably </a:t>
            </a:r>
            <a:r>
              <a:rPr lang="en-US" sz="2400" dirty="0" smtClean="0">
                <a:solidFill>
                  <a:srgbClr val="FFCC99"/>
                </a:solidFill>
              </a:rPr>
              <a:t>universal</a:t>
            </a:r>
          </a:p>
        </p:txBody>
      </p:sp>
      <p:pic>
        <p:nvPicPr>
          <p:cNvPr id="89092" name="Picture 11" descr="Jupiter_Voy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86000"/>
            <a:ext cx="38100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3" name="Line 12"/>
          <p:cNvSpPr>
            <a:spLocks noChangeShapeType="1"/>
          </p:cNvSpPr>
          <p:nvPr/>
        </p:nvSpPr>
        <p:spPr bwMode="auto">
          <a:xfrm>
            <a:off x="5257800" y="2667000"/>
            <a:ext cx="289560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9094" name="Line 13"/>
          <p:cNvSpPr>
            <a:spLocks noChangeShapeType="1"/>
          </p:cNvSpPr>
          <p:nvPr/>
        </p:nvSpPr>
        <p:spPr bwMode="auto">
          <a:xfrm rot="5400000">
            <a:off x="5334000" y="2743200"/>
            <a:ext cx="2895600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requirement for life: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CC99"/>
                </a:solidFill>
              </a:rPr>
              <a:t>Carbon</a:t>
            </a:r>
            <a:r>
              <a:rPr lang="en-US" sz="2000" dirty="0" smtClean="0"/>
              <a:t> is unique among the elements in forming long, complex chains</a:t>
            </a:r>
          </a:p>
          <a:p>
            <a:r>
              <a:rPr lang="en-US" sz="2000" dirty="0" smtClean="0"/>
              <a:t>Something like 95% of known chemical compounds are composed of organic carbon</a:t>
            </a:r>
          </a:p>
          <a:p>
            <a:r>
              <a:rPr lang="en-US" sz="2000" dirty="0" smtClean="0">
                <a:solidFill>
                  <a:srgbClr val="CCFFCC"/>
                </a:solidFill>
              </a:rPr>
              <a:t>Silicon,</a:t>
            </a:r>
            <a:r>
              <a:rPr lang="en-US" sz="2000" dirty="0" smtClean="0"/>
              <a:t> which is located right beneath carbon in the Periodic Table, forms strong bonds with oxygen, creating </a:t>
            </a:r>
            <a:r>
              <a:rPr lang="en-US" sz="2000" dirty="0" smtClean="0">
                <a:solidFill>
                  <a:srgbClr val="CCFFFF"/>
                </a:solidFill>
              </a:rPr>
              <a:t>rocks, </a:t>
            </a:r>
            <a:r>
              <a:rPr lang="en-US" sz="2000" dirty="0" smtClean="0"/>
              <a:t>not life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50" y="2133600"/>
            <a:ext cx="1721350" cy="24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2565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7771" y="401949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Proteins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572000"/>
            <a:ext cx="3333750" cy="16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1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FFFF00"/>
                </a:solidFill>
              </a:rPr>
              <a:t>Third requirement for life </a:t>
            </a:r>
            <a:r>
              <a:rPr lang="en-US" altLang="en-US" sz="3600" dirty="0" smtClean="0">
                <a:solidFill>
                  <a:srgbClr val="FFFF00"/>
                </a:solidFill>
              </a:rPr>
              <a:t>(as we know it)</a:t>
            </a:r>
            <a:r>
              <a:rPr lang="en-US" altLang="en-US" sz="4000" dirty="0" smtClean="0">
                <a:solidFill>
                  <a:srgbClr val="FFFF00"/>
                </a:solidFill>
              </a:rPr>
              <a:t> : Liquid water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Life on Earth requires </a:t>
            </a:r>
            <a:r>
              <a:rPr lang="en-US" altLang="en-US" sz="2000" dirty="0" smtClean="0">
                <a:solidFill>
                  <a:srgbClr val="CCFFFF"/>
                </a:solidFill>
              </a:rPr>
              <a:t>liquid water </a:t>
            </a:r>
            <a:r>
              <a:rPr lang="en-US" altLang="en-US" sz="2000" dirty="0" smtClean="0">
                <a:solidFill>
                  <a:schemeClr val="bg1"/>
                </a:solidFill>
              </a:rPr>
              <a:t>during at least part of its life cycle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So, our first choice is to look for other planets like Earth</a:t>
            </a:r>
          </a:p>
          <a:p>
            <a:pPr>
              <a:lnSpc>
                <a:spcPct val="80000"/>
              </a:lnSpc>
            </a:pPr>
            <a:r>
              <a:rPr lang="en-US" altLang="en-US" sz="2000" i="1" dirty="0" smtClean="0">
                <a:solidFill>
                  <a:srgbClr val="FFCC99"/>
                </a:solidFill>
              </a:rPr>
              <a:t>Subsurface water </a:t>
            </a:r>
            <a:r>
              <a:rPr lang="en-US" altLang="en-US" sz="2000" dirty="0" smtClean="0">
                <a:solidFill>
                  <a:schemeClr val="bg1"/>
                </a:solidFill>
              </a:rPr>
              <a:t>is not relevant for remote life detection because it is unlikely that a subsurface biota could modify a planetary atmosphere in a way that could be observed (at modest spectral resolution)</a:t>
            </a:r>
            <a:endParaRPr lang="en-US" altLang="en-US" sz="2000" i="1" dirty="0" smtClean="0">
              <a:solidFill>
                <a:srgbClr val="FFCC99"/>
              </a:solidFill>
            </a:endParaRPr>
          </a:p>
        </p:txBody>
      </p:sp>
      <p:pic>
        <p:nvPicPr>
          <p:cNvPr id="28676" name="Picture 4" descr="ear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52650"/>
            <a:ext cx="3810000" cy="3771900"/>
          </a:xfrm>
        </p:spPr>
      </p:pic>
    </p:spTree>
    <p:extLst>
      <p:ext uri="{BB962C8B-B14F-4D97-AF65-F5344CB8AC3E}">
        <p14:creationId xmlns:p14="http://schemas.microsoft.com/office/powerpoint/2010/main" val="24944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2672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quick thoughts about early atmospheric composition and climate, inspired by talks earlier in the meeting</a:t>
            </a:r>
          </a:p>
          <a:p>
            <a:endParaRPr lang="en-US" dirty="0"/>
          </a:p>
          <a:p>
            <a:r>
              <a:rPr lang="en-US" dirty="0" smtClean="0"/>
              <a:t>First, the prebiotic atmosphere was </a:t>
            </a:r>
            <a:r>
              <a:rPr lang="en-US" i="1" dirty="0" smtClean="0"/>
              <a:t>not</a:t>
            </a:r>
            <a:r>
              <a:rPr lang="en-US" dirty="0" smtClean="0"/>
              <a:t> highly reducing, but </a:t>
            </a:r>
            <a:r>
              <a:rPr lang="en-US" dirty="0" smtClean="0">
                <a:solidFill>
                  <a:srgbClr val="FFCC99"/>
                </a:solidFill>
              </a:rPr>
              <a:t>CO </a:t>
            </a:r>
            <a:r>
              <a:rPr lang="en-US" dirty="0" smtClean="0"/>
              <a:t>could have been an important </a:t>
            </a:r>
            <a:r>
              <a:rPr lang="en-US" dirty="0" smtClean="0"/>
              <a:t>source of metabolic energy for early life </a:t>
            </a:r>
            <a:r>
              <a:rPr lang="en-US" dirty="0" smtClean="0">
                <a:sym typeface="Symbol"/>
              </a:rPr>
              <a:t>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The habitable zone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7056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336675" y="6521450"/>
            <a:ext cx="7807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http://www.dlr.de/en/desktopdefault.aspx/tabid-5170/8702_read-15322/8702_page-2/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86918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   This leads directly to the concept of the </a:t>
            </a:r>
            <a:r>
              <a:rPr lang="en-US" sz="2000" i="1" dirty="0" smtClean="0">
                <a:solidFill>
                  <a:srgbClr val="FFCC99"/>
                </a:solidFill>
                <a:latin typeface="Arial" charset="0"/>
              </a:rPr>
              <a:t>habitable zone</a:t>
            </a:r>
            <a:r>
              <a:rPr lang="en-US" sz="2000" dirty="0" smtClean="0">
                <a:solidFill>
                  <a:srgbClr val="FFCC99"/>
                </a:solidFill>
                <a:latin typeface="Arial" charset="0"/>
              </a:rPr>
              <a:t>,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 also referred to</a:t>
            </a:r>
          </a:p>
          <a:p>
            <a:r>
              <a:rPr lang="en-US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    as the </a:t>
            </a:r>
            <a:r>
              <a:rPr lang="en-US" sz="2000" i="1" dirty="0" smtClean="0">
                <a:solidFill>
                  <a:srgbClr val="CCFFCC"/>
                </a:solidFill>
                <a:latin typeface="Arial" charset="0"/>
              </a:rPr>
              <a:t>ecosphere</a:t>
            </a:r>
            <a:r>
              <a:rPr lang="en-US" sz="2000" dirty="0" smtClean="0">
                <a:solidFill>
                  <a:srgbClr val="CCFFCC"/>
                </a:solidFill>
                <a:latin typeface="Arial" charset="0"/>
              </a:rPr>
              <a:t>,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 or (Shapley, 1938) the </a:t>
            </a:r>
            <a:r>
              <a:rPr lang="en-US" sz="2000" i="1" dirty="0" smtClean="0">
                <a:solidFill>
                  <a:srgbClr val="CCFFFF"/>
                </a:solidFill>
                <a:latin typeface="Arial" charset="0"/>
              </a:rPr>
              <a:t>liquid water belt </a:t>
            </a:r>
            <a:endParaRPr lang="en-US" sz="2000" i="1" dirty="0">
              <a:solidFill>
                <a:srgbClr val="CCFFFF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Figure applies to zero-age-main-sequence stars; the HZ moves outward</a:t>
            </a:r>
          </a:p>
          <a:p>
            <a:r>
              <a:rPr lang="en-US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    with time because all main sequence stars brighten as they age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Determining the frequency of Earth-like planets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4191000" cy="4038600"/>
          </a:xfrm>
        </p:spPr>
        <p:txBody>
          <a:bodyPr/>
          <a:lstStyle/>
          <a:p>
            <a:r>
              <a:rPr lang="en-US" sz="2400" dirty="0" smtClean="0">
                <a:solidFill>
                  <a:srgbClr val="FFCC99"/>
                </a:solidFill>
                <a:sym typeface="Symbol" pitchFamily="18" charset="2"/>
              </a:rPr>
              <a:t></a:t>
            </a:r>
            <a:r>
              <a:rPr lang="en-US" sz="2400" baseline="-25000" dirty="0" smtClean="0">
                <a:solidFill>
                  <a:srgbClr val="FFCC99"/>
                </a:solidFill>
                <a:sym typeface="Symbol" pitchFamily="18" charset="2"/>
              </a:rPr>
              <a:t>Earth</a:t>
            </a:r>
            <a:r>
              <a:rPr lang="en-US" sz="2400" dirty="0" smtClean="0">
                <a:sym typeface="Symbol" pitchFamily="18" charset="2"/>
              </a:rPr>
              <a:t>—the fraction of stars that have at least one rocky planet in their </a:t>
            </a:r>
            <a:r>
              <a:rPr lang="en-US" sz="2400" i="1" dirty="0" smtClean="0">
                <a:solidFill>
                  <a:srgbClr val="CCFFFF"/>
                </a:solidFill>
                <a:sym typeface="Symbol" pitchFamily="18" charset="2"/>
              </a:rPr>
              <a:t>habitable zone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This is what we need to know in order to design a space telescope to look for such planets around nearby stars</a:t>
            </a:r>
          </a:p>
        </p:txBody>
      </p:sp>
      <p:pic>
        <p:nvPicPr>
          <p:cNvPr id="54276" name="Picture 4" descr="ear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0776" y="2381250"/>
            <a:ext cx="3367424" cy="333375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kepl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37084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800600" y="762000"/>
            <a:ext cx="3849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4400" dirty="0" err="1">
                <a:solidFill>
                  <a:srgbClr val="FFFF00"/>
                </a:solidFill>
              </a:rPr>
              <a:t>Kepler</a:t>
            </a:r>
            <a:r>
              <a:rPr lang="en-US" sz="4400" dirty="0">
                <a:solidFill>
                  <a:srgbClr val="FFFF00"/>
                </a:solidFill>
              </a:rPr>
              <a:t> Mission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65125" y="6111875"/>
            <a:ext cx="521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2000">
                <a:solidFill>
                  <a:srgbClr val="FFFFFF"/>
                </a:solidFill>
              </a:rPr>
              <a:t>http://www.nmm.ac.uk/uploads/jpg/kepler.jpg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572000" y="1752600"/>
            <a:ext cx="433323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This space-based telescope</a:t>
            </a:r>
          </a:p>
          <a:p>
            <a:r>
              <a:rPr lang="en-US" dirty="0">
                <a:solidFill>
                  <a:srgbClr val="FFFFFF"/>
                </a:solidFill>
              </a:rPr>
              <a:t>  will point at a patch of the</a:t>
            </a:r>
          </a:p>
          <a:p>
            <a:r>
              <a:rPr lang="en-US" dirty="0">
                <a:solidFill>
                  <a:srgbClr val="FFFFFF"/>
                </a:solidFill>
              </a:rPr>
              <a:t>  Milky Way and monitor the</a:t>
            </a:r>
          </a:p>
          <a:p>
            <a:r>
              <a:rPr lang="en-US" dirty="0">
                <a:solidFill>
                  <a:srgbClr val="FFFFFF"/>
                </a:solidFill>
              </a:rPr>
              <a:t>  brightness of ~160,000 stars,</a:t>
            </a:r>
          </a:p>
          <a:p>
            <a:r>
              <a:rPr lang="en-US" dirty="0">
                <a:solidFill>
                  <a:srgbClr val="FFFFFF"/>
                </a:solidFill>
              </a:rPr>
              <a:t>  looking for </a:t>
            </a:r>
            <a:r>
              <a:rPr lang="en-US" i="1" dirty="0">
                <a:solidFill>
                  <a:srgbClr val="CCFFCC"/>
                </a:solidFill>
              </a:rPr>
              <a:t>transits </a:t>
            </a:r>
            <a:r>
              <a:rPr lang="en-US" dirty="0">
                <a:solidFill>
                  <a:srgbClr val="FFFFFF"/>
                </a:solidFill>
              </a:rPr>
              <a:t>of Earth-</a:t>
            </a:r>
          </a:p>
          <a:p>
            <a:r>
              <a:rPr lang="en-US" dirty="0">
                <a:solidFill>
                  <a:srgbClr val="FFFFFF"/>
                </a:solidFill>
              </a:rPr>
              <a:t>  sized (and other) planets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10</a:t>
            </a:r>
            <a:r>
              <a:rPr lang="en-US" baseline="30000" dirty="0">
                <a:solidFill>
                  <a:srgbClr val="FFFFFF"/>
                </a:solidFill>
                <a:sym typeface="Symbol" pitchFamily="18" charset="2"/>
              </a:rPr>
              <a:t></a:t>
            </a:r>
            <a:r>
              <a:rPr lang="en-US" baseline="30000" dirty="0">
                <a:solidFill>
                  <a:srgbClr val="FFFFFF"/>
                </a:solidFill>
              </a:rPr>
              <a:t>5</a:t>
            </a:r>
            <a:r>
              <a:rPr lang="en-US" dirty="0">
                <a:solidFill>
                  <a:srgbClr val="FFFFFF"/>
                </a:solidFill>
              </a:rPr>
              <a:t> precision </a:t>
            </a:r>
            <a:r>
              <a:rPr lang="en-US" i="1" dirty="0">
                <a:solidFill>
                  <a:srgbClr val="FFFFFF"/>
                </a:solidFill>
              </a:rPr>
              <a:t>photometry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0.95-m aperture  </a:t>
            </a: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  capable</a:t>
            </a:r>
          </a:p>
          <a:p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  of detecting Earths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US" u="sng" dirty="0">
                <a:solidFill>
                  <a:srgbClr val="FFFFFF"/>
                </a:solidFill>
                <a:sym typeface="Symbol" pitchFamily="18" charset="2"/>
              </a:rPr>
              <a:t>Launched</a:t>
            </a: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: </a:t>
            </a:r>
            <a:r>
              <a:rPr lang="en-US" dirty="0">
                <a:solidFill>
                  <a:srgbClr val="FFCC99"/>
                </a:solidFill>
                <a:sym typeface="Symbol" pitchFamily="18" charset="2"/>
              </a:rPr>
              <a:t>March 5, </a:t>
            </a:r>
            <a:r>
              <a:rPr lang="en-US" dirty="0" smtClean="0">
                <a:solidFill>
                  <a:srgbClr val="FFCC99"/>
                </a:solidFill>
                <a:sym typeface="Symbol" pitchFamily="18" charset="2"/>
              </a:rPr>
              <a:t>2009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US" u="sng" dirty="0" smtClean="0">
                <a:solidFill>
                  <a:srgbClr val="FFFFFF"/>
                </a:solidFill>
                <a:sym typeface="Symbol" pitchFamily="18" charset="2"/>
              </a:rPr>
              <a:t>Died</a:t>
            </a:r>
            <a:r>
              <a:rPr lang="en-US" dirty="0" smtClean="0">
                <a:solidFill>
                  <a:srgbClr val="FFFFFF"/>
                </a:solidFill>
                <a:sym typeface="Symbol" pitchFamily="18" charset="2"/>
              </a:rPr>
              <a:t> (mostly):  </a:t>
            </a:r>
            <a:r>
              <a:rPr lang="en-US" dirty="0" smtClean="0">
                <a:solidFill>
                  <a:srgbClr val="FFCC99"/>
                </a:solidFill>
                <a:sym typeface="Symbol" pitchFamily="18" charset="2"/>
              </a:rPr>
              <a:t>April, 2013</a:t>
            </a:r>
            <a:endParaRPr lang="en-US" dirty="0">
              <a:solidFill>
                <a:srgbClr val="FFCC99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818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ilkyWay+FOV-CRobe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352800"/>
            <a:ext cx="9140825" cy="118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669925" y="5807075"/>
            <a:ext cx="7910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Kepler target field: The stars in this field range from a few</a:t>
            </a:r>
          </a:p>
          <a:p>
            <a:r>
              <a:rPr lang="en-US">
                <a:solidFill>
                  <a:srgbClr val="FFFF00"/>
                </a:solidFill>
              </a:rPr>
              <a:t>hundred to a few thousand light years in distance</a:t>
            </a:r>
          </a:p>
        </p:txBody>
      </p:sp>
    </p:spTree>
    <p:extLst>
      <p:ext uri="{BB962C8B-B14F-4D97-AF65-F5344CB8AC3E}">
        <p14:creationId xmlns:p14="http://schemas.microsoft.com/office/powerpoint/2010/main" val="27369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December 2011 Kepler data release</a:t>
            </a:r>
          </a:p>
        </p:txBody>
      </p:sp>
      <p:graphicFrame>
        <p:nvGraphicFramePr>
          <p:cNvPr id="716839" name="Group 39"/>
          <p:cNvGraphicFramePr>
            <a:graphicFrameLocks noGrp="1"/>
          </p:cNvGraphicFramePr>
          <p:nvPr>
            <p:ph idx="1"/>
          </p:nvPr>
        </p:nvGraphicFramePr>
        <p:xfrm>
          <a:off x="1066800" y="1844675"/>
          <a:ext cx="6934200" cy="3565684"/>
        </p:xfrm>
        <a:graphic>
          <a:graphicData uri="http://schemas.openxmlformats.org/drawingml/2006/table">
            <a:tbl>
              <a:tblPr/>
              <a:tblGrid>
                <a:gridCol w="2311400"/>
                <a:gridCol w="2311400"/>
                <a:gridCol w="2311400"/>
              </a:tblGrid>
              <a:tr h="822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Candidate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label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Candidate size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(R</a:t>
                      </a:r>
                      <a:r>
                        <a:rPr kumimoji="0" lang="en-US" sz="2400" b="0" i="0" u="sng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E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Number of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candidates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Earth-size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 &lt; 1.25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207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Super-Earths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1.25 &lt; R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 &lt; 2.0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680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Neptune-size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2.0 &lt; R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 &lt; 6.0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1181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Jupiter-size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6.0 &lt; R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 &lt; 15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203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Very-large-size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15 &lt; R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 &lt; 22.4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55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TOTAL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2326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381000" y="5537200"/>
            <a:ext cx="85804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Planets bigger than about 2 Earth radii (~10 Earth masses) are expected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latin typeface="Arial" charset="0"/>
              </a:rPr>
              <a:t>  to capture gas during their formation and turn into </a:t>
            </a:r>
            <a:r>
              <a:rPr lang="en-US" sz="2000">
                <a:solidFill>
                  <a:srgbClr val="CCFFFF"/>
                </a:solidFill>
                <a:latin typeface="Arial" charset="0"/>
              </a:rPr>
              <a:t>gas or ice giants</a:t>
            </a:r>
          </a:p>
          <a:p>
            <a:pPr eaLnBrk="1" hangingPunct="1"/>
            <a:r>
              <a:rPr lang="en-US" sz="14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 </a:t>
            </a:r>
            <a:r>
              <a:rPr lang="en-US" sz="2000">
                <a:solidFill>
                  <a:srgbClr val="FFFFFF"/>
                </a:solidFill>
                <a:latin typeface="Arial" charset="0"/>
              </a:rPr>
              <a:t>The </a:t>
            </a:r>
            <a:r>
              <a:rPr lang="en-US" sz="2000">
                <a:solidFill>
                  <a:srgbClr val="FFCC99"/>
                </a:solidFill>
                <a:latin typeface="Arial" charset="0"/>
              </a:rPr>
              <a:t>Earth’s and super-Earths </a:t>
            </a:r>
            <a:r>
              <a:rPr lang="en-US" sz="2000">
                <a:solidFill>
                  <a:srgbClr val="FFFFFF"/>
                </a:solidFill>
                <a:latin typeface="Arial" charset="0"/>
              </a:rPr>
              <a:t>are potentially habitable</a:t>
            </a:r>
          </a:p>
        </p:txBody>
      </p:sp>
    </p:spTree>
    <p:extLst>
      <p:ext uri="{BB962C8B-B14F-4D97-AF65-F5344CB8AC3E}">
        <p14:creationId xmlns:p14="http://schemas.microsoft.com/office/powerpoint/2010/main" val="32787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lide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1"/>
          <p:cNvSpPr txBox="1">
            <a:spLocks noChangeArrowheads="1"/>
          </p:cNvSpPr>
          <p:nvPr/>
        </p:nvSpPr>
        <p:spPr bwMode="auto">
          <a:xfrm>
            <a:off x="2057400" y="6477000"/>
            <a:ext cx="7165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600" u="sng">
                <a:solidFill>
                  <a:prstClr val="white"/>
                </a:solidFill>
              </a:rPr>
              <a:t>Source</a:t>
            </a:r>
            <a:r>
              <a:rPr lang="en-US" sz="1600">
                <a:solidFill>
                  <a:prstClr val="white"/>
                </a:solidFill>
              </a:rPr>
              <a:t>: Christopher Burke, AAS presentation, Long Beach, CA, Jan. 7, 2013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Published </a:t>
            </a:r>
            <a:r>
              <a:rPr lang="en-US" baseline="-25000" dirty="0" smtClean="0">
                <a:solidFill>
                  <a:srgbClr val="FFFF00"/>
                </a:solidFill>
                <a:sym typeface="Symbol"/>
              </a:rPr>
              <a:t>Earth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estimates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495800"/>
          </a:xfrm>
        </p:spPr>
        <p:txBody>
          <a:bodyPr/>
          <a:lstStyle/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rgbClr val="FFFFFF"/>
                </a:solidFill>
                <a:latin typeface="Arial Unicode MS" pitchFamily="34" charset="-128"/>
              </a:rPr>
              <a:t>Recently, </a:t>
            </a:r>
            <a:r>
              <a:rPr lang="en-US" sz="2000" kern="1200" dirty="0" err="1" smtClean="0">
                <a:solidFill>
                  <a:srgbClr val="FFFFFF"/>
                </a:solidFill>
                <a:latin typeface="Arial Unicode MS" pitchFamily="34" charset="-128"/>
              </a:rPr>
              <a:t>Petigura</a:t>
            </a:r>
            <a:r>
              <a:rPr lang="en-US" sz="2000" kern="1200" dirty="0" smtClean="0">
                <a:solidFill>
                  <a:srgbClr val="FFFFFF"/>
                </a:solidFill>
                <a:latin typeface="Arial Unicode MS" pitchFamily="34" charset="-128"/>
              </a:rPr>
              <a:t> </a:t>
            </a: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</a:rPr>
              <a:t>et al. </a:t>
            </a:r>
            <a:r>
              <a:rPr lang="en-US" sz="2000" kern="1200" dirty="0" smtClean="0">
                <a:solidFill>
                  <a:srgbClr val="FFFFFF"/>
                </a:solidFill>
                <a:latin typeface="Arial Unicode MS" pitchFamily="34" charset="-128"/>
              </a:rPr>
              <a:t>published </a:t>
            </a: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</a:rPr>
              <a:t>an estimate of </a:t>
            </a: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</a:t>
            </a:r>
            <a:r>
              <a:rPr lang="en-US" sz="2000" kern="1200" baseline="-250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Earth</a:t>
            </a: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 for K </a:t>
            </a:r>
            <a:r>
              <a:rPr lang="en-US" sz="2000" kern="1200" dirty="0" smtClean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stars and </a:t>
            </a: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(one)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     late-G star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They got </a:t>
            </a:r>
            <a:r>
              <a:rPr lang="en-US" sz="2000" kern="1200" dirty="0">
                <a:solidFill>
                  <a:srgbClr val="FFCC99"/>
                </a:solidFill>
                <a:latin typeface="Arial Unicode MS" pitchFamily="34" charset="-128"/>
                <a:sym typeface="Symbol"/>
              </a:rPr>
              <a:t>0.22,</a:t>
            </a: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 </a:t>
            </a:r>
            <a:r>
              <a:rPr lang="en-US" sz="2000" i="1" kern="12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but</a:t>
            </a: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  they assumed </a:t>
            </a:r>
            <a:r>
              <a:rPr lang="en-US" sz="2000" kern="1200" dirty="0" smtClean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a HZ of </a:t>
            </a:r>
            <a:r>
              <a:rPr lang="en-US" sz="2000" kern="1200" dirty="0" smtClean="0">
                <a:latin typeface="Arial Unicode MS" pitchFamily="34" charset="-128"/>
                <a:sym typeface="Symbol"/>
              </a:rPr>
              <a:t>0.5-2.0 AU, which is too wide, so a conservative estimate might be </a:t>
            </a:r>
            <a:r>
              <a:rPr lang="en-US" sz="2000" kern="1200" dirty="0" smtClean="0">
                <a:solidFill>
                  <a:srgbClr val="FFCC99"/>
                </a:solidFill>
                <a:latin typeface="Arial Unicode MS" pitchFamily="34" charset="-128"/>
                <a:sym typeface="Symbol"/>
              </a:rPr>
              <a:t>~0.1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kern="1200" dirty="0" smtClean="0">
                <a:latin typeface="Arial Unicode MS" pitchFamily="34" charset="-128"/>
                <a:sym typeface="Symbol"/>
              </a:rPr>
              <a:t>By comparison, published estimates of </a:t>
            </a: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</a:t>
            </a:r>
            <a:r>
              <a:rPr lang="en-US" sz="2000" kern="1200" baseline="-250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Earth</a:t>
            </a: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 for </a:t>
            </a:r>
            <a:r>
              <a:rPr lang="en-US" sz="2000" kern="1200" dirty="0" smtClean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M stars are of the order of </a:t>
            </a:r>
            <a:r>
              <a:rPr lang="en-US" sz="2000" kern="1200" dirty="0" smtClean="0">
                <a:solidFill>
                  <a:srgbClr val="CCFFCC"/>
                </a:solidFill>
                <a:latin typeface="Arial Unicode MS" pitchFamily="34" charset="-128"/>
                <a:sym typeface="Symbol"/>
              </a:rPr>
              <a:t>0.4-0.6</a:t>
            </a:r>
            <a:r>
              <a:rPr lang="en-US" sz="2000" kern="1200" dirty="0" smtClean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 (</a:t>
            </a:r>
            <a:r>
              <a:rPr lang="en-US" sz="2000" kern="1200" dirty="0" err="1" smtClean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Kasting</a:t>
            </a:r>
            <a:r>
              <a:rPr lang="en-US" sz="2000" kern="1200" dirty="0" smtClean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 et al., PNAS, 2014, and refs. </a:t>
            </a:r>
            <a:r>
              <a:rPr lang="en-US" sz="2000" kern="1200" dirty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t</a:t>
            </a:r>
            <a:r>
              <a:rPr lang="en-US" sz="2000" kern="1200" dirty="0" smtClean="0">
                <a:solidFill>
                  <a:srgbClr val="FFFFFF"/>
                </a:solidFill>
                <a:latin typeface="Arial Unicode MS" pitchFamily="34" charset="-128"/>
                <a:sym typeface="Symbol"/>
              </a:rPr>
              <a:t>herein)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36854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9530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FFFFFF"/>
                </a:solidFill>
              </a:rPr>
              <a:t>Petigura</a:t>
            </a:r>
            <a:r>
              <a:rPr lang="en-US" sz="1800" dirty="0" smtClean="0">
                <a:solidFill>
                  <a:srgbClr val="FFFFFF"/>
                </a:solidFill>
              </a:rPr>
              <a:t> et al., PNAS (2013)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391400" y="3505200"/>
            <a:ext cx="1066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391400" y="3429000"/>
            <a:ext cx="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924800" y="3429000"/>
            <a:ext cx="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8458200" y="3429000"/>
            <a:ext cx="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7749866" y="3505200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</a:rPr>
              <a:t>AU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4864" y="327660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</a:rPr>
              <a:t>0.5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8264" y="327660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</a:rPr>
              <a:t>1.0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1664" y="327660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</a:rPr>
              <a:t>2.0</a:t>
            </a:r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41641"/>
          </a:xfrm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624"/>
            <a:ext cx="7772400" cy="5028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CFFCC"/>
                </a:solidFill>
              </a:rPr>
              <a:t>CO </a:t>
            </a:r>
            <a:r>
              <a:rPr lang="en-US" sz="2400" dirty="0" smtClean="0"/>
              <a:t>could have been an important source of metabolic free energy for early organisms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early Earth </a:t>
            </a:r>
            <a:r>
              <a:rPr lang="en-US" sz="2400" dirty="0" smtClean="0"/>
              <a:t>was relatively </a:t>
            </a:r>
            <a:r>
              <a:rPr lang="en-US" sz="2400" dirty="0" smtClean="0">
                <a:solidFill>
                  <a:srgbClr val="CCFFFF"/>
                </a:solidFill>
              </a:rPr>
              <a:t>cool </a:t>
            </a:r>
            <a:r>
              <a:rPr lang="en-US" sz="2400" dirty="0" smtClean="0"/>
              <a:t>by </a:t>
            </a:r>
            <a:r>
              <a:rPr lang="en-US" sz="2400" dirty="0" smtClean="0"/>
              <a:t>2.9 </a:t>
            </a:r>
            <a:r>
              <a:rPr lang="en-US" sz="2400" dirty="0" smtClean="0"/>
              <a:t>Ga, but it could have been hot earlier in its history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That said, </a:t>
            </a:r>
            <a:r>
              <a:rPr lang="en-US" sz="2000" dirty="0" err="1" smtClean="0"/>
              <a:t>hyperthemophilia</a:t>
            </a:r>
            <a:r>
              <a:rPr lang="en-US" sz="2000" dirty="0" smtClean="0"/>
              <a:t> near the base of the </a:t>
            </a:r>
            <a:r>
              <a:rPr lang="en-US" sz="2000" dirty="0" err="1" smtClean="0"/>
              <a:t>rRNA</a:t>
            </a:r>
            <a:r>
              <a:rPr lang="en-US" sz="2000" dirty="0" smtClean="0"/>
              <a:t> tree could be explained if early life was confined to hydrothermal vents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Symbol"/>
              </a:rPr>
              <a:t>Earth-like planets appear to be reasonably abundant around various classes of main sequence stars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Symbol"/>
              </a:rPr>
              <a:t>Ultimately, we need to fly some kind of TPF mission to directly image Earth-sized planets, to characterize their atmospheres, and to look for evidence of life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CC99"/>
                </a:solidFill>
                <a:sym typeface="Symbol"/>
              </a:rPr>
              <a:t>If we find it, we will know that the origin of life is not a rare event, and that, in turn, </a:t>
            </a:r>
            <a:r>
              <a:rPr lang="en-US" sz="2000" dirty="0" smtClean="0">
                <a:solidFill>
                  <a:srgbClr val="FFCC99"/>
                </a:solidFill>
                <a:sym typeface="Symbol"/>
              </a:rPr>
              <a:t>could help us determine how it happened</a:t>
            </a:r>
            <a:endParaRPr lang="en-US" sz="2000" dirty="0" smtClean="0">
              <a:solidFill>
                <a:srgbClr val="FFCC99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1825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4114800"/>
          </a:xfrm>
        </p:spPr>
        <p:txBody>
          <a:bodyPr/>
          <a:lstStyle/>
          <a:p>
            <a:r>
              <a:rPr lang="en-US" sz="2400" dirty="0" smtClean="0"/>
              <a:t>CO is way out of equilibrium with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early atmosphere models because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It is produced by </a:t>
            </a:r>
            <a:r>
              <a:rPr lang="en-US" sz="2000" dirty="0" smtClean="0">
                <a:solidFill>
                  <a:srgbClr val="FFCC99"/>
                </a:solidFill>
              </a:rPr>
              <a:t>photolysis of </a:t>
            </a:r>
            <a:r>
              <a:rPr lang="en-US" sz="2000" dirty="0" smtClean="0">
                <a:solidFill>
                  <a:srgbClr val="FFCC99"/>
                </a:solidFill>
              </a:rPr>
              <a:t>CO</a:t>
            </a:r>
            <a:r>
              <a:rPr lang="en-US" sz="2000" baseline="-25000" dirty="0" smtClean="0">
                <a:solidFill>
                  <a:srgbClr val="FFCC99"/>
                </a:solidFill>
              </a:rPr>
              <a:t>2</a:t>
            </a:r>
            <a:endParaRPr lang="en-US" sz="2000" dirty="0" smtClean="0">
              <a:solidFill>
                <a:srgbClr val="FFCC99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CO does not recombine rapidly with atomic O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CFFCC"/>
                </a:solidFill>
              </a:rPr>
              <a:t>H</a:t>
            </a:r>
            <a:r>
              <a:rPr lang="en-US" sz="2000" baseline="-25000" dirty="0" smtClean="0">
                <a:solidFill>
                  <a:srgbClr val="CCFFCC"/>
                </a:solidFill>
              </a:rPr>
              <a:t>2</a:t>
            </a:r>
            <a:r>
              <a:rPr lang="en-US" sz="2000" dirty="0" smtClean="0">
                <a:solidFill>
                  <a:srgbClr val="CCFFCC"/>
                </a:solidFill>
              </a:rPr>
              <a:t> escapes to space,</a:t>
            </a:r>
            <a:r>
              <a:rPr lang="en-US" sz="2000" dirty="0" smtClean="0"/>
              <a:t> whereas CO does not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39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02" y="880268"/>
            <a:ext cx="2826598" cy="87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647912"/>
            <a:ext cx="4201377" cy="30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3133" y="577209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Water-gas shift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 sz="2400" dirty="0"/>
              <a:t>E</a:t>
            </a:r>
            <a:r>
              <a:rPr lang="en-US" sz="2400" dirty="0" smtClean="0"/>
              <a:t>nergy is therefore available from the water-gas shift reaction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CCFFCC"/>
                </a:solidFill>
              </a:rPr>
              <a:t>CO + H</a:t>
            </a:r>
            <a:r>
              <a:rPr lang="en-US" sz="2400" baseline="-25000" dirty="0" smtClean="0">
                <a:solidFill>
                  <a:srgbClr val="CCFFCC"/>
                </a:solidFill>
              </a:rPr>
              <a:t>2</a:t>
            </a:r>
            <a:r>
              <a:rPr lang="en-US" sz="2400" dirty="0" smtClean="0">
                <a:solidFill>
                  <a:srgbClr val="CCFFCC"/>
                </a:solidFill>
              </a:rPr>
              <a:t>O  </a:t>
            </a:r>
            <a:r>
              <a:rPr lang="en-US" sz="2400" dirty="0" smtClean="0">
                <a:solidFill>
                  <a:srgbClr val="CCFFCC"/>
                </a:solidFill>
                <a:sym typeface="Symbol"/>
              </a:rPr>
              <a:t>  CO</a:t>
            </a:r>
            <a:r>
              <a:rPr lang="en-US" sz="2400" baseline="-25000" dirty="0" smtClean="0">
                <a:solidFill>
                  <a:srgbClr val="CCFFCC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CCFFCC"/>
                </a:solidFill>
                <a:sym typeface="Symbol"/>
              </a:rPr>
              <a:t> + H</a:t>
            </a:r>
            <a:r>
              <a:rPr lang="en-US" sz="2400" baseline="-25000" dirty="0" smtClean="0">
                <a:solidFill>
                  <a:srgbClr val="CCFFCC"/>
                </a:solidFill>
                <a:sym typeface="Symbol"/>
              </a:rPr>
              <a:t>2</a:t>
            </a:r>
            <a:endParaRPr lang="en-US" sz="2400" dirty="0" smtClean="0">
              <a:solidFill>
                <a:srgbClr val="CCFFCC"/>
              </a:solidFill>
              <a:sym typeface="Symbol"/>
            </a:endParaRPr>
          </a:p>
          <a:p>
            <a:r>
              <a:rPr lang="en-US" sz="2400" dirty="0" smtClean="0">
                <a:sym typeface="Symbol"/>
              </a:rPr>
              <a:t>For a ‘standard’ prebiotic atmosphere </a:t>
            </a:r>
            <a:r>
              <a:rPr lang="en-US" sz="2400" dirty="0" smtClean="0">
                <a:sym typeface="Symbol"/>
              </a:rPr>
              <a:t>(previous slide) the </a:t>
            </a:r>
            <a:r>
              <a:rPr lang="en-US" sz="2400" dirty="0" smtClean="0">
                <a:sym typeface="Symbol"/>
              </a:rPr>
              <a:t>Gibbs free energy for this reaction is</a:t>
            </a:r>
          </a:p>
          <a:p>
            <a:endParaRPr lang="en-US" sz="1800" dirty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By comparison, the free energy needed to form </a:t>
            </a:r>
            <a:r>
              <a:rPr lang="en-US" sz="2400" dirty="0" smtClean="0">
                <a:sym typeface="Symbol"/>
              </a:rPr>
              <a:t>ATP from ADP </a:t>
            </a:r>
            <a:r>
              <a:rPr lang="en-US" sz="2400" dirty="0" smtClean="0">
                <a:sym typeface="Symbol"/>
              </a:rPr>
              <a:t>is </a:t>
            </a:r>
            <a:r>
              <a:rPr lang="en-US" sz="2400" dirty="0" smtClean="0">
                <a:solidFill>
                  <a:srgbClr val="FFCC99"/>
                </a:solidFill>
                <a:sym typeface="Symbol"/>
              </a:rPr>
              <a:t>35.6 kJ/mol. </a:t>
            </a:r>
            <a:r>
              <a:rPr lang="en-US" sz="2400" dirty="0" smtClean="0">
                <a:sym typeface="Symbol"/>
              </a:rPr>
              <a:t>Many chemotrophic anaerobes can </a:t>
            </a:r>
            <a:r>
              <a:rPr lang="en-US" sz="2400" dirty="0" smtClean="0">
                <a:sym typeface="Symbol"/>
              </a:rPr>
              <a:t>utilize reactions </a:t>
            </a:r>
            <a:r>
              <a:rPr lang="en-US" sz="2400" dirty="0" smtClean="0">
                <a:sym typeface="Symbol"/>
              </a:rPr>
              <a:t>yielding 10-15 kJ/</a:t>
            </a:r>
            <a:r>
              <a:rPr lang="en-US" sz="2400" dirty="0" err="1" smtClean="0">
                <a:sym typeface="Symbol"/>
              </a:rPr>
              <a:t>mol</a:t>
            </a:r>
            <a:endParaRPr lang="en-US" dirty="0" smtClean="0">
              <a:sym typeface="Symbol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C99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CC99"/>
                </a:solidFill>
                <a:sym typeface="Symbol"/>
              </a:rPr>
              <a:t>   </a:t>
            </a:r>
            <a:r>
              <a:rPr lang="en-US" sz="2400" dirty="0" smtClean="0">
                <a:sym typeface="Symbol"/>
              </a:rPr>
              <a:t> This reaction could have been utilized as a source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of metabolic energy by early organisms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75" y="3641927"/>
            <a:ext cx="4611425" cy="70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4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Second, it would probably be a mistake to think that the early Earth was uniformly </a:t>
            </a:r>
            <a:r>
              <a:rPr lang="en-US" i="1" dirty="0" smtClean="0">
                <a:solidFill>
                  <a:srgbClr val="FFCCCC"/>
                </a:solidFill>
              </a:rPr>
              <a:t>hot…</a:t>
            </a:r>
            <a:endParaRPr lang="en-US" i="1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4000" dirty="0" err="1" smtClean="0"/>
              <a:t>Paleotemperatures</a:t>
            </a:r>
            <a:r>
              <a:rPr lang="en-US" sz="4000" dirty="0" smtClean="0"/>
              <a:t> from O isotopes in ancient </a:t>
            </a:r>
            <a:r>
              <a:rPr lang="en-US" sz="4000" dirty="0" err="1" smtClean="0"/>
              <a:t>cherts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CCFFCC"/>
                </a:solidFill>
              </a:rPr>
              <a:t>O isotopes in ancient </a:t>
            </a:r>
            <a:r>
              <a:rPr lang="en-US" sz="2400" dirty="0" err="1" smtClean="0">
                <a:solidFill>
                  <a:srgbClr val="CCFFCC"/>
                </a:solidFill>
              </a:rPr>
              <a:t>cherts</a:t>
            </a:r>
            <a:r>
              <a:rPr lang="en-US" sz="2400" dirty="0" smtClean="0">
                <a:solidFill>
                  <a:srgbClr val="CCFFCC"/>
                </a:solidFill>
              </a:rPr>
              <a:t> (SiO</a:t>
            </a:r>
            <a:r>
              <a:rPr lang="en-US" sz="2400" baseline="-25000" dirty="0" smtClean="0">
                <a:solidFill>
                  <a:srgbClr val="CCFFCC"/>
                </a:solidFill>
              </a:rPr>
              <a:t>2</a:t>
            </a:r>
            <a:r>
              <a:rPr lang="en-US" sz="2400" dirty="0" smtClean="0">
                <a:solidFill>
                  <a:srgbClr val="CCFFCC"/>
                </a:solidFill>
              </a:rPr>
              <a:t>)</a:t>
            </a:r>
            <a:r>
              <a:rPr lang="en-US" sz="2400" dirty="0" smtClean="0"/>
              <a:t> and carbonates have been used </a:t>
            </a:r>
            <a:r>
              <a:rPr lang="en-US" sz="2400" dirty="0" smtClean="0"/>
              <a:t>as evidence for warm  surface temperatures </a:t>
            </a:r>
            <a:r>
              <a:rPr lang="en-US" sz="2400" dirty="0" smtClean="0"/>
              <a:t>early in Earth history</a:t>
            </a:r>
          </a:p>
          <a:p>
            <a:r>
              <a:rPr lang="en-US" sz="2400" dirty="0" smtClean="0"/>
              <a:t>Taken at face value, the </a:t>
            </a:r>
            <a:r>
              <a:rPr lang="en-US" sz="2400" dirty="0" err="1" smtClean="0"/>
              <a:t>chert</a:t>
            </a:r>
            <a:r>
              <a:rPr lang="en-US" sz="2400" dirty="0" smtClean="0"/>
              <a:t> data suggest temperatures of </a:t>
            </a:r>
            <a:r>
              <a:rPr lang="en-US" sz="2400" dirty="0" smtClean="0">
                <a:solidFill>
                  <a:srgbClr val="FFCC99"/>
                </a:solidFill>
              </a:rPr>
              <a:t>70</a:t>
            </a:r>
            <a:r>
              <a:rPr lang="en-US" sz="2400" dirty="0" smtClean="0">
                <a:solidFill>
                  <a:srgbClr val="FFCC99"/>
                </a:solidFill>
                <a:sym typeface="Symbol"/>
              </a:rPr>
              <a:t>15</a:t>
            </a:r>
            <a:r>
              <a:rPr lang="en-US" sz="2400" baseline="30000" dirty="0" smtClean="0">
                <a:solidFill>
                  <a:srgbClr val="FFCC99"/>
                </a:solidFill>
                <a:sym typeface="Symbol"/>
              </a:rPr>
              <a:t>o</a:t>
            </a:r>
            <a:r>
              <a:rPr lang="en-US" sz="2400" dirty="0" smtClean="0">
                <a:solidFill>
                  <a:srgbClr val="FFCC99"/>
                </a:solidFill>
                <a:sym typeface="Symbol"/>
              </a:rPr>
              <a:t>C at 3.5 Ga</a:t>
            </a:r>
            <a:endParaRPr lang="en-US" sz="2400" dirty="0">
              <a:solidFill>
                <a:srgbClr val="FFCC99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2574"/>
            <a:ext cx="4146930" cy="281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67237" y="5193268"/>
            <a:ext cx="3535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Arial" charset="0"/>
              </a:rPr>
              <a:t>P. </a:t>
            </a:r>
            <a:r>
              <a:rPr lang="en-US" altLang="en-US" sz="1800" dirty="0" err="1">
                <a:latin typeface="Arial" charset="0"/>
              </a:rPr>
              <a:t>Knauth</a:t>
            </a:r>
            <a:r>
              <a:rPr lang="en-US" altLang="en-US" sz="1800" dirty="0">
                <a:latin typeface="Arial" charset="0"/>
              </a:rPr>
              <a:t>, </a:t>
            </a:r>
            <a:r>
              <a:rPr lang="en-US" altLang="en-US" sz="1800" i="1" dirty="0">
                <a:latin typeface="Arial" charset="0"/>
              </a:rPr>
              <a:t>Paleo</a:t>
            </a:r>
            <a:r>
              <a:rPr lang="en-US" altLang="en-US" sz="1800" baseline="30000" dirty="0">
                <a:latin typeface="Arial" charset="0"/>
              </a:rPr>
              <a:t>3</a:t>
            </a:r>
            <a:r>
              <a:rPr lang="en-US" altLang="en-US" sz="1800" dirty="0">
                <a:latin typeface="Arial" charset="0"/>
              </a:rPr>
              <a:t> 219, 53 (2005)</a:t>
            </a:r>
            <a:endParaRPr lang="en-US" altLang="en-US" sz="2000" dirty="0"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45378"/>
            <a:ext cx="776660" cy="17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7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r>
              <a:rPr lang="en-US" sz="2000" dirty="0" smtClean="0"/>
              <a:t>The inferred high temperatures from O isotopes are supported by data on </a:t>
            </a:r>
            <a:r>
              <a:rPr lang="en-US" sz="2000" dirty="0" smtClean="0">
                <a:solidFill>
                  <a:srgbClr val="FFCC99"/>
                </a:solidFill>
              </a:rPr>
              <a:t>‘resurrected proteins’</a:t>
            </a:r>
            <a:r>
              <a:rPr lang="en-US" sz="2000" dirty="0" smtClean="0"/>
              <a:t> (various EF proteins) obtained by sequencing various microorganisms, </a:t>
            </a:r>
            <a:r>
              <a:rPr lang="en-US" sz="2000" dirty="0" smtClean="0"/>
              <a:t>identifying ancient genes, synthesizing </a:t>
            </a:r>
            <a:r>
              <a:rPr lang="en-US" sz="2000" dirty="0" smtClean="0"/>
              <a:t>the </a:t>
            </a:r>
            <a:r>
              <a:rPr lang="en-US" sz="2000" dirty="0" smtClean="0"/>
              <a:t>corresponding proteins</a:t>
            </a:r>
            <a:r>
              <a:rPr lang="en-US" sz="2000" dirty="0" smtClean="0"/>
              <a:t>, and measuring their melting points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480"/>
            <a:ext cx="9109420" cy="1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333876"/>
            <a:ext cx="4082533" cy="300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3467" y="13832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33CC"/>
                </a:solidFill>
              </a:rPr>
              <a:t>Nature (2008)</a:t>
            </a: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9202" y="5334000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Gaucher</a:t>
            </a:r>
            <a:r>
              <a:rPr lang="en-US" sz="2000" dirty="0" smtClean="0"/>
              <a:t> et al. (2008)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895600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</a:rPr>
              <a:t>EF proteins</a:t>
            </a:r>
            <a:endParaRPr lang="en-US" b="1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797233" y="3064877"/>
            <a:ext cx="746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797233" y="3064877"/>
            <a:ext cx="213167" cy="3641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400800" y="4462046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Chert</a:t>
            </a:r>
            <a:r>
              <a:rPr lang="en-US" sz="1600" b="1" dirty="0" smtClean="0">
                <a:solidFill>
                  <a:srgbClr val="FF0000"/>
                </a:solidFill>
              </a:rPr>
              <a:t> data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 bwMode="auto">
          <a:xfrm flipH="1" flipV="1">
            <a:off x="6179916" y="4462046"/>
            <a:ext cx="220884" cy="1692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9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the conclusion that the Archean Earth was hot is </a:t>
            </a:r>
            <a:r>
              <a:rPr lang="en-US" dirty="0" smtClean="0"/>
              <a:t>in direct conflict with the </a:t>
            </a:r>
            <a:r>
              <a:rPr lang="en-US" i="1" dirty="0" smtClean="0">
                <a:solidFill>
                  <a:srgbClr val="CCFFFF"/>
                </a:solidFill>
              </a:rPr>
              <a:t>glacial record  </a:t>
            </a:r>
            <a:r>
              <a:rPr lang="en-US" dirty="0" smtClean="0">
                <a:solidFill>
                  <a:srgbClr val="CCFFFF"/>
                </a:solidFill>
                <a:sym typeface="Symbol"/>
              </a:rPr>
              <a:t>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eol_time_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54300" cy="6858000"/>
          </a:xfr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86200" y="233363"/>
            <a:ext cx="3602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FFFF00"/>
                </a:solidFill>
              </a:rPr>
              <a:t>Geologic time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963863" y="3508375"/>
            <a:ext cx="460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FFFFFF"/>
                </a:solidFill>
              </a:rPr>
              <a:t>Rise of atmospheric O</a:t>
            </a:r>
            <a:r>
              <a:rPr lang="en-US" altLang="en-US" sz="2400" baseline="-25000" smtClean="0">
                <a:solidFill>
                  <a:srgbClr val="FFFFFF"/>
                </a:solidFill>
              </a:rPr>
              <a:t>2</a:t>
            </a:r>
            <a:r>
              <a:rPr lang="en-US" altLang="en-US" sz="2400" smtClean="0">
                <a:solidFill>
                  <a:srgbClr val="FFFFFF"/>
                </a:solidFill>
              </a:rPr>
              <a:t> </a:t>
            </a:r>
            <a:r>
              <a:rPr lang="en-US" altLang="en-US" sz="2400" smtClean="0">
                <a:solidFill>
                  <a:srgbClr val="CCFFFF"/>
                </a:solidFill>
              </a:rPr>
              <a:t>(Ice age)</a:t>
            </a:r>
            <a:endParaRPr lang="en-US" altLang="en-US" sz="2400" baseline="-25000" smtClean="0">
              <a:solidFill>
                <a:srgbClr val="CCFFFF"/>
              </a:solidFill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667000" y="3733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963863" y="1111250"/>
            <a:ext cx="555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FFFFFF"/>
                </a:solidFill>
              </a:rPr>
              <a:t>First shelly fossils (Cambrian explosion)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2667000" y="1371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963863" y="1374775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CCFFFF"/>
                </a:solidFill>
              </a:rPr>
              <a:t>Snowball Earth ice ages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2667000" y="1447800"/>
            <a:ext cx="304800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2667000" y="1600200"/>
            <a:ext cx="304800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541" name="AutoShape 13"/>
          <p:cNvSpPr>
            <a:spLocks/>
          </p:cNvSpPr>
          <p:nvPr/>
        </p:nvSpPr>
        <p:spPr bwMode="auto">
          <a:xfrm>
            <a:off x="2786064" y="1789113"/>
            <a:ext cx="45719" cy="1052215"/>
          </a:xfrm>
          <a:prstGeom prst="rightBrace">
            <a:avLst>
              <a:gd name="adj1" fmla="val 76096"/>
              <a:gd name="adj2" fmla="val 50000"/>
            </a:avLst>
          </a:prstGeom>
          <a:noFill/>
          <a:ln w="28575">
            <a:solidFill>
              <a:srgbClr val="FF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3300"/>
              </a:solidFill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963863" y="2379663"/>
            <a:ext cx="1176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CCCC"/>
                </a:solidFill>
              </a:rPr>
              <a:t>Warm?</a:t>
            </a:r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 flipH="1">
            <a:off x="2617788" y="4429125"/>
            <a:ext cx="304800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2963863" y="4114800"/>
            <a:ext cx="1348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CCFFFF"/>
                </a:solidFill>
              </a:rPr>
              <a:t>Ice ages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0163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920242" y="2819400"/>
            <a:ext cx="119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CCFFFF"/>
                </a:solidFill>
              </a:rPr>
              <a:t>Ice age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0163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2590" y="4953000"/>
            <a:ext cx="58128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itchFamily="18" charset="2"/>
              <a:buChar char="Þ"/>
            </a:pPr>
            <a:r>
              <a:rPr lang="en-US" dirty="0" smtClean="0">
                <a:sym typeface="Symbol"/>
              </a:rPr>
              <a:t>The Hadean and early Archean could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have been warm, but the late Archean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and early Proterozoic were probably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cool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922588" y="4800600"/>
            <a:ext cx="5992812" cy="17220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77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CC"/>
      </a:dk2>
      <a:lt2>
        <a:srgbClr val="FFFF00"/>
      </a:lt2>
      <a:accent1>
        <a:srgbClr val="00CC99"/>
      </a:accent1>
      <a:accent2>
        <a:srgbClr val="3333CC"/>
      </a:accent2>
      <a:accent3>
        <a:srgbClr val="AAAA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Default Design">
  <a:themeElements>
    <a:clrScheme name="">
      <a:dk1>
        <a:srgbClr val="808080"/>
      </a:dk1>
      <a:lt1>
        <a:srgbClr val="FFFFFF"/>
      </a:lt1>
      <a:dk2>
        <a:srgbClr val="0000CC"/>
      </a:dk2>
      <a:lt2>
        <a:srgbClr val="FFFF00"/>
      </a:lt2>
      <a:accent1>
        <a:srgbClr val="00CC99"/>
      </a:accent1>
      <a:accent2>
        <a:srgbClr val="3333CC"/>
      </a:accent2>
      <a:accent3>
        <a:srgbClr val="AAAA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Default Design">
  <a:themeElements>
    <a:clrScheme name="">
      <a:dk1>
        <a:srgbClr val="808080"/>
      </a:dk1>
      <a:lt1>
        <a:srgbClr val="FFFFFF"/>
      </a:lt1>
      <a:dk2>
        <a:srgbClr val="0000CC"/>
      </a:dk2>
      <a:lt2>
        <a:srgbClr val="FFFF00"/>
      </a:lt2>
      <a:accent1>
        <a:srgbClr val="00CC99"/>
      </a:accent1>
      <a:accent2>
        <a:srgbClr val="3333CC"/>
      </a:accent2>
      <a:accent3>
        <a:srgbClr val="AAAA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FFFFFF"/>
      </a:lt1>
      <a:dk2>
        <a:srgbClr val="0000CC"/>
      </a:dk2>
      <a:lt2>
        <a:srgbClr val="FFFF00"/>
      </a:lt2>
      <a:accent1>
        <a:srgbClr val="00CC99"/>
      </a:accent1>
      <a:accent2>
        <a:srgbClr val="3333CC"/>
      </a:accent2>
      <a:accent3>
        <a:srgbClr val="AAAA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">
      <a:dk1>
        <a:srgbClr val="808080"/>
      </a:dk1>
      <a:lt1>
        <a:srgbClr val="FFFFFF"/>
      </a:lt1>
      <a:dk2>
        <a:srgbClr val="0000CC"/>
      </a:dk2>
      <a:lt2>
        <a:srgbClr val="FFFF00"/>
      </a:lt2>
      <a:accent1>
        <a:srgbClr val="00CC99"/>
      </a:accent1>
      <a:accent2>
        <a:srgbClr val="3333CC"/>
      </a:accent2>
      <a:accent3>
        <a:srgbClr val="AAAA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">
      <a:dk1>
        <a:srgbClr val="808080"/>
      </a:dk1>
      <a:lt1>
        <a:srgbClr val="FFFFFF"/>
      </a:lt1>
      <a:dk2>
        <a:srgbClr val="0000CC"/>
      </a:dk2>
      <a:lt2>
        <a:srgbClr val="FFFF00"/>
      </a:lt2>
      <a:accent1>
        <a:srgbClr val="00CC99"/>
      </a:accent1>
      <a:accent2>
        <a:srgbClr val="3333CC"/>
      </a:accent2>
      <a:accent3>
        <a:srgbClr val="AAAA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6315</TotalTime>
  <Words>1389</Words>
  <Application>Microsoft Office PowerPoint</Application>
  <PresentationFormat>On-screen Show (4:3)</PresentationFormat>
  <Paragraphs>180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Default Design</vt:lpstr>
      <vt:lpstr>3_Blank Presentation</vt:lpstr>
      <vt:lpstr>7_Default Design</vt:lpstr>
      <vt:lpstr>3_Default Design</vt:lpstr>
      <vt:lpstr>11_Default Design</vt:lpstr>
      <vt:lpstr>Blank</vt:lpstr>
      <vt:lpstr>Office Theme</vt:lpstr>
      <vt:lpstr>13_Default Design</vt:lpstr>
      <vt:lpstr>14_Default Design</vt:lpstr>
      <vt:lpstr>Blank Presentation</vt:lpstr>
      <vt:lpstr>18_Default Design</vt:lpstr>
      <vt:lpstr>19_Default Design</vt:lpstr>
      <vt:lpstr>6_Blank Presentation</vt:lpstr>
      <vt:lpstr>1_Default Design</vt:lpstr>
      <vt:lpstr>How the Search for Earth-like Planets Around Other Stars can Inform Studies of the Origin of Life</vt:lpstr>
      <vt:lpstr>PowerPoint Presentation</vt:lpstr>
      <vt:lpstr>PowerPoint Presentation</vt:lpstr>
      <vt:lpstr>Water-gas shift reaction</vt:lpstr>
      <vt:lpstr>PowerPoint Presentation</vt:lpstr>
      <vt:lpstr>Paleotemperatures from O isotopes in ancient cherts</vt:lpstr>
      <vt:lpstr>PowerPoint Presentation</vt:lpstr>
      <vt:lpstr>PowerPoint Presentation</vt:lpstr>
      <vt:lpstr>PowerPoint Presentation</vt:lpstr>
      <vt:lpstr>PowerPoint Presentation</vt:lpstr>
      <vt:lpstr>How often has life arisen?</vt:lpstr>
      <vt:lpstr>What is life?</vt:lpstr>
      <vt:lpstr>Looking for life via the by-products of metabolism</vt:lpstr>
      <vt:lpstr>Visible spectrum of Earth</vt:lpstr>
      <vt:lpstr>PowerPoint Presentation</vt:lpstr>
      <vt:lpstr>PowerPoint Presentation</vt:lpstr>
      <vt:lpstr>First requirement for life: a liquid or solid surface</vt:lpstr>
      <vt:lpstr>Second requirement for life: carbon</vt:lpstr>
      <vt:lpstr>Third requirement for life (as we know it) : Liquid water </vt:lpstr>
      <vt:lpstr>The habitable zone</vt:lpstr>
      <vt:lpstr>Determining the frequency of Earth-like planets</vt:lpstr>
      <vt:lpstr>PowerPoint Presentation</vt:lpstr>
      <vt:lpstr>PowerPoint Presentation</vt:lpstr>
      <vt:lpstr>December 2011 Kepler data release</vt:lpstr>
      <vt:lpstr>PowerPoint Presentation</vt:lpstr>
      <vt:lpstr>Published Earth estimates</vt:lpstr>
      <vt:lpstr>Conclusions</vt:lpstr>
    </vt:vector>
  </TitlesOfParts>
  <Company>PSU Dept of Geosciences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Jim Kasting</dc:creator>
  <cp:lastModifiedBy>Jim</cp:lastModifiedBy>
  <cp:revision>578</cp:revision>
  <cp:lastPrinted>2004-06-13T15:43:45Z</cp:lastPrinted>
  <dcterms:created xsi:type="dcterms:W3CDTF">2000-03-21T20:18:33Z</dcterms:created>
  <dcterms:modified xsi:type="dcterms:W3CDTF">2014-09-25T18:26:08Z</dcterms:modified>
</cp:coreProperties>
</file>