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Default Extension="docx" ContentType="application/vnd.openxmlformats-officedocument.wordprocessingml.document"/>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482" r:id="rId2"/>
    <p:sldId id="723" r:id="rId3"/>
    <p:sldId id="696" r:id="rId4"/>
    <p:sldId id="687" r:id="rId5"/>
    <p:sldId id="688" r:id="rId6"/>
    <p:sldId id="689" r:id="rId7"/>
    <p:sldId id="682" r:id="rId8"/>
    <p:sldId id="683" r:id="rId9"/>
    <p:sldId id="684" r:id="rId10"/>
    <p:sldId id="496" r:id="rId11"/>
    <p:sldId id="497" r:id="rId12"/>
    <p:sldId id="498" r:id="rId13"/>
    <p:sldId id="713" r:id="rId14"/>
    <p:sldId id="667" r:id="rId15"/>
    <p:sldId id="680" r:id="rId16"/>
    <p:sldId id="669" r:id="rId17"/>
    <p:sldId id="670" r:id="rId18"/>
    <p:sldId id="690" r:id="rId19"/>
    <p:sldId id="672" r:id="rId20"/>
    <p:sldId id="673" r:id="rId21"/>
    <p:sldId id="717" r:id="rId22"/>
    <p:sldId id="714" r:id="rId23"/>
    <p:sldId id="506" r:id="rId24"/>
    <p:sldId id="507" r:id="rId25"/>
    <p:sldId id="508" r:id="rId26"/>
    <p:sldId id="658" r:id="rId27"/>
    <p:sldId id="653" r:id="rId28"/>
    <p:sldId id="655" r:id="rId29"/>
    <p:sldId id="509" r:id="rId30"/>
    <p:sldId id="730" r:id="rId31"/>
    <p:sldId id="694" r:id="rId32"/>
    <p:sldId id="568" r:id="rId33"/>
    <p:sldId id="512" r:id="rId34"/>
    <p:sldId id="513" r:id="rId35"/>
    <p:sldId id="569" r:id="rId36"/>
    <p:sldId id="570" r:id="rId37"/>
    <p:sldId id="571" r:id="rId38"/>
    <p:sldId id="716" r:id="rId39"/>
    <p:sldId id="722" r:id="rId40"/>
    <p:sldId id="685" r:id="rId41"/>
    <p:sldId id="686" r:id="rId42"/>
    <p:sldId id="744" r:id="rId43"/>
    <p:sldId id="745" r:id="rId44"/>
    <p:sldId id="746" r:id="rId45"/>
    <p:sldId id="747" r:id="rId46"/>
    <p:sldId id="738" r:id="rId47"/>
    <p:sldId id="743" r:id="rId48"/>
    <p:sldId id="693" r:id="rId49"/>
    <p:sldId id="733" r:id="rId50"/>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pitchFamily="34" charset="-128"/>
        <a:cs typeface="+mn-cs"/>
      </a:defRPr>
    </a:lvl5pPr>
    <a:lvl6pPr marL="2286000" algn="l" defTabSz="914400" rtl="0" eaLnBrk="1" latinLnBrk="0" hangingPunct="1">
      <a:defRPr kumimoji="1" kern="1200">
        <a:solidFill>
          <a:schemeClr val="tx1"/>
        </a:solidFill>
        <a:latin typeface="Arial" charset="0"/>
        <a:ea typeface="ＭＳ Ｐゴシック" pitchFamily="34" charset="-128"/>
        <a:cs typeface="+mn-cs"/>
      </a:defRPr>
    </a:lvl6pPr>
    <a:lvl7pPr marL="2743200" algn="l" defTabSz="914400" rtl="0" eaLnBrk="1" latinLnBrk="0" hangingPunct="1">
      <a:defRPr kumimoji="1" kern="1200">
        <a:solidFill>
          <a:schemeClr val="tx1"/>
        </a:solidFill>
        <a:latin typeface="Arial" charset="0"/>
        <a:ea typeface="ＭＳ Ｐゴシック" pitchFamily="34" charset="-128"/>
        <a:cs typeface="+mn-cs"/>
      </a:defRPr>
    </a:lvl7pPr>
    <a:lvl8pPr marL="3200400" algn="l" defTabSz="914400" rtl="0" eaLnBrk="1" latinLnBrk="0" hangingPunct="1">
      <a:defRPr kumimoji="1" kern="1200">
        <a:solidFill>
          <a:schemeClr val="tx1"/>
        </a:solidFill>
        <a:latin typeface="Arial" charset="0"/>
        <a:ea typeface="ＭＳ Ｐゴシック" pitchFamily="34" charset="-128"/>
        <a:cs typeface="+mn-cs"/>
      </a:defRPr>
    </a:lvl8pPr>
    <a:lvl9pPr marL="3657600" algn="l" defTabSz="914400" rtl="0" eaLnBrk="1" latinLnBrk="0" hangingPunct="1">
      <a:defRPr kumimoji="1"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srgbClr val="FF0000"/>
    </p:penClr>
  </p:showPr>
  <p:clrMru>
    <a:srgbClr val="FF8000"/>
    <a:srgbClr val="66CCFF"/>
    <a:srgbClr val="FF00FF"/>
    <a:srgbClr val="FF66FF"/>
    <a:srgbClr val="1EA980"/>
    <a:srgbClr val="1E9F83"/>
    <a:srgbClr val="1E9F96"/>
    <a:srgbClr val="524DAC"/>
  </p:clrMru>
</p:presentationPr>
</file>

<file path=ppt/tableStyles.xml><?xml version="1.0" encoding="utf-8"?>
<a:tblStyleLst xmlns:a="http://schemas.openxmlformats.org/drawingml/2006/main" def="{5C22544A-7EE6-4342-B048-85BDC9FD1C3A}">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226" autoAdjust="0"/>
    <p:restoredTop sz="86348" autoAdjust="0"/>
  </p:normalViewPr>
  <p:slideViewPr>
    <p:cSldViewPr snapToGrid="0" snapToObjects="1">
      <p:cViewPr>
        <p:scale>
          <a:sx n="34" d="100"/>
          <a:sy n="34" d="100"/>
        </p:scale>
        <p:origin x="-4002" y="-15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6" d="100"/>
        <a:sy n="8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0AD881C6-CA61-42C0-AA6C-33C6CD819AE3}" type="datetimeFigureOut">
              <a:rPr lang="ja-JP" altLang="en-US"/>
              <a:pPr>
                <a:defRPr/>
              </a:pPr>
              <a:t>2014/10/31</a:t>
            </a:fld>
            <a:endParaRPr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38269185-520A-4E5E-AABD-8E93A16AC69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7A11DBD8-4B89-46A8-A13A-BD498891F96F}" type="datetimeFigureOut">
              <a:rPr lang="ja-JP" altLang="en-US"/>
              <a:pPr>
                <a:defRPr/>
              </a:pPr>
              <a:t>2014/10/31</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ADBC3F26-569A-411A-98BF-383940B33D2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mn-ea"/>
        <a:cs typeface="+mn-cs"/>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163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16387"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973601-4129-48AF-BFEF-BA9E648ADA5E}" type="slidenum">
              <a:rPr lang="ja-JP" altLang="en-US"/>
              <a:pPr fontAlgn="base">
                <a:spcBef>
                  <a:spcPct val="0"/>
                </a:spcBef>
                <a:spcAft>
                  <a:spcPct val="0"/>
                </a:spcAft>
              </a:pPr>
              <a:t>1</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2937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smtClean="0"/>
          </a:p>
        </p:txBody>
      </p:sp>
      <p:sp>
        <p:nvSpPr>
          <p:cNvPr id="229379"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A528F-74BA-408A-B7E1-335CCE3DD891}" type="slidenum">
              <a:rPr lang="ja-JP" altLang="en-US"/>
              <a:pPr fontAlgn="base">
                <a:spcBef>
                  <a:spcPct val="0"/>
                </a:spcBef>
                <a:spcAft>
                  <a:spcPct val="0"/>
                </a:spcAft>
              </a:pPr>
              <a:t>12</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C72B9B-61AB-43CD-B7EB-730C8220C619}" type="slidenum">
              <a:rPr lang="en-US" altLang="ja-JP"/>
              <a:pPr fontAlgn="base">
                <a:spcBef>
                  <a:spcPct val="0"/>
                </a:spcBef>
                <a:spcAft>
                  <a:spcPct val="0"/>
                </a:spcAft>
              </a:pPr>
              <a:t>13</a:t>
            </a:fld>
            <a:endParaRPr lang="en-US" altLang="ja-JP"/>
          </a:p>
        </p:txBody>
      </p:sp>
      <p:sp>
        <p:nvSpPr>
          <p:cNvPr id="23142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3142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81D769-296B-4A82-ABA2-4DFE69A869FD}" type="slidenum">
              <a:rPr lang="en-US" altLang="ja-JP">
                <a:latin typeface="Times"/>
                <a:ea typeface="Osaka"/>
                <a:cs typeface="Osaka"/>
              </a:rPr>
              <a:pPr fontAlgn="base">
                <a:spcBef>
                  <a:spcPct val="0"/>
                </a:spcBef>
                <a:spcAft>
                  <a:spcPct val="0"/>
                </a:spcAft>
              </a:pPr>
              <a:t>14</a:t>
            </a:fld>
            <a:endParaRPr lang="en-US" altLang="ja-JP">
              <a:latin typeface="Times"/>
              <a:ea typeface="Osaka"/>
              <a:cs typeface="Osaka"/>
            </a:endParaRPr>
          </a:p>
        </p:txBody>
      </p:sp>
      <p:sp>
        <p:nvSpPr>
          <p:cNvPr id="23347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347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228600" indent="-228600">
              <a:spcBef>
                <a:spcPct val="0"/>
              </a:spcBef>
            </a:pPr>
            <a:endParaRPr lang="ru-RU" smtClean="0">
              <a:latin typeface="Times"/>
              <a:ea typeface="Osaka"/>
              <a:cs typeface="Osak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EDD3C6-1FFD-4ED1-A38D-9FC2E37D6E92}" type="slidenum">
              <a:rPr lang="en-US" altLang="ja-JP"/>
              <a:pPr fontAlgn="base">
                <a:spcBef>
                  <a:spcPct val="0"/>
                </a:spcBef>
                <a:spcAft>
                  <a:spcPct val="0"/>
                </a:spcAft>
              </a:pPr>
              <a:t>15</a:t>
            </a:fld>
            <a:endParaRPr lang="en-US" altLang="ja-JP"/>
          </a:p>
        </p:txBody>
      </p:sp>
      <p:sp>
        <p:nvSpPr>
          <p:cNvPr id="2355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552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ja-JP" smtClean="0">
                <a:solidFill>
                  <a:schemeClr val="tx2"/>
                </a:solidFill>
              </a:rPr>
              <a:t>	</a:t>
            </a:r>
            <a:endParaRPr lang="en-US"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B9CD33-0041-4F89-8FD2-CEA3A49023AB}" type="slidenum">
              <a:rPr lang="en-US" altLang="ja-JP">
                <a:latin typeface="Times"/>
                <a:ea typeface="Osaka"/>
                <a:cs typeface="Osaka"/>
              </a:rPr>
              <a:pPr fontAlgn="base">
                <a:spcBef>
                  <a:spcPct val="0"/>
                </a:spcBef>
                <a:spcAft>
                  <a:spcPct val="0"/>
                </a:spcAft>
              </a:pPr>
              <a:t>16</a:t>
            </a:fld>
            <a:endParaRPr lang="en-US" altLang="ja-JP">
              <a:latin typeface="Times"/>
              <a:ea typeface="Osaka"/>
              <a:cs typeface="Osaka"/>
            </a:endParaRPr>
          </a:p>
        </p:txBody>
      </p:sp>
      <p:sp>
        <p:nvSpPr>
          <p:cNvPr id="2375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757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ru-RU" smtClean="0">
              <a:latin typeface="Times"/>
              <a:ea typeface="Osaka"/>
              <a:cs typeface="Osak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5CE068-8957-462F-932E-25CD30DC9DB1}" type="slidenum">
              <a:rPr lang="en-US" altLang="ja-JP">
                <a:latin typeface="Times"/>
                <a:ea typeface="Osaka"/>
                <a:cs typeface="Osaka"/>
              </a:rPr>
              <a:pPr fontAlgn="base">
                <a:spcBef>
                  <a:spcPct val="0"/>
                </a:spcBef>
                <a:spcAft>
                  <a:spcPct val="0"/>
                </a:spcAft>
              </a:pPr>
              <a:t>19</a:t>
            </a:fld>
            <a:endParaRPr lang="en-US" altLang="ja-JP">
              <a:latin typeface="Times"/>
              <a:ea typeface="Osaka"/>
              <a:cs typeface="Osaka"/>
            </a:endParaRPr>
          </a:p>
        </p:txBody>
      </p:sp>
      <p:sp>
        <p:nvSpPr>
          <p:cNvPr id="2416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16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latin typeface="Times"/>
              <a:ea typeface="Osaka"/>
              <a:cs typeface="Osak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B86EEE-03B8-4904-AD72-096B973BA6DA}" type="slidenum">
              <a:rPr lang="en-US" altLang="ja-JP">
                <a:latin typeface="Times"/>
                <a:ea typeface="Osaka"/>
                <a:cs typeface="Osaka"/>
              </a:rPr>
              <a:pPr fontAlgn="base">
                <a:spcBef>
                  <a:spcPct val="0"/>
                </a:spcBef>
                <a:spcAft>
                  <a:spcPct val="0"/>
                </a:spcAft>
              </a:pPr>
              <a:t>20</a:t>
            </a:fld>
            <a:endParaRPr lang="en-US" altLang="ja-JP">
              <a:latin typeface="Times"/>
              <a:ea typeface="Osaka"/>
              <a:cs typeface="Osaka"/>
            </a:endParaRPr>
          </a:p>
        </p:txBody>
      </p:sp>
      <p:sp>
        <p:nvSpPr>
          <p:cNvPr id="24371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371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ru-RU" sz="1000" smtClean="0">
              <a:latin typeface="Times"/>
              <a:ea typeface="Osaka"/>
              <a:cs typeface="Osak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E73625-0931-47C0-98F8-63F08788599A}" type="slidenum">
              <a:rPr lang="en-US" altLang="ja-JP"/>
              <a:pPr fontAlgn="base">
                <a:spcBef>
                  <a:spcPct val="0"/>
                </a:spcBef>
                <a:spcAft>
                  <a:spcPct val="0"/>
                </a:spcAft>
              </a:pPr>
              <a:t>21</a:t>
            </a:fld>
            <a:endParaRPr lang="en-US" altLang="ja-JP"/>
          </a:p>
        </p:txBody>
      </p:sp>
      <p:sp>
        <p:nvSpPr>
          <p:cNvPr id="245762"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4576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F95DC2-61D3-4571-967C-175AF0D88E2F}" type="slidenum">
              <a:rPr lang="en-US" altLang="ja-JP"/>
              <a:pPr fontAlgn="base">
                <a:spcBef>
                  <a:spcPct val="0"/>
                </a:spcBef>
                <a:spcAft>
                  <a:spcPct val="0"/>
                </a:spcAft>
              </a:pPr>
              <a:t>22</a:t>
            </a:fld>
            <a:endParaRPr lang="en-US" altLang="ja-JP"/>
          </a:p>
        </p:txBody>
      </p:sp>
      <p:sp>
        <p:nvSpPr>
          <p:cNvPr id="247810"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4781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22FF26-216E-41AB-B2FC-007B3688507F}" type="slidenum">
              <a:rPr lang="en-US" altLang="ja-JP"/>
              <a:pPr fontAlgn="base">
                <a:spcBef>
                  <a:spcPct val="0"/>
                </a:spcBef>
                <a:spcAft>
                  <a:spcPct val="0"/>
                </a:spcAft>
              </a:pPr>
              <a:t>23</a:t>
            </a:fld>
            <a:endParaRPr lang="en-US" altLang="ja-JP"/>
          </a:p>
        </p:txBody>
      </p:sp>
      <p:sp>
        <p:nvSpPr>
          <p:cNvPr id="2498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9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EF3012-6DD9-4347-9F54-8B093A93196F}" type="slidenum">
              <a:rPr lang="en-US" altLang="ja-JP"/>
              <a:pPr fontAlgn="base">
                <a:spcBef>
                  <a:spcPct val="0"/>
                </a:spcBef>
                <a:spcAft>
                  <a:spcPct val="0"/>
                </a:spcAft>
              </a:pPr>
              <a:t>3</a:t>
            </a:fld>
            <a:endParaRPr lang="en-US" altLang="ja-JP"/>
          </a:p>
        </p:txBody>
      </p:sp>
      <p:sp>
        <p:nvSpPr>
          <p:cNvPr id="19458"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945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ja-JP" sz="2200" smtClean="0">
              <a:solidFill>
                <a:srgbClr val="572E2D"/>
              </a:solidFill>
              <a:latin typeface="Chalkboard SE"/>
              <a:ea typeface="Chalkboard SE"/>
              <a:cs typeface="Chalkboard SE"/>
              <a:sym typeface="Chalkboard S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5395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5395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9367CC-1FE7-4930-9757-CDE8F1E9BE45}" type="slidenum">
              <a:rPr lang="ja-JP" altLang="en-US"/>
              <a:pPr fontAlgn="base">
                <a:spcBef>
                  <a:spcPct val="0"/>
                </a:spcBef>
                <a:spcAft>
                  <a:spcPct val="0"/>
                </a:spcAft>
              </a:pPr>
              <a:t>25</a:t>
            </a:fld>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600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en-US" smtClean="0">
              <a:latin typeface="Times"/>
              <a:ea typeface="Osaka"/>
              <a:cs typeface="Osak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03EAEF-C50F-44B8-AB68-05692BF88B7B}" type="slidenum">
              <a:rPr lang="en-US" altLang="ja-JP">
                <a:latin typeface="Times"/>
                <a:ea typeface="Osaka"/>
                <a:cs typeface="Osaka"/>
              </a:rPr>
              <a:pPr fontAlgn="base">
                <a:spcBef>
                  <a:spcPct val="0"/>
                </a:spcBef>
                <a:spcAft>
                  <a:spcPct val="0"/>
                </a:spcAft>
              </a:pPr>
              <a:t>27</a:t>
            </a:fld>
            <a:endParaRPr lang="en-US" altLang="ja-JP">
              <a:latin typeface="Times"/>
              <a:ea typeface="Osaka"/>
              <a:cs typeface="Osaka"/>
            </a:endParaRPr>
          </a:p>
        </p:txBody>
      </p:sp>
      <p:sp>
        <p:nvSpPr>
          <p:cNvPr id="2580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5805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228600" indent="-228600">
              <a:spcBef>
                <a:spcPct val="0"/>
              </a:spcBef>
            </a:pPr>
            <a:endParaRPr lang="ru-RU" smtClean="0">
              <a:latin typeface="Times"/>
              <a:ea typeface="Osaka"/>
              <a:cs typeface="Osak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11A2F1-E3FB-46EE-ABF9-33F7AE167524}" type="slidenum">
              <a:rPr lang="en-US" altLang="ja-JP">
                <a:latin typeface="Times"/>
                <a:ea typeface="Osaka"/>
                <a:cs typeface="Osaka"/>
              </a:rPr>
              <a:pPr fontAlgn="base">
                <a:spcBef>
                  <a:spcPct val="0"/>
                </a:spcBef>
                <a:spcAft>
                  <a:spcPct val="0"/>
                </a:spcAft>
              </a:pPr>
              <a:t>28</a:t>
            </a:fld>
            <a:endParaRPr lang="en-US" altLang="ja-JP">
              <a:latin typeface="Times"/>
              <a:ea typeface="Osaka"/>
              <a:cs typeface="Osaka"/>
            </a:endParaRPr>
          </a:p>
        </p:txBody>
      </p:sp>
      <p:sp>
        <p:nvSpPr>
          <p:cNvPr id="260098" name="スライド イメージ プレースホルダ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260099" name="ノート プレースホルダ 2"/>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ru-RU" smtClean="0">
              <a:latin typeface="Times"/>
              <a:ea typeface="Osaka"/>
              <a:cs typeface="Osaka"/>
            </a:endParaRPr>
          </a:p>
        </p:txBody>
      </p:sp>
      <p:sp>
        <p:nvSpPr>
          <p:cNvPr id="260100" name="スライド番号プレースホル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10E1256-07EE-40B2-9700-D79060E367EF}" type="slidenum">
              <a:rPr lang="en-US" altLang="ja-JP" sz="1200">
                <a:latin typeface="Calibri" pitchFamily="34" charset="0"/>
              </a:rPr>
              <a:pPr algn="r"/>
              <a:t>28</a:t>
            </a:fld>
            <a:endParaRPr lang="en-US" altLang="ja-JP" sz="120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endParaRPr lang="ja-JP" altLang="en-US" smtClean="0"/>
          </a:p>
        </p:txBody>
      </p:sp>
      <p:sp>
        <p:nvSpPr>
          <p:cNvPr id="262147"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AB5D8D-F6EF-46DF-8EDF-A2C0C723C4E6}" type="slidenum">
              <a:rPr lang="ja-JP" altLang="en-US"/>
              <a:pPr fontAlgn="base">
                <a:spcBef>
                  <a:spcPct val="0"/>
                </a:spcBef>
                <a:spcAft>
                  <a:spcPct val="0"/>
                </a:spcAft>
              </a:pPr>
              <a:t>29</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6829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defTabSz="914400">
              <a:spcBef>
                <a:spcPct val="0"/>
              </a:spcBef>
            </a:pPr>
            <a:endParaRPr lang="ja-JP" altLang="en-US" smtClean="0"/>
          </a:p>
        </p:txBody>
      </p:sp>
      <p:sp>
        <p:nvSpPr>
          <p:cNvPr id="268291"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871B00-B563-4792-9028-8754F10D635F}" type="slidenum">
              <a:rPr lang="ja-JP" altLang="en-US"/>
              <a:pPr fontAlgn="base">
                <a:spcBef>
                  <a:spcPct val="0"/>
                </a:spcBef>
                <a:spcAft>
                  <a:spcPct val="0"/>
                </a:spcAft>
              </a:pPr>
              <a:t>33</a:t>
            </a:fld>
            <a:endParaRPr lang="en-US"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70338"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70339"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772A43-877B-4503-B09D-DD2C25128C12}" type="slidenum">
              <a:rPr lang="ja-JP" altLang="en-US"/>
              <a:pPr fontAlgn="base">
                <a:spcBef>
                  <a:spcPct val="0"/>
                </a:spcBef>
                <a:spcAft>
                  <a:spcPct val="0"/>
                </a:spcAft>
              </a:pPr>
              <a:t>34</a:t>
            </a:fld>
            <a:endParaRPr lang="en-US"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72386"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72387"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B451A5-00DF-4DAF-A0A4-C340E4CEE417}" type="slidenum">
              <a:rPr lang="ja-JP" altLang="en-US"/>
              <a:pPr fontAlgn="base">
                <a:spcBef>
                  <a:spcPct val="0"/>
                </a:spcBef>
                <a:spcAft>
                  <a:spcPct val="0"/>
                </a:spcAft>
              </a:pPr>
              <a:t>35</a:t>
            </a:fld>
            <a:endParaRPr lang="en-US" altLang="ja-JP"/>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74434"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74435"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20BF9-BDE6-4BB8-A39C-2BAD4FD8916D}" type="slidenum">
              <a:rPr lang="ja-JP" altLang="en-US"/>
              <a:pPr fontAlgn="base">
                <a:spcBef>
                  <a:spcPct val="0"/>
                </a:spcBef>
                <a:spcAft>
                  <a:spcPct val="0"/>
                </a:spcAft>
              </a:pPr>
              <a:t>36</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en-US" smtClean="0">
              <a:latin typeface="Times"/>
              <a:ea typeface="Osaka"/>
              <a:cs typeface="Osak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EAA614-AB53-47E3-8712-479E5B5F7F5D}" type="slidenum">
              <a:rPr lang="en-US" altLang="ja-JP"/>
              <a:pPr fontAlgn="base">
                <a:spcBef>
                  <a:spcPct val="0"/>
                </a:spcBef>
                <a:spcAft>
                  <a:spcPct val="0"/>
                </a:spcAft>
              </a:pPr>
              <a:t>38</a:t>
            </a:fld>
            <a:endParaRPr lang="en-US" altLang="ja-JP"/>
          </a:p>
        </p:txBody>
      </p:sp>
      <p:sp>
        <p:nvSpPr>
          <p:cNvPr id="277506"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75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A04067-C077-435B-B12C-E352905ABBA0}" type="slidenum">
              <a:rPr lang="en-US" altLang="ja-JP"/>
              <a:pPr fontAlgn="base">
                <a:spcBef>
                  <a:spcPct val="0"/>
                </a:spcBef>
                <a:spcAft>
                  <a:spcPct val="0"/>
                </a:spcAft>
              </a:pPr>
              <a:t>39</a:t>
            </a:fld>
            <a:endParaRPr lang="en-US" altLang="ja-JP"/>
          </a:p>
        </p:txBody>
      </p:sp>
      <p:sp>
        <p:nvSpPr>
          <p:cNvPr id="279554"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95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B818C7A-C96C-4F10-8DB2-28132D061CA2}" type="slidenum">
              <a:rPr lang="en-US" altLang="ja-JP">
                <a:latin typeface="Times"/>
                <a:ea typeface="Osaka"/>
                <a:cs typeface="Osaka"/>
              </a:rPr>
              <a:pPr fontAlgn="base">
                <a:spcBef>
                  <a:spcPct val="0"/>
                </a:spcBef>
                <a:spcAft>
                  <a:spcPct val="0"/>
                </a:spcAft>
              </a:pPr>
              <a:t>40</a:t>
            </a:fld>
            <a:endParaRPr lang="en-US" altLang="ja-JP">
              <a:latin typeface="Times"/>
              <a:ea typeface="Osaka"/>
              <a:cs typeface="Osak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0C86E4-3FE8-4677-84DE-C8A07EB7B3EA}" type="slidenum">
              <a:rPr lang="en-US" altLang="ja-JP">
                <a:latin typeface="Times"/>
                <a:ea typeface="Osaka"/>
                <a:cs typeface="Osaka"/>
              </a:rPr>
              <a:pPr fontAlgn="base">
                <a:spcBef>
                  <a:spcPct val="0"/>
                </a:spcBef>
                <a:spcAft>
                  <a:spcPct val="0"/>
                </a:spcAft>
              </a:pPr>
              <a:t>41</a:t>
            </a:fld>
            <a:endParaRPr lang="en-US" altLang="ja-JP">
              <a:latin typeface="Times"/>
              <a:ea typeface="Osaka"/>
              <a:cs typeface="Osaka"/>
            </a:endParaRPr>
          </a:p>
        </p:txBody>
      </p:sp>
      <p:sp>
        <p:nvSpPr>
          <p:cNvPr id="2836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8365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ru-RU" smtClean="0">
              <a:latin typeface="Times"/>
              <a:ea typeface="Osaka"/>
              <a:cs typeface="Osak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4EA180-D047-4E73-9856-3E333332ED35}" type="slidenum">
              <a:rPr lang="en-US" altLang="ja-JP"/>
              <a:pPr fontAlgn="base">
                <a:spcBef>
                  <a:spcPct val="0"/>
                </a:spcBef>
                <a:spcAft>
                  <a:spcPct val="0"/>
                </a:spcAft>
              </a:pPr>
              <a:t>45</a:t>
            </a:fld>
            <a:endParaRPr lang="en-US" altLang="ja-JP"/>
          </a:p>
        </p:txBody>
      </p:sp>
      <p:sp>
        <p:nvSpPr>
          <p:cNvPr id="288770"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877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9184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en-US" smtClean="0">
              <a:latin typeface="Times"/>
              <a:ea typeface="Osaka"/>
              <a:cs typeface="Osak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D53998-B9F9-4C32-9F6C-153C4BF0D3E4}" type="slidenum">
              <a:rPr lang="en-US" altLang="ja-JP"/>
              <a:pPr fontAlgn="base">
                <a:spcBef>
                  <a:spcPct val="0"/>
                </a:spcBef>
                <a:spcAft>
                  <a:spcPct val="0"/>
                </a:spcAft>
              </a:pPr>
              <a:t>49</a:t>
            </a:fld>
            <a:endParaRPr lang="en-US" altLang="ja-JP"/>
          </a:p>
        </p:txBody>
      </p:sp>
      <p:sp>
        <p:nvSpPr>
          <p:cNvPr id="294914"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9491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A764DC-7AA7-4F01-AFFC-D3828425190F}" type="slidenum">
              <a:rPr lang="en-US" altLang="ja-JP">
                <a:latin typeface="Helvetica"/>
              </a:rPr>
              <a:pPr fontAlgn="base">
                <a:spcBef>
                  <a:spcPct val="0"/>
                </a:spcBef>
                <a:spcAft>
                  <a:spcPct val="0"/>
                </a:spcAft>
              </a:pPr>
              <a:t>6</a:t>
            </a:fld>
            <a:endParaRPr lang="en-US" altLang="ja-JP">
              <a:latin typeface="Helvetica"/>
            </a:endParaRPr>
          </a:p>
        </p:txBody>
      </p:sp>
      <p:sp>
        <p:nvSpPr>
          <p:cNvPr id="21709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709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ja-JP" altLang="en-US" smtClean="0">
              <a:latin typeface="Times"/>
              <a:ea typeface="Osaka"/>
              <a:cs typeface="Osak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314A59-AE7E-43E7-BFA2-F4BC7500A2A6}" type="slidenum">
              <a:rPr lang="en-US" altLang="ja-JP">
                <a:latin typeface="Times"/>
                <a:ea typeface="Osaka"/>
                <a:cs typeface="Osaka"/>
              </a:rPr>
              <a:pPr fontAlgn="base">
                <a:spcBef>
                  <a:spcPct val="0"/>
                </a:spcBef>
                <a:spcAft>
                  <a:spcPct val="0"/>
                </a:spcAft>
              </a:pPr>
              <a:t>7</a:t>
            </a:fld>
            <a:endParaRPr lang="en-US" altLang="ja-JP">
              <a:latin typeface="Times"/>
              <a:ea typeface="Osaka"/>
              <a:cs typeface="Osaka"/>
            </a:endParaRPr>
          </a:p>
        </p:txBody>
      </p:sp>
      <p:sp>
        <p:nvSpPr>
          <p:cNvPr id="2652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52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latin typeface="Times"/>
              <a:ea typeface="Osaka"/>
              <a:cs typeface="Osak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8ADED5-18E9-4F0C-9E35-4506B38E7AB4}" type="slidenum">
              <a:rPr lang="en-US" altLang="ja-JP">
                <a:latin typeface="Times"/>
                <a:ea typeface="Osaka"/>
                <a:cs typeface="Osaka"/>
              </a:rPr>
              <a:pPr fontAlgn="base">
                <a:spcBef>
                  <a:spcPct val="0"/>
                </a:spcBef>
                <a:spcAft>
                  <a:spcPct val="0"/>
                </a:spcAft>
              </a:pPr>
              <a:t>8</a:t>
            </a:fld>
            <a:endParaRPr lang="en-US" altLang="ja-JP">
              <a:latin typeface="Times"/>
              <a:ea typeface="Osaka"/>
              <a:cs typeface="Osaka"/>
            </a:endParaRPr>
          </a:p>
        </p:txBody>
      </p:sp>
      <p:sp>
        <p:nvSpPr>
          <p:cNvPr id="221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latin typeface="Times"/>
              <a:ea typeface="Osaka"/>
              <a:cs typeface="Osak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C6FADB9-8E61-469C-9FD0-00645F3C0605}" type="slidenum">
              <a:rPr lang="en-US" altLang="ja-JP">
                <a:latin typeface="Times"/>
                <a:ea typeface="Osaka"/>
                <a:cs typeface="Osaka"/>
              </a:rPr>
              <a:pPr fontAlgn="base">
                <a:spcBef>
                  <a:spcPct val="0"/>
                </a:spcBef>
                <a:spcAft>
                  <a:spcPct val="0"/>
                </a:spcAft>
              </a:pPr>
              <a:t>9</a:t>
            </a:fld>
            <a:endParaRPr lang="en-US" altLang="ja-JP">
              <a:latin typeface="Times"/>
              <a:ea typeface="Osaka"/>
              <a:cs typeface="Osaka"/>
            </a:endParaRPr>
          </a:p>
        </p:txBody>
      </p:sp>
      <p:sp>
        <p:nvSpPr>
          <p:cNvPr id="223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latin typeface="Times"/>
              <a:ea typeface="Osaka"/>
              <a:cs typeface="Osak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25282"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25283"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4E09EC-D34C-476B-AD84-AB9057BF8C1E}" type="slidenum">
              <a:rPr lang="ja-JP" altLang="en-US"/>
              <a:pPr fontAlgn="base">
                <a:spcBef>
                  <a:spcPct val="0"/>
                </a:spcBef>
                <a:spcAft>
                  <a:spcPct val="0"/>
                </a:spcAft>
              </a:pPr>
              <a:t>10</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22733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27331"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0FE047-C59A-4BB9-9A94-EB2DFD80CE9B}" type="slidenum">
              <a:rPr lang="ja-JP" altLang="en-US"/>
              <a:pPr fontAlgn="base">
                <a:spcBef>
                  <a:spcPct val="0"/>
                </a:spcBef>
                <a:spcAft>
                  <a:spcPct val="0"/>
                </a:spcAft>
              </a:pPr>
              <a:t>11</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5" name="Date Placeholder 3"/>
          <p:cNvSpPr>
            <a:spLocks noGrp="1"/>
          </p:cNvSpPr>
          <p:nvPr>
            <p:ph type="dt" sz="half" idx="10"/>
          </p:nvPr>
        </p:nvSpPr>
        <p:spPr/>
        <p:txBody>
          <a:bodyPr/>
          <a:lstStyle>
            <a:lvl1pPr>
              <a:defRPr/>
            </a:lvl1pPr>
          </a:lstStyle>
          <a:p>
            <a:pPr>
              <a:defRPr/>
            </a:pPr>
            <a:fld id="{74D57B04-2CC7-4B30-9D30-245FA74A24CB}" type="datetime1">
              <a:rPr lang="ja-JP" altLang="en-US"/>
              <a:pPr>
                <a:defRPr/>
              </a:pPr>
              <a:t>2014/10/31</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7DD6FDE0-339B-432B-9FD4-5FCB62DF5060}"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fld id="{A8EAC4CD-EB12-49B5-8EB5-3A6A6E75CDEE}" type="datetime1">
              <a:rPr lang="ja-JP" altLang="en-US"/>
              <a:pPr>
                <a:defRPr/>
              </a:pPr>
              <a:t>2014/10/31</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DBD77CE6-E299-40F7-A0B1-1317CD7269B8}" type="slidenum">
              <a:rPr lang="ja-JP" altLang="en-US"/>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18022E62-BBDC-43A0-BB4F-18A0F5372C4B}" type="datetime1">
              <a:rPr lang="ja-JP" altLang="en-US"/>
              <a:pPr>
                <a:defRPr/>
              </a:pPr>
              <a:t>2014/10/31</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7879463D-9E4C-4D98-A7F6-6E97990F7C59}" type="slidenum">
              <a:rPr lang="ja-JP" altLang="en-US"/>
              <a:pPr>
                <a:defRPr/>
              </a:pPr>
              <a:t>‹#›</a:t>
            </a:fld>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lvl1pPr>
              <a:defRPr/>
            </a:lvl1pPr>
          </a:lstStyle>
          <a:p>
            <a:pPr>
              <a:defRPr/>
            </a:pPr>
            <a:fld id="{88D18548-F25E-4B16-947C-3F5B2DBD5EA2}" type="datetime1">
              <a:rPr lang="ja-JP" altLang="en-US"/>
              <a:pPr>
                <a:defRPr/>
              </a:pPr>
              <a:t>2014/10/31</a:t>
            </a:fld>
            <a:endParaRPr lang="ja-JP" altLang="en-US"/>
          </a:p>
        </p:txBody>
      </p:sp>
      <p:sp>
        <p:nvSpPr>
          <p:cNvPr id="5" name="Footer Placeholder 4"/>
          <p:cNvSpPr>
            <a:spLocks noGrp="1"/>
          </p:cNvSpPr>
          <p:nvPr>
            <p:ph type="ftr" sz="quarter" idx="11"/>
          </p:nvPr>
        </p:nvSpPr>
        <p:spPr/>
        <p:txBody>
          <a:bodyPr/>
          <a:lstStyle>
            <a:lvl1pPr>
              <a:defRPr/>
            </a:lvl1pPr>
          </a:lstStyle>
          <a:p>
            <a:pPr>
              <a:defRPr/>
            </a:pPr>
            <a:endParaRPr lang="ja-JP" altLang="en-US"/>
          </a:p>
        </p:txBody>
      </p:sp>
      <p:sp>
        <p:nvSpPr>
          <p:cNvPr id="6" name="Slide Number Placeholder 5"/>
          <p:cNvSpPr>
            <a:spLocks noGrp="1"/>
          </p:cNvSpPr>
          <p:nvPr>
            <p:ph type="sldNum" sz="quarter" idx="12"/>
          </p:nvPr>
        </p:nvSpPr>
        <p:spPr/>
        <p:txBody>
          <a:bodyPr/>
          <a:lstStyle>
            <a:lvl1pPr>
              <a:defRPr/>
            </a:lvl1pPr>
          </a:lstStyle>
          <a:p>
            <a:pPr>
              <a:defRPr/>
            </a:pPr>
            <a:fld id="{7320C5FA-1844-489F-8AAC-B144204D9395}" type="slidenum">
              <a:rPr lang="ja-JP" altLang="en-US"/>
              <a:pPr>
                <a:defRPr/>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7BAE25A3-9C9A-437B-8D58-239737A085F7}" type="datetime1">
              <a:rPr lang="ja-JP" altLang="en-US"/>
              <a:pPr>
                <a:defRPr/>
              </a:pPr>
              <a:t>2014/10/31</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E8A59000-E6FE-42F2-9AB3-FF50EB2A12C0}" type="slidenum">
              <a:rPr lang="ja-JP" altLang="en-US"/>
              <a:pPr>
                <a:defRPr/>
              </a:pPr>
              <a:t>‹#›</a:t>
            </a:fld>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FFB08A9E-1EBE-4260-A390-F73064C89797}" type="datetime1">
              <a:rPr lang="ja-JP" altLang="en-US"/>
              <a:pPr>
                <a:defRPr/>
              </a:pPr>
              <a:t>2014/10/31</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985B0B97-8C81-4349-B9FE-00198E0CB845}" type="slidenum">
              <a:rPr lang="ja-JP" altLang="en-US"/>
              <a:pPr>
                <a:defRPr/>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Date Placeholder 6"/>
          <p:cNvSpPr>
            <a:spLocks noGrp="1"/>
          </p:cNvSpPr>
          <p:nvPr>
            <p:ph type="dt" sz="half" idx="10"/>
          </p:nvPr>
        </p:nvSpPr>
        <p:spPr/>
        <p:txBody>
          <a:bodyPr/>
          <a:lstStyle>
            <a:lvl1pPr>
              <a:defRPr/>
            </a:lvl1pPr>
          </a:lstStyle>
          <a:p>
            <a:pPr>
              <a:defRPr/>
            </a:pPr>
            <a:fld id="{9602DB10-280D-4CBB-AE3C-9E6F8AF1E355}" type="datetime1">
              <a:rPr lang="ja-JP" altLang="en-US"/>
              <a:pPr>
                <a:defRPr/>
              </a:pPr>
              <a:t>2014/10/31</a:t>
            </a:fld>
            <a:endParaRPr lang="ja-JP" altLang="en-US"/>
          </a:p>
        </p:txBody>
      </p:sp>
      <p:sp>
        <p:nvSpPr>
          <p:cNvPr id="9" name="Footer Placeholder 7"/>
          <p:cNvSpPr>
            <a:spLocks noGrp="1"/>
          </p:cNvSpPr>
          <p:nvPr>
            <p:ph type="ftr" sz="quarter" idx="11"/>
          </p:nvPr>
        </p:nvSpPr>
        <p:spPr/>
        <p:txBody>
          <a:bodyPr/>
          <a:lstStyle>
            <a:lvl1pPr>
              <a:defRPr/>
            </a:lvl1pPr>
          </a:lstStyle>
          <a:p>
            <a:pPr>
              <a:defRPr/>
            </a:pPr>
            <a:endParaRPr lang="ja-JP" altLang="en-US"/>
          </a:p>
        </p:txBody>
      </p:sp>
      <p:sp>
        <p:nvSpPr>
          <p:cNvPr id="10" name="Slide Number Placeholder 8"/>
          <p:cNvSpPr>
            <a:spLocks noGrp="1"/>
          </p:cNvSpPr>
          <p:nvPr>
            <p:ph type="sldNum" sz="quarter" idx="12"/>
          </p:nvPr>
        </p:nvSpPr>
        <p:spPr/>
        <p:txBody>
          <a:bodyPr/>
          <a:lstStyle>
            <a:lvl1pPr>
              <a:defRPr/>
            </a:lvl1pPr>
          </a:lstStyle>
          <a:p>
            <a:pPr>
              <a:defRPr/>
            </a:pPr>
            <a:fld id="{8D860C0C-E02E-4569-9684-2094AD90C604}"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3"/>
          <p:cNvSpPr>
            <a:spLocks noGrp="1"/>
          </p:cNvSpPr>
          <p:nvPr>
            <p:ph type="dt" sz="half" idx="10"/>
          </p:nvPr>
        </p:nvSpPr>
        <p:spPr/>
        <p:txBody>
          <a:bodyPr/>
          <a:lstStyle>
            <a:lvl1pPr>
              <a:defRPr/>
            </a:lvl1pPr>
          </a:lstStyle>
          <a:p>
            <a:pPr>
              <a:defRPr/>
            </a:pPr>
            <a:fld id="{091EC4FD-BAC5-49BB-9BEA-4FC022EA7DE1}" type="datetime1">
              <a:rPr lang="ja-JP" altLang="en-US"/>
              <a:pPr>
                <a:defRPr/>
              </a:pPr>
              <a:t>2014/10/31</a:t>
            </a:fld>
            <a:endParaRPr lang="ja-JP" altLang="en-US"/>
          </a:p>
        </p:txBody>
      </p:sp>
      <p:sp>
        <p:nvSpPr>
          <p:cNvPr id="4" name="Footer Placeholder 4"/>
          <p:cNvSpPr>
            <a:spLocks noGrp="1"/>
          </p:cNvSpPr>
          <p:nvPr>
            <p:ph type="ftr" sz="quarter" idx="11"/>
          </p:nvPr>
        </p:nvSpPr>
        <p:spPr/>
        <p:txBody>
          <a:bodyPr/>
          <a:lstStyle>
            <a:lvl1pPr>
              <a:defRPr/>
            </a:lvl1pPr>
          </a:lstStyle>
          <a:p>
            <a:pPr>
              <a:defRPr/>
            </a:pPr>
            <a:endParaRPr lang="ja-JP" altLang="en-US"/>
          </a:p>
        </p:txBody>
      </p:sp>
      <p:sp>
        <p:nvSpPr>
          <p:cNvPr id="5" name="Slide Number Placeholder 5"/>
          <p:cNvSpPr>
            <a:spLocks noGrp="1"/>
          </p:cNvSpPr>
          <p:nvPr>
            <p:ph type="sldNum" sz="quarter" idx="12"/>
          </p:nvPr>
        </p:nvSpPr>
        <p:spPr/>
        <p:txBody>
          <a:bodyPr/>
          <a:lstStyle>
            <a:lvl1pPr>
              <a:defRPr/>
            </a:lvl1pPr>
          </a:lstStyle>
          <a:p>
            <a:pPr>
              <a:defRPr/>
            </a:pPr>
            <a:fld id="{B178C855-5C7F-484A-B21E-46FEF03E24C4}" type="slidenum">
              <a:rPr lang="ja-JP" altLang="en-US"/>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981327-CCD8-4371-A4E8-8B9060E53C9A}" type="datetime1">
              <a:rPr lang="ja-JP" altLang="en-US"/>
              <a:pPr>
                <a:defRPr/>
              </a:pPr>
              <a:t>2014/10/31</a:t>
            </a:fld>
            <a:endParaRPr lang="ja-JP" altLang="en-US"/>
          </a:p>
        </p:txBody>
      </p:sp>
      <p:sp>
        <p:nvSpPr>
          <p:cNvPr id="3" name="Footer Placeholder 4"/>
          <p:cNvSpPr>
            <a:spLocks noGrp="1"/>
          </p:cNvSpPr>
          <p:nvPr>
            <p:ph type="ftr" sz="quarter" idx="11"/>
          </p:nvPr>
        </p:nvSpPr>
        <p:spPr/>
        <p:txBody>
          <a:bodyPr/>
          <a:lstStyle>
            <a:lvl1pPr>
              <a:defRPr/>
            </a:lvl1pPr>
          </a:lstStyle>
          <a:p>
            <a:pPr>
              <a:defRPr/>
            </a:pPr>
            <a:endParaRPr lang="ja-JP" altLang="en-US"/>
          </a:p>
        </p:txBody>
      </p:sp>
      <p:sp>
        <p:nvSpPr>
          <p:cNvPr id="4" name="Slide Number Placeholder 5"/>
          <p:cNvSpPr>
            <a:spLocks noGrp="1"/>
          </p:cNvSpPr>
          <p:nvPr>
            <p:ph type="sldNum" sz="quarter" idx="12"/>
          </p:nvPr>
        </p:nvSpPr>
        <p:spPr/>
        <p:txBody>
          <a:bodyPr/>
          <a:lstStyle>
            <a:lvl1pPr>
              <a:defRPr/>
            </a:lvl1pPr>
          </a:lstStyle>
          <a:p>
            <a:pPr>
              <a:defRPr/>
            </a:pPr>
            <a:fld id="{0E4B5B47-D732-4C45-95C6-27EB46EFA792}" type="slidenum">
              <a:rPr lang="ja-JP" altLang="en-US"/>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6" name="Date Placeholder 4"/>
          <p:cNvSpPr>
            <a:spLocks noGrp="1"/>
          </p:cNvSpPr>
          <p:nvPr>
            <p:ph type="dt" sz="half" idx="10"/>
          </p:nvPr>
        </p:nvSpPr>
        <p:spPr/>
        <p:txBody>
          <a:bodyPr/>
          <a:lstStyle>
            <a:lvl1pPr>
              <a:defRPr/>
            </a:lvl1pPr>
          </a:lstStyle>
          <a:p>
            <a:pPr>
              <a:defRPr/>
            </a:pPr>
            <a:fld id="{C3EE86D0-3D4C-4D5B-8ED3-C709669C5151}" type="datetime1">
              <a:rPr lang="ja-JP" altLang="en-US"/>
              <a:pPr>
                <a:defRPr/>
              </a:pPr>
              <a:t>2014/10/31</a:t>
            </a:fld>
            <a:endParaRPr lang="ja-JP" altLang="en-US"/>
          </a:p>
        </p:txBody>
      </p:sp>
      <p:sp>
        <p:nvSpPr>
          <p:cNvPr id="7" name="Footer Placeholder 5"/>
          <p:cNvSpPr>
            <a:spLocks noGrp="1"/>
          </p:cNvSpPr>
          <p:nvPr>
            <p:ph type="ftr" sz="quarter" idx="11"/>
          </p:nvPr>
        </p:nvSpPr>
        <p:spPr/>
        <p:txBody>
          <a:bodyPr/>
          <a:lstStyle>
            <a:lvl1pPr>
              <a:defRPr/>
            </a:lvl1pPr>
          </a:lstStyle>
          <a:p>
            <a:pPr>
              <a:defRPr/>
            </a:pPr>
            <a:endParaRPr lang="ja-JP" altLang="en-US"/>
          </a:p>
        </p:txBody>
      </p:sp>
      <p:sp>
        <p:nvSpPr>
          <p:cNvPr id="8" name="Slide Number Placeholder 6"/>
          <p:cNvSpPr>
            <a:spLocks noGrp="1"/>
          </p:cNvSpPr>
          <p:nvPr>
            <p:ph type="sldNum" sz="quarter" idx="12"/>
          </p:nvPr>
        </p:nvSpPr>
        <p:spPr/>
        <p:txBody>
          <a:bodyPr/>
          <a:lstStyle>
            <a:lvl1pPr>
              <a:defRPr/>
            </a:lvl1pPr>
          </a:lstStyle>
          <a:p>
            <a:pPr>
              <a:defRPr/>
            </a:pPr>
            <a:fld id="{5E5B24CE-6E47-480B-AD56-F58DD3D57EAA}"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プレースホルダーまでドラッグするかアイコンをクリックして図を追加</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C176BD2D-8A02-4EA3-9B81-AFF255BE6429}" type="datetime1">
              <a:rPr lang="ja-JP" altLang="en-US"/>
              <a:pPr>
                <a:defRPr/>
              </a:pPr>
              <a:t>2014/10/31</a:t>
            </a:fld>
            <a:endParaRPr lang="ja-JP" altLang="en-US"/>
          </a:p>
        </p:txBody>
      </p:sp>
      <p:sp>
        <p:nvSpPr>
          <p:cNvPr id="6" name="Footer Placeholder 4"/>
          <p:cNvSpPr>
            <a:spLocks noGrp="1"/>
          </p:cNvSpPr>
          <p:nvPr>
            <p:ph type="ftr" sz="quarter" idx="11"/>
          </p:nvPr>
        </p:nvSpPr>
        <p:spPr/>
        <p:txBody>
          <a:bodyPr/>
          <a:lstStyle>
            <a:lvl1pPr>
              <a:defRPr/>
            </a:lvl1pPr>
          </a:lstStyle>
          <a:p>
            <a:pPr>
              <a:defRPr/>
            </a:pPr>
            <a:endParaRPr lang="ja-JP" altLang="en-US"/>
          </a:p>
        </p:txBody>
      </p:sp>
      <p:sp>
        <p:nvSpPr>
          <p:cNvPr id="7" name="Slide Number Placeholder 5"/>
          <p:cNvSpPr>
            <a:spLocks noGrp="1"/>
          </p:cNvSpPr>
          <p:nvPr>
            <p:ph type="sldNum" sz="quarter" idx="12"/>
          </p:nvPr>
        </p:nvSpPr>
        <p:spPr/>
        <p:txBody>
          <a:bodyPr/>
          <a:lstStyle>
            <a:lvl1pPr>
              <a:defRPr/>
            </a:lvl1pPr>
          </a:lstStyle>
          <a:p>
            <a:pPr>
              <a:defRPr/>
            </a:pPr>
            <a:fld id="{8AC7361C-E602-4DBA-8858-0B2903A1876E}" type="slidenum">
              <a:rPr lang="ja-JP" altLang="en-US"/>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ea typeface="+mn-ea"/>
              </a:defRPr>
            </a:lvl1pPr>
          </a:lstStyle>
          <a:p>
            <a:pPr>
              <a:defRPr/>
            </a:pPr>
            <a:fld id="{6019B9B5-8206-4AB2-A20E-208F4DDF7C65}" type="datetime1">
              <a:rPr lang="ja-JP" altLang="en-US"/>
              <a:pPr>
                <a:defRPr/>
              </a:pPr>
              <a:t>2014/10/31</a:t>
            </a:fld>
            <a:endParaRPr lang="ja-JP" alt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defRPr>
            </a:lvl1pPr>
          </a:lstStyle>
          <a:p>
            <a:pPr>
              <a:defRPr/>
            </a:pPr>
            <a:endParaRPr lang="ja-JP" alt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fontAlgn="auto">
              <a:spcBef>
                <a:spcPts val="0"/>
              </a:spcBef>
              <a:spcAft>
                <a:spcPts val="0"/>
              </a:spcAft>
              <a:defRPr sz="1400" b="1" smtClean="0">
                <a:solidFill>
                  <a:srgbClr val="FFFFFF"/>
                </a:solidFill>
                <a:latin typeface="+mn-lt"/>
                <a:ea typeface="+mn-ea"/>
              </a:defRPr>
            </a:lvl1pPr>
          </a:lstStyle>
          <a:p>
            <a:pPr>
              <a:defRPr/>
            </a:pPr>
            <a:fld id="{B3DB08F7-869D-4556-A955-12F2D70ED00F}"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72" r:id="rId1"/>
    <p:sldLayoutId id="2147483665" r:id="rId2"/>
    <p:sldLayoutId id="2147483673" r:id="rId3"/>
    <p:sldLayoutId id="2147483666" r:id="rId4"/>
    <p:sldLayoutId id="2147483674" r:id="rId5"/>
    <p:sldLayoutId id="2147483667" r:id="rId6"/>
    <p:sldLayoutId id="2147483668" r:id="rId7"/>
    <p:sldLayoutId id="2147483675" r:id="rId8"/>
    <p:sldLayoutId id="2147483669" r:id="rId9"/>
    <p:sldLayoutId id="2147483670" r:id="rId10"/>
    <p:sldLayoutId id="2147483671" r:id="rId11"/>
  </p:sldLayoutIdLst>
  <p:hf hdr="0" ftr="0" dt="0"/>
  <p:txStyles>
    <p:titleStyle>
      <a:lvl1pPr algn="l" rtl="0" fontAlgn="base">
        <a:spcBef>
          <a:spcPct val="0"/>
        </a:spcBef>
        <a:spcAft>
          <a:spcPct val="0"/>
        </a:spcAft>
        <a:defRPr kumimoji="1" sz="4000" kern="1200" spc="-1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charset="0"/>
          <a:ea typeface="ＭＳ Ｐゴシック" pitchFamily="34" charset="-128"/>
        </a:defRPr>
      </a:lvl2pPr>
      <a:lvl3pPr algn="l" rtl="0" fontAlgn="base">
        <a:spcBef>
          <a:spcPct val="0"/>
        </a:spcBef>
        <a:spcAft>
          <a:spcPct val="0"/>
        </a:spcAft>
        <a:defRPr kumimoji="1" sz="4000">
          <a:solidFill>
            <a:schemeClr val="tx2"/>
          </a:solidFill>
          <a:latin typeface="Arial" charset="0"/>
          <a:ea typeface="ＭＳ Ｐゴシック" pitchFamily="34" charset="-128"/>
        </a:defRPr>
      </a:lvl3pPr>
      <a:lvl4pPr algn="l" rtl="0" fontAlgn="base">
        <a:spcBef>
          <a:spcPct val="0"/>
        </a:spcBef>
        <a:spcAft>
          <a:spcPct val="0"/>
        </a:spcAft>
        <a:defRPr kumimoji="1" sz="4000">
          <a:solidFill>
            <a:schemeClr val="tx2"/>
          </a:solidFill>
          <a:latin typeface="Arial" charset="0"/>
          <a:ea typeface="ＭＳ Ｐゴシック" pitchFamily="34" charset="-128"/>
        </a:defRPr>
      </a:lvl4pPr>
      <a:lvl5pPr algn="l" rtl="0" fontAlgn="base">
        <a:spcBef>
          <a:spcPct val="0"/>
        </a:spcBef>
        <a:spcAft>
          <a:spcPct val="0"/>
        </a:spcAft>
        <a:defRPr kumimoji="1" sz="4000">
          <a:solidFill>
            <a:schemeClr val="tx2"/>
          </a:solidFill>
          <a:latin typeface="Arial" charset="0"/>
          <a:ea typeface="ＭＳ Ｐゴシック" pitchFamily="34" charset="-128"/>
        </a:defRPr>
      </a:lvl5pPr>
      <a:lvl6pPr marL="457200" algn="l" rtl="0" fontAlgn="base">
        <a:spcBef>
          <a:spcPct val="0"/>
        </a:spcBef>
        <a:spcAft>
          <a:spcPct val="0"/>
        </a:spcAft>
        <a:defRPr kumimoji="1" sz="4000">
          <a:solidFill>
            <a:schemeClr val="tx2"/>
          </a:solidFill>
          <a:latin typeface="Arial" charset="0"/>
          <a:ea typeface="ＭＳ Ｐゴシック" pitchFamily="34" charset="-128"/>
        </a:defRPr>
      </a:lvl6pPr>
      <a:lvl7pPr marL="914400" algn="l" rtl="0" fontAlgn="base">
        <a:spcBef>
          <a:spcPct val="0"/>
        </a:spcBef>
        <a:spcAft>
          <a:spcPct val="0"/>
        </a:spcAft>
        <a:defRPr kumimoji="1" sz="4000">
          <a:solidFill>
            <a:schemeClr val="tx2"/>
          </a:solidFill>
          <a:latin typeface="Arial" charset="0"/>
          <a:ea typeface="ＭＳ Ｐゴシック" pitchFamily="34" charset="-128"/>
        </a:defRPr>
      </a:lvl7pPr>
      <a:lvl8pPr marL="1371600" algn="l" rtl="0" fontAlgn="base">
        <a:spcBef>
          <a:spcPct val="0"/>
        </a:spcBef>
        <a:spcAft>
          <a:spcPct val="0"/>
        </a:spcAft>
        <a:defRPr kumimoji="1" sz="4000">
          <a:solidFill>
            <a:schemeClr val="tx2"/>
          </a:solidFill>
          <a:latin typeface="Arial" charset="0"/>
          <a:ea typeface="ＭＳ Ｐゴシック" pitchFamily="34" charset="-128"/>
        </a:defRPr>
      </a:lvl8pPr>
      <a:lvl9pPr marL="1828800" algn="l" rtl="0" fontAlgn="base">
        <a:spcBef>
          <a:spcPct val="0"/>
        </a:spcBef>
        <a:spcAft>
          <a:spcPct val="0"/>
        </a:spcAft>
        <a:defRPr kumimoji="1" sz="4000">
          <a:solidFill>
            <a:schemeClr val="tx2"/>
          </a:solidFill>
          <a:latin typeface="Arial" charset="0"/>
          <a:ea typeface="ＭＳ Ｐゴシック" pitchFamily="34" charset="-128"/>
        </a:defRPr>
      </a:lvl9pPr>
    </p:titleStyle>
    <p:bodyStyle>
      <a:lvl1pPr marL="182563" indent="-182563" algn="l" rtl="0" fontAlgn="base">
        <a:spcBef>
          <a:spcPct val="20000"/>
        </a:spcBef>
        <a:spcAft>
          <a:spcPct val="0"/>
        </a:spcAft>
        <a:buClr>
          <a:schemeClr val="accent1"/>
        </a:buClr>
        <a:buSzPct val="85000"/>
        <a:buFont typeface="Arial" charset="0"/>
        <a:buChar char="•"/>
        <a:defRPr kumimoji="1"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kumimoji="1"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umimoji="1"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kumimoji="1"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kumimoji="1"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93750" y="1909763"/>
            <a:ext cx="7585075" cy="1254125"/>
          </a:xfrm>
        </p:spPr>
        <p:txBody>
          <a:bodyPr/>
          <a:lstStyle/>
          <a:p>
            <a:pPr fontAlgn="auto">
              <a:spcAft>
                <a:spcPts val="0"/>
              </a:spcAft>
              <a:defRPr/>
            </a:pPr>
            <a:r>
              <a:rPr lang="en-US" altLang="ja-JP" sz="2800" dirty="0" smtClean="0">
                <a:effectLst>
                  <a:outerShdw blurRad="38100" dist="38100" dir="2700000" algn="tl">
                    <a:srgbClr val="000000">
                      <a:alpha val="43137"/>
                    </a:srgbClr>
                  </a:outerShdw>
                </a:effectLst>
                <a:latin typeface="+mn-lt"/>
              </a:rPr>
              <a:t>Insights from genetic information: experimental evidence of the </a:t>
            </a:r>
            <a:r>
              <a:rPr lang="en-US" altLang="ja-JP" sz="2800" dirty="0" err="1" smtClean="0">
                <a:effectLst>
                  <a:outerShdw blurRad="38100" dist="38100" dir="2700000" algn="tl">
                    <a:srgbClr val="000000">
                      <a:alpha val="43137"/>
                    </a:srgbClr>
                  </a:outerShdw>
                </a:effectLst>
                <a:latin typeface="+mn-lt"/>
              </a:rPr>
              <a:t>thermophilicity</a:t>
            </a:r>
            <a:r>
              <a:rPr lang="en-US" altLang="ja-JP" sz="2800" dirty="0" smtClean="0">
                <a:effectLst>
                  <a:outerShdw blurRad="38100" dist="38100" dir="2700000" algn="tl">
                    <a:srgbClr val="000000">
                      <a:alpha val="43137"/>
                    </a:srgbClr>
                  </a:outerShdw>
                </a:effectLst>
                <a:latin typeface="+mn-lt"/>
              </a:rPr>
              <a:t> of ancestral life</a:t>
            </a:r>
            <a:endParaRPr lang="ja-JP" altLang="en-US" sz="2800" dirty="0">
              <a:effectLst>
                <a:outerShdw blurRad="38100" dist="38100" dir="2700000" algn="tl">
                  <a:srgbClr val="000000">
                    <a:alpha val="43137"/>
                  </a:srgbClr>
                </a:outerShdw>
              </a:effectLst>
              <a:latin typeface="+mn-lt"/>
            </a:endParaRPr>
          </a:p>
        </p:txBody>
      </p:sp>
      <p:sp>
        <p:nvSpPr>
          <p:cNvPr id="3" name="サブタイトル 2"/>
          <p:cNvSpPr>
            <a:spLocks noGrp="1"/>
          </p:cNvSpPr>
          <p:nvPr>
            <p:ph type="subTitle" idx="1"/>
          </p:nvPr>
        </p:nvSpPr>
        <p:spPr>
          <a:xfrm>
            <a:off x="1371600" y="3886200"/>
            <a:ext cx="6153150" cy="1752600"/>
          </a:xfrm>
        </p:spPr>
        <p:txBody>
          <a:bodyPr rtlCol="0">
            <a:normAutofit/>
          </a:bodyPr>
          <a:lstStyle/>
          <a:p>
            <a:pPr fontAlgn="auto">
              <a:spcAft>
                <a:spcPts val="0"/>
              </a:spcAft>
              <a:buFont typeface="Arial" pitchFamily="34" charset="0"/>
              <a:buNone/>
              <a:defRPr/>
            </a:pPr>
            <a:r>
              <a:rPr lang="en-US" altLang="ja-JP" dirty="0" smtClean="0">
                <a:effectLst>
                  <a:outerShdw blurRad="38100" dist="38100" dir="2700000" algn="tl">
                    <a:srgbClr val="000000">
                      <a:alpha val="43137"/>
                    </a:srgbClr>
                  </a:outerShdw>
                </a:effectLst>
              </a:rPr>
              <a:t>Tokyo Univ. Pharmacy and Life Sci.</a:t>
            </a:r>
            <a:endParaRPr lang="ja-JP" altLang="en-US" dirty="0" smtClean="0">
              <a:effectLst>
                <a:outerShdw blurRad="38100" dist="38100" dir="2700000" algn="tl">
                  <a:srgbClr val="000000">
                    <a:alpha val="43137"/>
                  </a:srgbClr>
                </a:outerShdw>
              </a:effectLst>
            </a:endParaRPr>
          </a:p>
          <a:p>
            <a:pPr fontAlgn="auto">
              <a:spcAft>
                <a:spcPts val="0"/>
              </a:spcAft>
              <a:buFont typeface="Arial" pitchFamily="34" charset="0"/>
              <a:buNone/>
              <a:defRPr/>
            </a:pPr>
            <a:r>
              <a:rPr lang="en-US" altLang="ja-JP" sz="4400" dirty="0" smtClean="0">
                <a:effectLst>
                  <a:outerShdw blurRad="38100" dist="38100" dir="2700000" algn="tl">
                    <a:srgbClr val="000000">
                      <a:alpha val="43137"/>
                    </a:srgbClr>
                  </a:outerShdw>
                </a:effectLst>
              </a:rPr>
              <a:t>Akihiko </a:t>
            </a:r>
            <a:r>
              <a:rPr lang="en-US" altLang="ja-JP" sz="4400" dirty="0" err="1" smtClean="0">
                <a:effectLst>
                  <a:outerShdw blurRad="38100" dist="38100" dir="2700000" algn="tl">
                    <a:srgbClr val="000000">
                      <a:alpha val="43137"/>
                    </a:srgbClr>
                  </a:outerShdw>
                </a:effectLst>
              </a:rPr>
              <a:t>Yamagishi</a:t>
            </a:r>
            <a:endParaRPr lang="ja-JP" altLang="en-US" sz="4400" dirty="0">
              <a:effectLst>
                <a:outerShdw blurRad="38100" dist="38100" dir="2700000" algn="tl">
                  <a:srgbClr val="000000">
                    <a:alpha val="43137"/>
                  </a:srgbClr>
                </a:outerShdw>
              </a:effectLst>
            </a:endParaRPr>
          </a:p>
        </p:txBody>
      </p:sp>
      <p:sp>
        <p:nvSpPr>
          <p:cNvPr id="15363"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2FF36D-4F42-46EB-8378-6110B816BFEA}" type="slidenum">
              <a:rPr lang="ja-JP" altLang="en-US"/>
              <a:pPr fontAlgn="base">
                <a:spcBef>
                  <a:spcPct val="0"/>
                </a:spcBef>
                <a:spcAft>
                  <a:spcPct val="0"/>
                </a:spcAft>
              </a:pPr>
              <a:t>1</a:t>
            </a:fld>
            <a:endParaRPr lang="ja-JP" altLang="en-US"/>
          </a:p>
        </p:txBody>
      </p:sp>
      <p:sp>
        <p:nvSpPr>
          <p:cNvPr id="15364" name="正方形/長方形 4"/>
          <p:cNvSpPr>
            <a:spLocks noChangeArrowheads="1"/>
          </p:cNvSpPr>
          <p:nvPr/>
        </p:nvSpPr>
        <p:spPr bwMode="auto">
          <a:xfrm>
            <a:off x="793750" y="900113"/>
            <a:ext cx="4813300" cy="646112"/>
          </a:xfrm>
          <a:prstGeom prst="rect">
            <a:avLst/>
          </a:prstGeom>
          <a:noFill/>
          <a:ln w="9525">
            <a:noFill/>
            <a:miter lim="800000"/>
            <a:headEnd/>
            <a:tailEnd/>
          </a:ln>
        </p:spPr>
        <p:txBody>
          <a:bodyPr wrap="none">
            <a:spAutoFit/>
          </a:bodyPr>
          <a:lstStyle/>
          <a:p>
            <a:r>
              <a:rPr lang="en-US" altLang="ja-JP"/>
              <a:t>2014. 09. 26 Oparin International Conference</a:t>
            </a:r>
          </a:p>
          <a:p>
            <a:r>
              <a:rPr lang="en-US" altLang="ja-JP"/>
              <a:t>Moscow</a:t>
            </a:r>
            <a:endParaRPr lang="ja-JP"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7" name="グループ化 6"/>
          <p:cNvGrpSpPr>
            <a:grpSpLocks/>
          </p:cNvGrpSpPr>
          <p:nvPr/>
        </p:nvGrpSpPr>
        <p:grpSpPr bwMode="auto">
          <a:xfrm>
            <a:off x="6372225" y="1484313"/>
            <a:ext cx="2547938" cy="1873250"/>
            <a:chOff x="-36512" y="260648"/>
            <a:chExt cx="7807325" cy="5736207"/>
          </a:xfrm>
        </p:grpSpPr>
        <p:pic>
          <p:nvPicPr>
            <p:cNvPr id="224270" name="Picture 2" descr="C:\Users\N.Yoshiki\Desktop\キャプチャ.PNG"/>
            <p:cNvPicPr>
              <a:picLocks noChangeAspect="1" noChangeArrowheads="1"/>
            </p:cNvPicPr>
            <p:nvPr/>
          </p:nvPicPr>
          <p:blipFill>
            <a:blip r:embed="rId3"/>
            <a:srcRect/>
            <a:stretch>
              <a:fillRect/>
            </a:stretch>
          </p:blipFill>
          <p:spPr bwMode="auto">
            <a:xfrm>
              <a:off x="179512" y="260648"/>
              <a:ext cx="7524751" cy="4638675"/>
            </a:xfrm>
            <a:prstGeom prst="rect">
              <a:avLst/>
            </a:prstGeom>
            <a:noFill/>
            <a:ln w="9525">
              <a:noFill/>
              <a:miter lim="800000"/>
              <a:headEnd/>
              <a:tailEnd/>
            </a:ln>
          </p:spPr>
        </p:pic>
        <p:pic>
          <p:nvPicPr>
            <p:cNvPr id="224271" name="Picture 3" descr="C:\Users\N.Yoshiki\Desktop\キャプチャ2.PNG"/>
            <p:cNvPicPr>
              <a:picLocks noChangeAspect="1" noChangeArrowheads="1"/>
            </p:cNvPicPr>
            <p:nvPr/>
          </p:nvPicPr>
          <p:blipFill>
            <a:blip r:embed="rId4"/>
            <a:srcRect/>
            <a:stretch>
              <a:fillRect/>
            </a:stretch>
          </p:blipFill>
          <p:spPr bwMode="auto">
            <a:xfrm>
              <a:off x="-36512" y="4941168"/>
              <a:ext cx="7807325" cy="1055687"/>
            </a:xfrm>
            <a:prstGeom prst="rect">
              <a:avLst/>
            </a:prstGeom>
            <a:noFill/>
            <a:ln w="9525">
              <a:noFill/>
              <a:miter lim="800000"/>
              <a:headEnd/>
              <a:tailEnd/>
            </a:ln>
          </p:spPr>
        </p:pic>
      </p:grpSp>
      <p:sp>
        <p:nvSpPr>
          <p:cNvPr id="15" name="正方形/長方形 14"/>
          <p:cNvSpPr/>
          <p:nvPr/>
        </p:nvSpPr>
        <p:spPr>
          <a:xfrm>
            <a:off x="215900" y="1268413"/>
            <a:ext cx="8748713" cy="2160587"/>
          </a:xfrm>
          <a:prstGeom prst="rect">
            <a:avLst/>
          </a:prstGeom>
          <a:noFill/>
          <a:ln w="57150">
            <a:solidFill>
              <a:schemeClr val="bg1">
                <a:lumMod val="85000"/>
              </a:schemeClr>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ja-JP" altLang="en-US"/>
          </a:p>
        </p:txBody>
      </p:sp>
      <p:sp>
        <p:nvSpPr>
          <p:cNvPr id="2" name="タイトル 1"/>
          <p:cNvSpPr>
            <a:spLocks noGrp="1"/>
          </p:cNvSpPr>
          <p:nvPr>
            <p:ph type="title"/>
          </p:nvPr>
        </p:nvSpPr>
        <p:spPr>
          <a:xfrm>
            <a:off x="395288" y="347663"/>
            <a:ext cx="8353425" cy="849312"/>
          </a:xfrm>
        </p:spPr>
        <p:txBody>
          <a:bodyPr>
            <a:noAutofit/>
          </a:bodyPr>
          <a:lstStyle/>
          <a:p>
            <a:pPr fontAlgn="auto">
              <a:lnSpc>
                <a:spcPts val="2800"/>
              </a:lnSpc>
              <a:spcAft>
                <a:spcPts val="0"/>
              </a:spcAft>
              <a:defRPr/>
            </a:pPr>
            <a:r>
              <a:rPr lang="en-US" altLang="ja-JP" sz="3200" dirty="0" smtClean="0">
                <a:effectLst>
                  <a:outerShdw blurRad="38100" dist="38100" dir="2700000" algn="tl">
                    <a:srgbClr val="000000">
                      <a:alpha val="43137"/>
                    </a:srgbClr>
                  </a:outerShdw>
                </a:effectLst>
              </a:rPr>
              <a:t>G+C content of </a:t>
            </a:r>
            <a:r>
              <a:rPr lang="en-US" altLang="ja-JP" sz="3200" dirty="0" err="1" smtClean="0">
                <a:effectLst>
                  <a:outerShdw blurRad="38100" dist="38100" dir="2700000" algn="tl">
                    <a:srgbClr val="000000">
                      <a:alpha val="43137"/>
                    </a:srgbClr>
                  </a:outerShdw>
                </a:effectLst>
              </a:rPr>
              <a:t>rRNA</a:t>
            </a:r>
            <a:r>
              <a:rPr lang="en-US" altLang="ja-JP" sz="3200" dirty="0" smtClean="0">
                <a:effectLst>
                  <a:outerShdw blurRad="38100" dist="38100" dir="2700000" algn="tl">
                    <a:srgbClr val="000000">
                      <a:alpha val="43137"/>
                    </a:srgbClr>
                  </a:outerShdw>
                </a:effectLst>
              </a:rPr>
              <a:t> is related to growth temperature .</a:t>
            </a:r>
            <a:endParaRPr lang="ja-JP" altLang="en-US" sz="3200" dirty="0">
              <a:effectLst>
                <a:outerShdw blurRad="38100" dist="38100" dir="2700000" algn="tl">
                  <a:srgbClr val="000000">
                    <a:alpha val="43137"/>
                  </a:srgbClr>
                </a:outerShdw>
              </a:effectLst>
            </a:endParaRPr>
          </a:p>
        </p:txBody>
      </p:sp>
      <p:sp>
        <p:nvSpPr>
          <p:cNvPr id="224260" name="正方形/長方形 3"/>
          <p:cNvSpPr>
            <a:spLocks noChangeArrowheads="1"/>
          </p:cNvSpPr>
          <p:nvPr/>
        </p:nvSpPr>
        <p:spPr bwMode="auto">
          <a:xfrm>
            <a:off x="468313" y="1989138"/>
            <a:ext cx="5759450" cy="1016000"/>
          </a:xfrm>
          <a:prstGeom prst="rect">
            <a:avLst/>
          </a:prstGeom>
          <a:noFill/>
          <a:ln w="9525">
            <a:noFill/>
            <a:miter lim="800000"/>
            <a:headEnd/>
            <a:tailEnd/>
          </a:ln>
        </p:spPr>
        <p:txBody>
          <a:bodyPr>
            <a:spAutoFit/>
          </a:bodyPr>
          <a:lstStyle/>
          <a:p>
            <a:pPr algn="just"/>
            <a:r>
              <a:rPr lang="en-US" altLang="ja-JP" sz="2000"/>
              <a:t>The G+C nucleotide content of ribosomal RNA (rRNA) sequences is strongly correlated with the optimal growth temperature (OGT) of prokaryotes.</a:t>
            </a:r>
            <a:endParaRPr lang="ja-JP" altLang="en-US" sz="2000"/>
          </a:p>
        </p:txBody>
      </p:sp>
      <p:sp>
        <p:nvSpPr>
          <p:cNvPr id="8" name="正方形/長方形 7"/>
          <p:cNvSpPr/>
          <p:nvPr/>
        </p:nvSpPr>
        <p:spPr>
          <a:xfrm>
            <a:off x="250825" y="1268413"/>
            <a:ext cx="4681538" cy="461962"/>
          </a:xfrm>
          <a:prstGeom prst="rect">
            <a:avLst/>
          </a:prstGeom>
          <a:solidFill>
            <a:schemeClr val="bg1">
              <a:lumMod val="85000"/>
            </a:schemeClr>
          </a:solidFill>
        </p:spPr>
        <p:txBody>
          <a:bodyPr>
            <a:spAutoFit/>
          </a:bodyPr>
          <a:lstStyle/>
          <a:p>
            <a:pPr fontAlgn="auto">
              <a:spcBef>
                <a:spcPts val="0"/>
              </a:spcBef>
              <a:spcAft>
                <a:spcPts val="0"/>
              </a:spcAft>
              <a:defRPr/>
            </a:pPr>
            <a:r>
              <a:rPr lang="pt-BR" altLang="ja-JP" sz="2400" dirty="0">
                <a:latin typeface="+mn-lt"/>
                <a:ea typeface="+mn-ea"/>
              </a:rPr>
              <a:t>N. Galtier and J. R. Lobry (1997)</a:t>
            </a:r>
            <a:endParaRPr lang="ja-JP" altLang="en-US" sz="2400" dirty="0">
              <a:latin typeface="+mn-lt"/>
              <a:ea typeface="+mn-ea"/>
            </a:endParaRPr>
          </a:p>
        </p:txBody>
      </p:sp>
      <p:sp>
        <p:nvSpPr>
          <p:cNvPr id="224262" name="正方形/長方形 8"/>
          <p:cNvSpPr>
            <a:spLocks noChangeArrowheads="1"/>
          </p:cNvSpPr>
          <p:nvPr/>
        </p:nvSpPr>
        <p:spPr bwMode="auto">
          <a:xfrm>
            <a:off x="468313" y="4365625"/>
            <a:ext cx="5759450" cy="1322388"/>
          </a:xfrm>
          <a:prstGeom prst="rect">
            <a:avLst/>
          </a:prstGeom>
          <a:noFill/>
          <a:ln w="9525">
            <a:noFill/>
            <a:miter lim="800000"/>
            <a:headEnd/>
            <a:tailEnd/>
          </a:ln>
        </p:spPr>
        <p:txBody>
          <a:bodyPr>
            <a:spAutoFit/>
          </a:bodyPr>
          <a:lstStyle/>
          <a:p>
            <a:pPr algn="just"/>
            <a:r>
              <a:rPr lang="en-US" altLang="ja-JP" sz="2000"/>
              <a:t>The inferred G+C content of small sub-unit rRNA and large sub-unit rRNA of the common ancestor to extant life forms appeared </a:t>
            </a:r>
            <a:r>
              <a:rPr lang="en-US" altLang="ja-JP" sz="2000">
                <a:solidFill>
                  <a:srgbClr val="FF0000"/>
                </a:solidFill>
              </a:rPr>
              <a:t>incompatible with survival at high temperature. </a:t>
            </a:r>
            <a:endParaRPr lang="ja-JP" altLang="en-US" sz="2000">
              <a:solidFill>
                <a:srgbClr val="FF0000"/>
              </a:solidFill>
            </a:endParaRPr>
          </a:p>
        </p:txBody>
      </p:sp>
      <p:sp>
        <p:nvSpPr>
          <p:cNvPr id="224263" name="正方形/長方形 9"/>
          <p:cNvSpPr>
            <a:spLocks noChangeArrowheads="1"/>
          </p:cNvSpPr>
          <p:nvPr/>
        </p:nvSpPr>
        <p:spPr bwMode="auto">
          <a:xfrm>
            <a:off x="250825" y="3789363"/>
            <a:ext cx="5545138" cy="461962"/>
          </a:xfrm>
          <a:prstGeom prst="rect">
            <a:avLst/>
          </a:prstGeom>
          <a:solidFill>
            <a:srgbClr val="92D050"/>
          </a:solidFill>
          <a:ln w="9525">
            <a:noFill/>
            <a:miter lim="800000"/>
            <a:headEnd/>
            <a:tailEnd/>
          </a:ln>
        </p:spPr>
        <p:txBody>
          <a:bodyPr>
            <a:spAutoFit/>
          </a:bodyPr>
          <a:lstStyle/>
          <a:p>
            <a:r>
              <a:rPr lang="pt-BR" altLang="ja-JP" sz="2400"/>
              <a:t>N. Galtier, N. Tourasse, M. Gouy (1999)</a:t>
            </a:r>
            <a:endParaRPr lang="ja-JP" altLang="en-US" sz="2400"/>
          </a:p>
        </p:txBody>
      </p:sp>
      <p:pic>
        <p:nvPicPr>
          <p:cNvPr id="224264" name="Picture 4" descr="C:\Users\N.Yoshiki\Desktop\キャプチャ3.PNG"/>
          <p:cNvPicPr>
            <a:picLocks noChangeAspect="1" noChangeArrowheads="1"/>
          </p:cNvPicPr>
          <p:nvPr/>
        </p:nvPicPr>
        <p:blipFill>
          <a:blip r:embed="rId5"/>
          <a:srcRect l="5811" r="3014"/>
          <a:stretch>
            <a:fillRect/>
          </a:stretch>
        </p:blipFill>
        <p:spPr bwMode="auto">
          <a:xfrm>
            <a:off x="6227763" y="3849688"/>
            <a:ext cx="2520950" cy="2701925"/>
          </a:xfrm>
          <a:prstGeom prst="rect">
            <a:avLst/>
          </a:prstGeom>
          <a:noFill/>
          <a:ln w="9525">
            <a:noFill/>
            <a:miter lim="800000"/>
            <a:headEnd/>
            <a:tailEnd/>
          </a:ln>
        </p:spPr>
      </p:pic>
      <p:cxnSp>
        <p:nvCxnSpPr>
          <p:cNvPr id="13" name="直線矢印コネクタ 12"/>
          <p:cNvCxnSpPr/>
          <p:nvPr/>
        </p:nvCxnSpPr>
        <p:spPr>
          <a:xfrm flipV="1">
            <a:off x="4572000" y="5876925"/>
            <a:ext cx="2879725" cy="2889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6" name="正方形/長方形 15"/>
          <p:cNvSpPr/>
          <p:nvPr/>
        </p:nvSpPr>
        <p:spPr>
          <a:xfrm>
            <a:off x="215900" y="3789363"/>
            <a:ext cx="8748713" cy="2879725"/>
          </a:xfrm>
          <a:prstGeom prst="rect">
            <a:avLst/>
          </a:prstGeom>
          <a:noFill/>
          <a:ln w="57150">
            <a:solidFill>
              <a:srgbClr val="92D050"/>
            </a:solidFill>
          </a:ln>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ja-JP" altLang="en-US"/>
          </a:p>
        </p:txBody>
      </p:sp>
      <p:cxnSp>
        <p:nvCxnSpPr>
          <p:cNvPr id="18" name="直線矢印コネクタ 17"/>
          <p:cNvCxnSpPr/>
          <p:nvPr/>
        </p:nvCxnSpPr>
        <p:spPr>
          <a:xfrm flipV="1">
            <a:off x="4572000" y="4724400"/>
            <a:ext cx="2736850" cy="14366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24268"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DAC9A0-CC70-4AF6-8498-D26476E69D41}" type="slidenum">
              <a:rPr lang="ja-JP" altLang="en-US"/>
              <a:pPr fontAlgn="base">
                <a:spcBef>
                  <a:spcPct val="0"/>
                </a:spcBef>
                <a:spcAft>
                  <a:spcPct val="0"/>
                </a:spcAft>
              </a:pPr>
              <a:t>10</a:t>
            </a:fld>
            <a:endParaRPr lang="ja-JP" altLang="en-US"/>
          </a:p>
        </p:txBody>
      </p:sp>
      <p:sp>
        <p:nvSpPr>
          <p:cNvPr id="17" name="正方形/長方形 16"/>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488950"/>
            <a:ext cx="9144000" cy="1143000"/>
          </a:xfrm>
        </p:spPr>
        <p:txBody>
          <a:bodyPr>
            <a:noAutofit/>
          </a:bodyPr>
          <a:lstStyle/>
          <a:p>
            <a:pPr fontAlgn="auto">
              <a:spcAft>
                <a:spcPts val="0"/>
              </a:spcAft>
              <a:defRPr/>
            </a:pPr>
            <a:r>
              <a:rPr lang="en-US" altLang="ja-JP" sz="3600" dirty="0" smtClean="0">
                <a:effectLst>
                  <a:outerShdw blurRad="38100" dist="38100" dir="2700000" algn="tl">
                    <a:srgbClr val="000000">
                      <a:alpha val="43137"/>
                    </a:srgbClr>
                  </a:outerShdw>
                </a:effectLst>
              </a:rPr>
              <a:t>Content of amino acid species </a:t>
            </a:r>
            <a:r>
              <a:rPr lang="ja-JP" altLang="en-US" sz="3600" dirty="0" smtClean="0">
                <a:effectLst>
                  <a:outerShdw blurRad="38100" dist="38100" dir="2700000" algn="tl">
                    <a:srgbClr val="000000">
                      <a:alpha val="43137"/>
                    </a:srgbClr>
                  </a:outerShdw>
                </a:effectLst>
              </a:rPr>
              <a:t>（</a:t>
            </a:r>
            <a:r>
              <a:rPr lang="en-US" altLang="ja-JP" sz="3600" dirty="0" smtClean="0">
                <a:effectLst>
                  <a:outerShdw blurRad="38100" dist="38100" dir="2700000" algn="tl">
                    <a:srgbClr val="000000">
                      <a:alpha val="43137"/>
                    </a:srgbClr>
                  </a:outerShdw>
                </a:effectLst>
              </a:rPr>
              <a:t>IVYWREL)</a:t>
            </a:r>
            <a:endParaRPr lang="ja-JP" altLang="en-US" sz="3600" dirty="0">
              <a:effectLst>
                <a:outerShdw blurRad="38100" dist="38100" dir="2700000" algn="tl">
                  <a:srgbClr val="000000">
                    <a:alpha val="43137"/>
                  </a:srgbClr>
                </a:outerShdw>
              </a:effectLst>
            </a:endParaRPr>
          </a:p>
        </p:txBody>
      </p:sp>
      <p:sp>
        <p:nvSpPr>
          <p:cNvPr id="4" name="正方形/長方形 3"/>
          <p:cNvSpPr/>
          <p:nvPr/>
        </p:nvSpPr>
        <p:spPr>
          <a:xfrm>
            <a:off x="250825" y="1598613"/>
            <a:ext cx="3692525" cy="461962"/>
          </a:xfrm>
          <a:prstGeom prst="rect">
            <a:avLst/>
          </a:prstGeom>
          <a:solidFill>
            <a:schemeClr val="bg1">
              <a:lumMod val="85000"/>
            </a:schemeClr>
          </a:solidFill>
        </p:spPr>
        <p:txBody>
          <a:bodyPr wrap="none">
            <a:spAutoFit/>
          </a:bodyPr>
          <a:lstStyle/>
          <a:p>
            <a:pPr fontAlgn="auto">
              <a:spcBef>
                <a:spcPts val="0"/>
              </a:spcBef>
              <a:spcAft>
                <a:spcPts val="0"/>
              </a:spcAft>
              <a:defRPr/>
            </a:pPr>
            <a:r>
              <a:rPr lang="en-US" altLang="ja-JP" sz="2400" dirty="0">
                <a:latin typeface="+mn-lt"/>
                <a:ea typeface="+mn-ea"/>
              </a:rPr>
              <a:t>K. </a:t>
            </a:r>
            <a:r>
              <a:rPr lang="en-US" altLang="ja-JP" sz="2400" dirty="0" err="1">
                <a:latin typeface="+mn-lt"/>
                <a:ea typeface="+mn-ea"/>
              </a:rPr>
              <a:t>Zeldovich</a:t>
            </a:r>
            <a:r>
              <a:rPr lang="en-US" altLang="ja-JP" sz="2400" dirty="0">
                <a:latin typeface="+mn-lt"/>
                <a:ea typeface="+mn-ea"/>
              </a:rPr>
              <a:t> et. al. (2007)</a:t>
            </a:r>
            <a:endParaRPr lang="ja-JP" altLang="en-US" sz="2400" dirty="0">
              <a:latin typeface="+mn-lt"/>
              <a:ea typeface="+mn-ea"/>
            </a:endParaRPr>
          </a:p>
        </p:txBody>
      </p:sp>
      <p:pic>
        <p:nvPicPr>
          <p:cNvPr id="226307" name="Picture 2" descr="C:\Users\N.Yoshiki\Desktop\キャプチャ.PNG"/>
          <p:cNvPicPr>
            <a:picLocks noChangeAspect="1" noChangeArrowheads="1"/>
          </p:cNvPicPr>
          <p:nvPr/>
        </p:nvPicPr>
        <p:blipFill>
          <a:blip r:embed="rId3"/>
          <a:srcRect/>
          <a:stretch>
            <a:fillRect/>
          </a:stretch>
        </p:blipFill>
        <p:spPr bwMode="auto">
          <a:xfrm>
            <a:off x="2238375" y="3068638"/>
            <a:ext cx="4464050" cy="3498850"/>
          </a:xfrm>
          <a:prstGeom prst="rect">
            <a:avLst/>
          </a:prstGeom>
          <a:noFill/>
          <a:ln w="9525">
            <a:noFill/>
            <a:miter lim="800000"/>
            <a:headEnd/>
            <a:tailEnd/>
          </a:ln>
        </p:spPr>
      </p:pic>
      <p:sp>
        <p:nvSpPr>
          <p:cNvPr id="226308" name="正方形/長方形 5"/>
          <p:cNvSpPr>
            <a:spLocks noChangeArrowheads="1"/>
          </p:cNvSpPr>
          <p:nvPr/>
        </p:nvSpPr>
        <p:spPr bwMode="auto">
          <a:xfrm>
            <a:off x="468313" y="2052638"/>
            <a:ext cx="8064500" cy="1016000"/>
          </a:xfrm>
          <a:prstGeom prst="rect">
            <a:avLst/>
          </a:prstGeom>
          <a:noFill/>
          <a:ln w="9525">
            <a:noFill/>
            <a:miter lim="800000"/>
            <a:headEnd/>
            <a:tailEnd/>
          </a:ln>
        </p:spPr>
        <p:txBody>
          <a:bodyPr>
            <a:spAutoFit/>
          </a:bodyPr>
          <a:lstStyle/>
          <a:p>
            <a:pPr algn="just"/>
            <a:r>
              <a:rPr lang="en-US" altLang="ja-JP" sz="2000"/>
              <a:t>The total concentration of seven amino acids in proteomes (IVYWREL) serves as a universal proteomic predictor of OGT in prokaryotes, and the correlation coefficient  is as high as 0.93.</a:t>
            </a:r>
            <a:endParaRPr lang="ja-JP" altLang="en-US" sz="2000"/>
          </a:p>
        </p:txBody>
      </p:sp>
      <p:sp>
        <p:nvSpPr>
          <p:cNvPr id="226309"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0219AA-2FC0-43AA-8CAA-40150BB4830E}" type="slidenum">
              <a:rPr lang="ja-JP" altLang="en-US"/>
              <a:pPr fontAlgn="base">
                <a:spcBef>
                  <a:spcPct val="0"/>
                </a:spcBef>
                <a:spcAft>
                  <a:spcPct val="0"/>
                </a:spcAft>
              </a:pPr>
              <a:t>11</a:t>
            </a:fld>
            <a:endParaRPr lang="ja-JP" altLang="en-US"/>
          </a:p>
        </p:txBody>
      </p:sp>
      <p:sp>
        <p:nvSpPr>
          <p:cNvPr id="9" name="正方形/長方形 8"/>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
        <p:nvSpPr>
          <p:cNvPr id="226311" name="正方形/長方形 4"/>
          <p:cNvSpPr>
            <a:spLocks noChangeArrowheads="1"/>
          </p:cNvSpPr>
          <p:nvPr/>
        </p:nvSpPr>
        <p:spPr bwMode="auto">
          <a:xfrm rot="-5400000">
            <a:off x="395287" y="4543426"/>
            <a:ext cx="3317875" cy="368300"/>
          </a:xfrm>
          <a:prstGeom prst="rect">
            <a:avLst/>
          </a:prstGeom>
          <a:noFill/>
          <a:ln w="9525">
            <a:noFill/>
            <a:miter lim="800000"/>
            <a:headEnd/>
            <a:tailEnd/>
          </a:ln>
        </p:spPr>
        <p:txBody>
          <a:bodyPr wrap="none">
            <a:spAutoFit/>
          </a:bodyPr>
          <a:lstStyle/>
          <a:p>
            <a:r>
              <a:rPr lang="en-US" altLang="ja-JP"/>
              <a:t>IVYWREL content in proteome</a:t>
            </a:r>
            <a:endParaRPr lang="ja-JP" altLang="en-US"/>
          </a:p>
        </p:txBody>
      </p:sp>
      <p:sp>
        <p:nvSpPr>
          <p:cNvPr id="226312" name="テキスト ボックス 6"/>
          <p:cNvSpPr txBox="1">
            <a:spLocks noChangeArrowheads="1"/>
          </p:cNvSpPr>
          <p:nvPr/>
        </p:nvSpPr>
        <p:spPr bwMode="auto">
          <a:xfrm>
            <a:off x="2770188" y="6373813"/>
            <a:ext cx="3608387" cy="368300"/>
          </a:xfrm>
          <a:prstGeom prst="rect">
            <a:avLst/>
          </a:prstGeom>
          <a:noFill/>
          <a:ln w="9525">
            <a:noFill/>
            <a:miter lim="800000"/>
            <a:headEnd/>
            <a:tailEnd/>
          </a:ln>
        </p:spPr>
        <p:txBody>
          <a:bodyPr wrap="none">
            <a:spAutoFit/>
          </a:bodyPr>
          <a:lstStyle/>
          <a:p>
            <a:r>
              <a:rPr lang="en-US" altLang="ja-JP"/>
              <a:t>Optimum growth temperature ( C)</a:t>
            </a:r>
            <a:endParaRPr lang="ja-JP" altLang="en-US"/>
          </a:p>
        </p:txBody>
      </p:sp>
      <p:sp>
        <p:nvSpPr>
          <p:cNvPr id="226313" name="テキスト ボックス 7"/>
          <p:cNvSpPr txBox="1">
            <a:spLocks noChangeArrowheads="1"/>
          </p:cNvSpPr>
          <p:nvPr/>
        </p:nvSpPr>
        <p:spPr bwMode="auto">
          <a:xfrm>
            <a:off x="5865813" y="6375400"/>
            <a:ext cx="269875" cy="277813"/>
          </a:xfrm>
          <a:prstGeom prst="rect">
            <a:avLst/>
          </a:prstGeom>
          <a:noFill/>
          <a:ln w="9525">
            <a:noFill/>
            <a:miter lim="800000"/>
            <a:headEnd/>
            <a:tailEnd/>
          </a:ln>
        </p:spPr>
        <p:txBody>
          <a:bodyPr wrap="none">
            <a:spAutoFit/>
          </a:bodyPr>
          <a:lstStyle/>
          <a:p>
            <a:r>
              <a:rPr lang="en-US" altLang="ja-JP" sz="1200"/>
              <a:t>o</a:t>
            </a:r>
            <a:endParaRPr lang="ja-JP" altLang="en-US" sz="12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88913"/>
            <a:ext cx="9144000" cy="1143000"/>
          </a:xfrm>
        </p:spPr>
        <p:txBody>
          <a:bodyPr>
            <a:noAutofit/>
          </a:bodyPr>
          <a:lstStyle/>
          <a:p>
            <a:pPr fontAlgn="auto">
              <a:spcAft>
                <a:spcPts val="0"/>
              </a:spcAft>
              <a:defRPr/>
            </a:pPr>
            <a:r>
              <a:rPr lang="en-US" altLang="ja-JP" sz="2800" dirty="0">
                <a:effectLst>
                  <a:outerShdw blurRad="38100" dist="38100" dir="2700000" algn="tl">
                    <a:srgbClr val="000000">
                      <a:alpha val="43137"/>
                    </a:srgbClr>
                  </a:outerShdw>
                </a:effectLst>
              </a:rPr>
              <a:t> </a:t>
            </a:r>
            <a:r>
              <a:rPr lang="en-US" altLang="ja-JP" sz="2800" dirty="0" smtClean="0">
                <a:effectLst>
                  <a:outerShdw blurRad="38100" dist="38100" dir="2700000" algn="tl">
                    <a:srgbClr val="000000">
                      <a:alpha val="43137"/>
                    </a:srgbClr>
                  </a:outerShdw>
                </a:effectLst>
              </a:rPr>
              <a:t>Estimation of common ancestor from amino acid content.</a:t>
            </a:r>
            <a:endParaRPr lang="ja-JP" altLang="en-US" sz="2800" dirty="0">
              <a:effectLst>
                <a:outerShdw blurRad="38100" dist="38100" dir="2700000" algn="tl">
                  <a:srgbClr val="000000">
                    <a:alpha val="43137"/>
                  </a:srgbClr>
                </a:outerShdw>
              </a:effectLst>
            </a:endParaRPr>
          </a:p>
        </p:txBody>
      </p:sp>
      <p:pic>
        <p:nvPicPr>
          <p:cNvPr id="228354" name="Picture 3"/>
          <p:cNvPicPr>
            <a:picLocks noChangeAspect="1" noChangeArrowheads="1"/>
          </p:cNvPicPr>
          <p:nvPr/>
        </p:nvPicPr>
        <p:blipFill>
          <a:blip r:embed="rId3"/>
          <a:srcRect/>
          <a:stretch>
            <a:fillRect/>
          </a:stretch>
        </p:blipFill>
        <p:spPr bwMode="auto">
          <a:xfrm>
            <a:off x="250825" y="1773238"/>
            <a:ext cx="4329113" cy="3671887"/>
          </a:xfrm>
          <a:prstGeom prst="rect">
            <a:avLst/>
          </a:prstGeom>
          <a:noFill/>
          <a:ln w="57150">
            <a:solidFill>
              <a:srgbClr val="92D050"/>
            </a:solidFill>
            <a:round/>
            <a:headEnd/>
            <a:tailEnd/>
          </a:ln>
        </p:spPr>
      </p:pic>
      <p:pic>
        <p:nvPicPr>
          <p:cNvPr id="228355" name="Picture 2" descr="image4.png"/>
          <p:cNvPicPr>
            <a:picLocks noChangeAspect="1"/>
          </p:cNvPicPr>
          <p:nvPr/>
        </p:nvPicPr>
        <p:blipFill>
          <a:blip r:embed="rId4"/>
          <a:srcRect b="2446"/>
          <a:stretch>
            <a:fillRect/>
          </a:stretch>
        </p:blipFill>
        <p:spPr bwMode="auto">
          <a:xfrm>
            <a:off x="4787900" y="2205038"/>
            <a:ext cx="3887788" cy="4100512"/>
          </a:xfrm>
          <a:prstGeom prst="rect">
            <a:avLst/>
          </a:prstGeom>
          <a:noFill/>
          <a:ln w="57150">
            <a:solidFill>
              <a:srgbClr val="00B0F0"/>
            </a:solidFill>
            <a:miter lim="0"/>
            <a:headEnd/>
            <a:tailEnd/>
          </a:ln>
        </p:spPr>
      </p:pic>
      <p:sp>
        <p:nvSpPr>
          <p:cNvPr id="11" name="テキスト ボックス 10"/>
          <p:cNvSpPr txBox="1"/>
          <p:nvPr/>
        </p:nvSpPr>
        <p:spPr>
          <a:xfrm>
            <a:off x="4579938" y="6308725"/>
            <a:ext cx="3497262" cy="400050"/>
          </a:xfrm>
          <a:prstGeom prst="rect">
            <a:avLst/>
          </a:prstGeom>
          <a:solidFill>
            <a:srgbClr val="00B0F0"/>
          </a:solidFill>
        </p:spPr>
        <p:txBody>
          <a:bodyPr>
            <a:spAutoFit/>
          </a:bodyPr>
          <a:lstStyle/>
          <a:p>
            <a:pPr fontAlgn="auto">
              <a:spcBef>
                <a:spcPts val="0"/>
              </a:spcBef>
              <a:spcAft>
                <a:spcPts val="0"/>
              </a:spcAft>
              <a:defRPr/>
            </a:pPr>
            <a:r>
              <a:rPr lang="ja-JP" altLang="ja-JP" sz="2000" dirty="0">
                <a:latin typeface="+mj-lt"/>
                <a:ea typeface="+mn-ea"/>
              </a:rPr>
              <a:t>B. Boussau et al</a:t>
            </a:r>
            <a:r>
              <a:rPr lang="en-US" altLang="ja-JP" sz="2000" dirty="0">
                <a:latin typeface="+mj-lt"/>
                <a:ea typeface="+mn-ea"/>
              </a:rPr>
              <a:t> </a:t>
            </a:r>
            <a:r>
              <a:rPr lang="en-US" altLang="ja-JP" sz="2000" dirty="0">
                <a:latin typeface="+mn-lt"/>
                <a:ea typeface="+mn-ea"/>
              </a:rPr>
              <a:t>(</a:t>
            </a:r>
            <a:r>
              <a:rPr lang="ja-JP" altLang="ja-JP" sz="2000" dirty="0">
                <a:latin typeface="+mn-lt"/>
                <a:ea typeface="+mn-ea"/>
              </a:rPr>
              <a:t>2008</a:t>
            </a:r>
            <a:r>
              <a:rPr lang="en-US" altLang="ja-JP" sz="2000" dirty="0">
                <a:latin typeface="+mn-lt"/>
                <a:ea typeface="+mn-ea"/>
              </a:rPr>
              <a:t>)</a:t>
            </a:r>
            <a:r>
              <a:rPr lang="en-US" altLang="ja-JP" sz="2000" dirty="0">
                <a:latin typeface="+mj-lt"/>
                <a:ea typeface="+mn-ea"/>
              </a:rPr>
              <a:t> </a:t>
            </a:r>
            <a:endParaRPr lang="ja-JP" altLang="en-US" sz="2000" dirty="0">
              <a:latin typeface="+mj-lt"/>
              <a:ea typeface="+mn-ea"/>
            </a:endParaRPr>
          </a:p>
        </p:txBody>
      </p:sp>
      <p:sp>
        <p:nvSpPr>
          <p:cNvPr id="13" name="テキスト ボックス 12"/>
          <p:cNvSpPr txBox="1"/>
          <p:nvPr/>
        </p:nvSpPr>
        <p:spPr>
          <a:xfrm>
            <a:off x="468313" y="1373188"/>
            <a:ext cx="3887787" cy="400050"/>
          </a:xfrm>
          <a:prstGeom prst="rect">
            <a:avLst/>
          </a:prstGeom>
          <a:solidFill>
            <a:srgbClr val="92D050"/>
          </a:solidFill>
        </p:spPr>
        <p:txBody>
          <a:bodyPr>
            <a:spAutoFit/>
          </a:bodyPr>
          <a:lstStyle/>
          <a:p>
            <a:pPr algn="ctr" fontAlgn="auto">
              <a:spcBef>
                <a:spcPts val="0"/>
              </a:spcBef>
              <a:spcAft>
                <a:spcPts val="0"/>
              </a:spcAft>
              <a:defRPr/>
            </a:pPr>
            <a:r>
              <a:rPr lang="en-US" altLang="ja-JP" sz="2000" dirty="0">
                <a:latin typeface="+mj-lt"/>
                <a:ea typeface="+mn-ea"/>
              </a:rPr>
              <a:t>M. </a:t>
            </a:r>
            <a:r>
              <a:rPr lang="en-US" altLang="ja-JP" sz="2000" dirty="0" err="1">
                <a:latin typeface="+mj-lt"/>
                <a:ea typeface="+mn-ea"/>
              </a:rPr>
              <a:t>Groussin</a:t>
            </a:r>
            <a:r>
              <a:rPr lang="en-US" altLang="ja-JP" sz="2000" dirty="0">
                <a:latin typeface="+mj-lt"/>
                <a:ea typeface="+mn-ea"/>
              </a:rPr>
              <a:t> and M </a:t>
            </a:r>
            <a:r>
              <a:rPr lang="en-US" altLang="ja-JP" sz="2000" dirty="0" err="1">
                <a:latin typeface="+mj-lt"/>
                <a:ea typeface="+mn-ea"/>
              </a:rPr>
              <a:t>Gouy</a:t>
            </a:r>
            <a:r>
              <a:rPr lang="en-US" altLang="ja-JP" sz="2000" dirty="0">
                <a:latin typeface="+mj-lt"/>
                <a:ea typeface="+mn-ea"/>
              </a:rPr>
              <a:t> (2011)</a:t>
            </a:r>
            <a:endParaRPr lang="ja-JP" altLang="en-US" sz="2000" dirty="0">
              <a:latin typeface="+mj-lt"/>
              <a:ea typeface="+mn-ea"/>
            </a:endParaRPr>
          </a:p>
        </p:txBody>
      </p:sp>
      <p:sp>
        <p:nvSpPr>
          <p:cNvPr id="15" name="テキスト ボックス 14"/>
          <p:cNvSpPr txBox="1">
            <a:spLocks noChangeArrowheads="1"/>
          </p:cNvSpPr>
          <p:nvPr/>
        </p:nvSpPr>
        <p:spPr bwMode="auto">
          <a:xfrm>
            <a:off x="5076825" y="1301750"/>
            <a:ext cx="3743325" cy="831850"/>
          </a:xfrm>
          <a:prstGeom prst="rect">
            <a:avLst/>
          </a:prstGeom>
          <a:noFill/>
          <a:ln w="9525">
            <a:noFill/>
            <a:miter lim="800000"/>
            <a:headEnd/>
            <a:tailEnd/>
          </a:ln>
        </p:spPr>
        <p:txBody>
          <a:bodyPr>
            <a:spAutoFit/>
          </a:bodyPr>
          <a:lstStyle/>
          <a:p>
            <a:pPr algn="ctr"/>
            <a:r>
              <a:rPr lang="en-US" altLang="ja-JP" sz="2400">
                <a:solidFill>
                  <a:srgbClr val="00B0F0"/>
                </a:solidFill>
              </a:rPr>
              <a:t>Non-(hyper)thermophilic common ancestor (20 ºC)</a:t>
            </a:r>
          </a:p>
        </p:txBody>
      </p:sp>
      <p:sp>
        <p:nvSpPr>
          <p:cNvPr id="17" name="テキスト ボックス 16"/>
          <p:cNvSpPr txBox="1">
            <a:spLocks noChangeArrowheads="1"/>
          </p:cNvSpPr>
          <p:nvPr/>
        </p:nvSpPr>
        <p:spPr bwMode="auto">
          <a:xfrm>
            <a:off x="611188" y="5589588"/>
            <a:ext cx="3744912" cy="830262"/>
          </a:xfrm>
          <a:prstGeom prst="rect">
            <a:avLst/>
          </a:prstGeom>
          <a:noFill/>
          <a:ln w="9525">
            <a:noFill/>
            <a:miter lim="800000"/>
            <a:headEnd/>
            <a:tailEnd/>
          </a:ln>
        </p:spPr>
        <p:txBody>
          <a:bodyPr>
            <a:spAutoFit/>
          </a:bodyPr>
          <a:lstStyle/>
          <a:p>
            <a:pPr algn="ctr"/>
            <a:r>
              <a:rPr lang="en-US" altLang="ja-JP" sz="2400">
                <a:solidFill>
                  <a:srgbClr val="00B050"/>
                </a:solidFill>
              </a:rPr>
              <a:t>Thermophilic common ancestor (68 ºC)</a:t>
            </a:r>
          </a:p>
        </p:txBody>
      </p:sp>
      <p:cxnSp>
        <p:nvCxnSpPr>
          <p:cNvPr id="20" name="直線矢印コネクタ 19"/>
          <p:cNvCxnSpPr/>
          <p:nvPr/>
        </p:nvCxnSpPr>
        <p:spPr>
          <a:xfrm flipH="1" flipV="1">
            <a:off x="539750" y="4437063"/>
            <a:ext cx="576263" cy="115252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1" name="直線矢印コネクタ 20"/>
          <p:cNvCxnSpPr/>
          <p:nvPr/>
        </p:nvCxnSpPr>
        <p:spPr>
          <a:xfrm flipH="1">
            <a:off x="5148263" y="2276475"/>
            <a:ext cx="503237" cy="216058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6" name="左右矢印 25"/>
          <p:cNvSpPr/>
          <p:nvPr/>
        </p:nvSpPr>
        <p:spPr>
          <a:xfrm>
            <a:off x="971600" y="3645024"/>
            <a:ext cx="3791968" cy="1656184"/>
          </a:xfrm>
          <a:prstGeom prst="leftRightArrow">
            <a:avLst/>
          </a:prstGeom>
          <a:gradFill flip="none" rotWithShape="1">
            <a:gsLst>
              <a:gs pos="0">
                <a:srgbClr val="FF3399"/>
              </a:gs>
              <a:gs pos="25000">
                <a:srgbClr val="FF6633"/>
              </a:gs>
              <a:gs pos="50000">
                <a:srgbClr val="FFFF00"/>
              </a:gs>
              <a:gs pos="75000">
                <a:srgbClr val="01A78F"/>
              </a:gs>
              <a:gs pos="100000">
                <a:srgbClr val="3366FF"/>
              </a:gs>
            </a:gsLst>
            <a:lin ang="0" scaled="1"/>
            <a:tileRect/>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800" b="1" dirty="0">
                <a:solidFill>
                  <a:schemeClr val="tx1"/>
                </a:solidFill>
              </a:rPr>
              <a:t>48 ºC difference </a:t>
            </a:r>
          </a:p>
        </p:txBody>
      </p:sp>
      <p:sp>
        <p:nvSpPr>
          <p:cNvPr id="228365"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5E3509-5B61-4033-A26B-8373F471B136}" type="slidenum">
              <a:rPr lang="ja-JP" altLang="en-US"/>
              <a:pPr fontAlgn="base">
                <a:spcBef>
                  <a:spcPct val="0"/>
                </a:spcBef>
                <a:spcAft>
                  <a:spcPct val="0"/>
                </a:spcAft>
              </a:pPr>
              <a:t>12</a:t>
            </a:fld>
            <a:endParaRPr lang="ja-JP" altLang="en-US"/>
          </a:p>
        </p:txBody>
      </p:sp>
      <p:sp>
        <p:nvSpPr>
          <p:cNvPr id="14" name="正方形/長方形 13"/>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bg/>
                                          </p:spTgt>
                                        </p:tgtEl>
                                        <p:attrNameLst>
                                          <p:attrName>style.visibility</p:attrName>
                                        </p:attrNameLst>
                                      </p:cBhvr>
                                      <p:to>
                                        <p:strVal val="visible"/>
                                      </p:to>
                                    </p:set>
                                    <p:animEffect transition="in" filter="wipe(down)">
                                      <p:cBhvr>
                                        <p:cTn id="21" dur="500"/>
                                        <p:tgtEl>
                                          <p:spTgt spid="26">
                                            <p:bg/>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wipe(down)">
                                      <p:cBhvr>
                                        <p:cTn id="2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6"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685800" y="436563"/>
            <a:ext cx="7772400" cy="914400"/>
          </a:xfrm>
          <a:effectLst>
            <a:outerShdw dist="35921" dir="2700000" algn="ctr" rotWithShape="0">
              <a:schemeClr val="bg2"/>
            </a:outerShdw>
          </a:effectLst>
        </p:spPr>
        <p:txBody>
          <a:bodyPr/>
          <a:lstStyle/>
          <a:p>
            <a:pPr fontAlgn="auto">
              <a:spcAft>
                <a:spcPts val="0"/>
              </a:spcAft>
              <a:defRPr/>
            </a:pPr>
            <a:r>
              <a:rPr lang="en-US" altLang="ja-JP" dirty="0" smtClean="0">
                <a:effectLst>
                  <a:outerShdw blurRad="38100" dist="38100" dir="2700000" algn="tl">
                    <a:srgbClr val="000000">
                      <a:alpha val="43137"/>
                    </a:srgbClr>
                  </a:outerShdw>
                </a:effectLst>
              </a:rPr>
              <a:t>Content</a:t>
            </a:r>
            <a:endParaRPr lang="en-US" altLang="ja-JP" dirty="0">
              <a:effectLst>
                <a:outerShdw blurRad="38100" dist="38100" dir="2700000" algn="tl">
                  <a:srgbClr val="000000">
                    <a:alpha val="43137"/>
                  </a:srgbClr>
                </a:outerShdw>
              </a:effectLst>
            </a:endParaRPr>
          </a:p>
        </p:txBody>
      </p:sp>
      <p:sp>
        <p:nvSpPr>
          <p:cNvPr id="280581" name="Rectangle 5"/>
          <p:cNvSpPr>
            <a:spLocks noGrp="1" noChangeArrowheads="1"/>
          </p:cNvSpPr>
          <p:nvPr>
            <p:ph idx="1"/>
          </p:nvPr>
        </p:nvSpPr>
        <p:spPr>
          <a:xfrm>
            <a:off x="762000" y="1604963"/>
            <a:ext cx="8077200" cy="4872037"/>
          </a:xfrm>
          <a:effectLst>
            <a:outerShdw dist="35921" dir="2700000" algn="ctr" rotWithShape="0">
              <a:schemeClr val="bg2"/>
            </a:outerShdw>
          </a:effectLst>
        </p:spPr>
        <p:txBody>
          <a:bodyPr rtlCol="0">
            <a:normAutofit/>
          </a:bodyPr>
          <a:lstStyle/>
          <a:p>
            <a:pPr marL="182880" indent="-182880" fontAlgn="auto">
              <a:spcAft>
                <a:spcPts val="0"/>
              </a:spcAft>
              <a:buFontTx/>
              <a:buNone/>
              <a:defRPr/>
            </a:pPr>
            <a:r>
              <a:rPr lang="ja-JP" altLang="en-US" sz="3600" dirty="0">
                <a:effectLst>
                  <a:outerShdw blurRad="38100" dist="38100" dir="2700000" algn="tl">
                    <a:srgbClr val="C0C0C0"/>
                  </a:outerShdw>
                </a:effectLst>
              </a:rPr>
              <a:t>１</a:t>
            </a:r>
            <a:r>
              <a:rPr lang="en-US" altLang="ja-JP" sz="3600" dirty="0">
                <a:effectLst>
                  <a:outerShdw blurRad="38100" dist="38100" dir="2700000" algn="tl">
                    <a:srgbClr val="C0C0C0"/>
                  </a:outerShdw>
                </a:effectLst>
              </a:rPr>
              <a:t>. </a:t>
            </a:r>
            <a:r>
              <a:rPr lang="en-US" altLang="ja-JP" sz="3600" dirty="0" smtClean="0">
                <a:effectLst>
                  <a:outerShdw blurRad="38100" dist="38100" dir="2700000" algn="tl">
                    <a:srgbClr val="C0C0C0"/>
                  </a:outerShdw>
                </a:effectLst>
              </a:rPr>
              <a:t>Phylogenetic analysis</a:t>
            </a:r>
            <a:endParaRPr lang="en-US" altLang="ja-JP" sz="3600" dirty="0">
              <a:effectLst>
                <a:outerShdw blurRad="38100" dist="38100" dir="2700000" algn="tl">
                  <a:srgbClr val="C0C0C0"/>
                </a:outerShdw>
              </a:effectLst>
            </a:endParaRPr>
          </a:p>
          <a:p>
            <a:pPr marL="182880" indent="-182880" fontAlgn="auto">
              <a:spcAft>
                <a:spcPts val="0"/>
              </a:spcAft>
              <a:buFontTx/>
              <a:buNone/>
              <a:defRPr/>
            </a:pPr>
            <a:r>
              <a:rPr lang="ja-JP" altLang="en-US" sz="3600" dirty="0" smtClean="0">
                <a:solidFill>
                  <a:srgbClr val="FF0000"/>
                </a:solidFill>
                <a:effectLst>
                  <a:outerShdw blurRad="38100" dist="38100" dir="2700000" algn="tl">
                    <a:srgbClr val="C0C0C0"/>
                  </a:outerShdw>
                </a:effectLst>
              </a:rPr>
              <a:t>２</a:t>
            </a:r>
            <a:r>
              <a:rPr lang="ja-JP" altLang="en-US" sz="3600" dirty="0">
                <a:solidFill>
                  <a:srgbClr val="FF0000"/>
                </a:solidFill>
                <a:effectLst>
                  <a:outerShdw blurRad="38100" dist="38100" dir="2700000" algn="tl">
                    <a:srgbClr val="C0C0C0"/>
                  </a:outerShdw>
                </a:effectLst>
              </a:rPr>
              <a:t>．</a:t>
            </a:r>
            <a:r>
              <a:rPr lang="en-US" altLang="ja-JP" sz="3600" dirty="0" smtClean="0">
                <a:solidFill>
                  <a:srgbClr val="FF0000"/>
                </a:solidFill>
                <a:effectLst>
                  <a:outerShdw blurRad="38100" dist="38100" dir="2700000" algn="tl">
                    <a:srgbClr val="C0C0C0"/>
                  </a:outerShdw>
                </a:effectLst>
              </a:rPr>
              <a:t>Ancestral mutants</a:t>
            </a:r>
          </a:p>
          <a:p>
            <a:pPr marL="182880" indent="-182880" fontAlgn="auto">
              <a:spcAft>
                <a:spcPts val="0"/>
              </a:spcAft>
              <a:buFont typeface="Arial" pitchFamily="34" charset="0"/>
              <a:buNone/>
              <a:defRPr/>
            </a:pPr>
            <a:r>
              <a:rPr lang="ja-JP" altLang="en-US" sz="3600" dirty="0">
                <a:effectLst>
                  <a:outerShdw blurRad="38100" dist="38100" dir="2700000" algn="tl">
                    <a:srgbClr val="C0C0C0"/>
                  </a:outerShdw>
                </a:effectLst>
              </a:rPr>
              <a:t>３</a:t>
            </a:r>
            <a:r>
              <a:rPr lang="ja-JP" altLang="en-US" sz="3600" dirty="0" smtClean="0">
                <a:effectLst>
                  <a:outerShdw blurRad="38100" dist="38100" dir="2700000" algn="tl">
                    <a:srgbClr val="C0C0C0"/>
                  </a:outerShdw>
                </a:effectLst>
              </a:rPr>
              <a:t>．</a:t>
            </a:r>
            <a:r>
              <a:rPr lang="en-US" altLang="ja-JP" sz="3600" dirty="0" smtClean="0">
                <a:effectLst>
                  <a:outerShdw blurRad="38100" dist="38100" dir="2700000" algn="tl">
                    <a:srgbClr val="C0C0C0"/>
                  </a:outerShdw>
                </a:effectLst>
              </a:rPr>
              <a:t>Ancestral enzyme</a:t>
            </a:r>
          </a:p>
          <a:p>
            <a:pPr marL="182880" indent="-182880" fontAlgn="auto">
              <a:spcAft>
                <a:spcPts val="0"/>
              </a:spcAft>
              <a:buFontTx/>
              <a:buNone/>
              <a:defRPr/>
            </a:pPr>
            <a:endParaRPr lang="en-US" altLang="ja-JP" sz="3600" dirty="0" smtClean="0">
              <a:effectLst>
                <a:outerShdw blurRad="38100" dist="38100" dir="2700000" algn="tl">
                  <a:srgbClr val="C0C0C0"/>
                </a:outerShdw>
              </a:effectLst>
            </a:endParaRPr>
          </a:p>
        </p:txBody>
      </p:sp>
      <p:sp>
        <p:nvSpPr>
          <p:cNvPr id="230403"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20BAFF-E23E-4E8F-A7A1-553076498972}" type="slidenum">
              <a:rPr lang="ja-JP" altLang="en-US"/>
              <a:pPr fontAlgn="base">
                <a:spcBef>
                  <a:spcPct val="0"/>
                </a:spcBef>
                <a:spcAft>
                  <a:spcPct val="0"/>
                </a:spcAft>
              </a:pPr>
              <a:t>13</a:t>
            </a:fld>
            <a:endParaRPr lang="ja-JP"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682625" y="557213"/>
            <a:ext cx="7927975" cy="725487"/>
          </a:xfrm>
        </p:spPr>
        <p:txBody>
          <a:bodyPr>
            <a:normAutofit fontScale="90000"/>
          </a:bodyPr>
          <a:lstStyle/>
          <a:p>
            <a:pPr fontAlgn="auto">
              <a:spcAft>
                <a:spcPts val="0"/>
              </a:spcAft>
              <a:defRPr/>
            </a:pPr>
            <a:r>
              <a:rPr lang="en-US" altLang="ja-JP" sz="3700" dirty="0">
                <a:solidFill>
                  <a:srgbClr val="C00000"/>
                </a:solidFill>
                <a:effectLst>
                  <a:outerShdw blurRad="38100" dist="38100" dir="2700000" algn="tl">
                    <a:srgbClr val="000000">
                      <a:alpha val="43137"/>
                    </a:srgbClr>
                  </a:outerShdw>
                </a:effectLst>
                <a:ea typeface="Osaka" charset="0"/>
              </a:rPr>
              <a:t>Experimental test of the hypothesis,</a:t>
            </a:r>
            <a:br>
              <a:rPr lang="en-US" altLang="ja-JP" sz="3700" dirty="0">
                <a:solidFill>
                  <a:srgbClr val="C00000"/>
                </a:solidFill>
                <a:effectLst>
                  <a:outerShdw blurRad="38100" dist="38100" dir="2700000" algn="tl">
                    <a:srgbClr val="000000">
                      <a:alpha val="43137"/>
                    </a:srgbClr>
                  </a:outerShdw>
                </a:effectLst>
                <a:ea typeface="Osaka" charset="0"/>
              </a:rPr>
            </a:br>
            <a:r>
              <a:rPr lang="en-US" altLang="ja-JP" sz="3700" dirty="0">
                <a:solidFill>
                  <a:srgbClr val="C00000"/>
                </a:solidFill>
                <a:effectLst>
                  <a:outerShdw blurRad="38100" dist="38100" dir="2700000" algn="tl">
                    <a:srgbClr val="000000">
                      <a:alpha val="43137"/>
                    </a:srgbClr>
                  </a:outerShdw>
                </a:effectLst>
                <a:ea typeface="Osaka" charset="0"/>
              </a:rPr>
              <a:t>using an enzyme.</a:t>
            </a:r>
          </a:p>
        </p:txBody>
      </p:sp>
      <p:sp>
        <p:nvSpPr>
          <p:cNvPr id="232450" name="Text Box 3"/>
          <p:cNvSpPr txBox="1">
            <a:spLocks noChangeArrowheads="1"/>
          </p:cNvSpPr>
          <p:nvPr/>
        </p:nvSpPr>
        <p:spPr bwMode="auto">
          <a:xfrm>
            <a:off x="381000" y="1422400"/>
            <a:ext cx="8229600" cy="3970338"/>
          </a:xfrm>
          <a:prstGeom prst="rect">
            <a:avLst/>
          </a:prstGeom>
          <a:noFill/>
          <a:ln w="9525">
            <a:noFill/>
            <a:miter lim="800000"/>
            <a:headEnd/>
            <a:tailEnd/>
          </a:ln>
        </p:spPr>
        <p:txBody>
          <a:bodyPr lIns="91426" tIns="45713" rIns="91426" bIns="45713">
            <a:spAutoFit/>
          </a:bodyPr>
          <a:lstStyle/>
          <a:p>
            <a:pPr marL="457200" indent="-457200">
              <a:buFontTx/>
              <a:buAutoNum type="arabicParenBoth"/>
            </a:pPr>
            <a:r>
              <a:rPr lang="en-US" altLang="ja-JP" sz="3600"/>
              <a:t>Construction of multiple sequence alignment and a phylogenetic tree.   </a:t>
            </a:r>
          </a:p>
          <a:p>
            <a:pPr marL="457200" indent="-457200"/>
            <a:r>
              <a:rPr lang="en-US" altLang="ja-JP" sz="3600"/>
              <a:t>(2) Inference of ancestral amino acid.  </a:t>
            </a:r>
          </a:p>
          <a:p>
            <a:pPr marL="457200" indent="-457200"/>
            <a:r>
              <a:rPr lang="en-US" altLang="ja-JP" sz="3600"/>
              <a:t>(3) </a:t>
            </a:r>
            <a:r>
              <a:rPr lang="en-US" altLang="ja-JP" sz="3600">
                <a:solidFill>
                  <a:srgbClr val="C00000"/>
                </a:solidFill>
              </a:rPr>
              <a:t>Construction of ancestral mutants.</a:t>
            </a:r>
          </a:p>
          <a:p>
            <a:pPr marL="457200" indent="-457200"/>
            <a:r>
              <a:rPr lang="en-US" altLang="ja-JP" sz="3600"/>
              <a:t>(4) Expression and purification of ancestral mutants </a:t>
            </a:r>
          </a:p>
          <a:p>
            <a:pPr marL="457200" indent="-457200"/>
            <a:r>
              <a:rPr lang="en-US" altLang="ja-JP" sz="3600"/>
              <a:t>(5) Analysis of the thermo-stability</a:t>
            </a:r>
          </a:p>
        </p:txBody>
      </p:sp>
      <p:sp>
        <p:nvSpPr>
          <p:cNvPr id="4" name="正方形/長方形 3"/>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noChangeArrowheads="1"/>
          </p:cNvPicPr>
          <p:nvPr/>
        </p:nvPicPr>
        <p:blipFill>
          <a:blip r:embed="rId3"/>
          <a:srcRect/>
          <a:stretch>
            <a:fillRect/>
          </a:stretch>
        </p:blipFill>
        <p:spPr bwMode="auto">
          <a:xfrm>
            <a:off x="346075" y="1452563"/>
            <a:ext cx="8797925" cy="4200525"/>
          </a:xfrm>
          <a:prstGeom prst="rect">
            <a:avLst/>
          </a:prstGeom>
          <a:noFill/>
          <a:ln w="9525">
            <a:noFill/>
            <a:miter lim="800000"/>
            <a:headEnd/>
            <a:tailEnd/>
          </a:ln>
        </p:spPr>
      </p:pic>
      <p:sp>
        <p:nvSpPr>
          <p:cNvPr id="25" name="正方形/長方形 24"/>
          <p:cNvSpPr/>
          <p:nvPr/>
        </p:nvSpPr>
        <p:spPr>
          <a:xfrm>
            <a:off x="7778750" y="1452563"/>
            <a:ext cx="508000" cy="406558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34499"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0944FB-19DC-4B42-8702-A09FC6352CBB}" type="slidenum">
              <a:rPr lang="ja-JP" altLang="en-US"/>
              <a:pPr fontAlgn="base">
                <a:spcBef>
                  <a:spcPct val="0"/>
                </a:spcBef>
                <a:spcAft>
                  <a:spcPct val="0"/>
                </a:spcAft>
              </a:pPr>
              <a:t>15</a:t>
            </a:fld>
            <a:endParaRPr lang="ja-JP" altLang="en-US"/>
          </a:p>
        </p:txBody>
      </p:sp>
      <p:cxnSp>
        <p:nvCxnSpPr>
          <p:cNvPr id="7" name="直線コネクタ 6"/>
          <p:cNvCxnSpPr/>
          <p:nvPr/>
        </p:nvCxnSpPr>
        <p:spPr>
          <a:xfrm flipH="1">
            <a:off x="6975475" y="3498850"/>
            <a:ext cx="3175" cy="38735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6951663" y="3997325"/>
            <a:ext cx="3175" cy="13462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34502" name="テキスト ボックス 8"/>
          <p:cNvSpPr txBox="1">
            <a:spLocks noChangeArrowheads="1"/>
          </p:cNvSpPr>
          <p:nvPr/>
        </p:nvSpPr>
        <p:spPr bwMode="auto">
          <a:xfrm>
            <a:off x="7000875" y="4525963"/>
            <a:ext cx="938213" cy="338137"/>
          </a:xfrm>
          <a:prstGeom prst="rect">
            <a:avLst/>
          </a:prstGeom>
          <a:noFill/>
          <a:ln w="9525">
            <a:noFill/>
            <a:miter lim="800000"/>
            <a:headEnd/>
            <a:tailEnd/>
          </a:ln>
        </p:spPr>
        <p:txBody>
          <a:bodyPr wrap="none">
            <a:spAutoFit/>
          </a:bodyPr>
          <a:lstStyle/>
          <a:p>
            <a:r>
              <a:rPr lang="en-US" altLang="ja-JP" sz="1600">
                <a:solidFill>
                  <a:srgbClr val="524DAC"/>
                </a:solidFill>
              </a:rPr>
              <a:t>Bacteria</a:t>
            </a:r>
            <a:endParaRPr lang="ja-JP" altLang="en-US" sz="1600">
              <a:solidFill>
                <a:srgbClr val="524DAC"/>
              </a:solidFill>
            </a:endParaRPr>
          </a:p>
        </p:txBody>
      </p:sp>
      <p:sp>
        <p:nvSpPr>
          <p:cNvPr id="234503" name="テキスト ボックス 9"/>
          <p:cNvSpPr txBox="1">
            <a:spLocks noChangeArrowheads="1"/>
          </p:cNvSpPr>
          <p:nvPr/>
        </p:nvSpPr>
        <p:spPr bwMode="auto">
          <a:xfrm>
            <a:off x="7000875" y="3582988"/>
            <a:ext cx="949325" cy="339725"/>
          </a:xfrm>
          <a:prstGeom prst="rect">
            <a:avLst/>
          </a:prstGeom>
          <a:noFill/>
          <a:ln w="9525">
            <a:noFill/>
            <a:miter lim="800000"/>
            <a:headEnd/>
            <a:tailEnd/>
          </a:ln>
        </p:spPr>
        <p:txBody>
          <a:bodyPr wrap="none">
            <a:spAutoFit/>
          </a:bodyPr>
          <a:lstStyle/>
          <a:p>
            <a:r>
              <a:rPr lang="en-US" altLang="ja-JP" sz="1600">
                <a:solidFill>
                  <a:srgbClr val="008000"/>
                </a:solidFill>
              </a:rPr>
              <a:t>Archaea</a:t>
            </a:r>
            <a:endParaRPr lang="ja-JP" altLang="en-US" sz="1600">
              <a:solidFill>
                <a:srgbClr val="008000"/>
              </a:solidFill>
            </a:endParaRPr>
          </a:p>
        </p:txBody>
      </p:sp>
      <p:cxnSp>
        <p:nvCxnSpPr>
          <p:cNvPr id="12" name="直線コネクタ 11"/>
          <p:cNvCxnSpPr/>
          <p:nvPr/>
        </p:nvCxnSpPr>
        <p:spPr>
          <a:xfrm flipV="1">
            <a:off x="6958013" y="2217738"/>
            <a:ext cx="0" cy="36671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V="1">
            <a:off x="6945313" y="2730500"/>
            <a:ext cx="0" cy="5984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34506" name="テキスト ボックス 13"/>
          <p:cNvSpPr txBox="1">
            <a:spLocks noChangeArrowheads="1"/>
          </p:cNvSpPr>
          <p:nvPr/>
        </p:nvSpPr>
        <p:spPr bwMode="auto">
          <a:xfrm>
            <a:off x="7000875" y="2874963"/>
            <a:ext cx="938213" cy="338137"/>
          </a:xfrm>
          <a:prstGeom prst="rect">
            <a:avLst/>
          </a:prstGeom>
          <a:noFill/>
          <a:ln w="9525">
            <a:noFill/>
            <a:miter lim="800000"/>
            <a:headEnd/>
            <a:tailEnd/>
          </a:ln>
        </p:spPr>
        <p:txBody>
          <a:bodyPr wrap="none">
            <a:spAutoFit/>
          </a:bodyPr>
          <a:lstStyle/>
          <a:p>
            <a:r>
              <a:rPr lang="en-US" altLang="ja-JP" sz="1600">
                <a:solidFill>
                  <a:srgbClr val="524DAC"/>
                </a:solidFill>
              </a:rPr>
              <a:t>Bacteria</a:t>
            </a:r>
            <a:endParaRPr lang="ja-JP" altLang="en-US" sz="1600">
              <a:solidFill>
                <a:srgbClr val="524DAC"/>
              </a:solidFill>
            </a:endParaRPr>
          </a:p>
        </p:txBody>
      </p:sp>
      <p:sp>
        <p:nvSpPr>
          <p:cNvPr id="234507" name="テキスト ボックス 14"/>
          <p:cNvSpPr txBox="1">
            <a:spLocks noChangeArrowheads="1"/>
          </p:cNvSpPr>
          <p:nvPr/>
        </p:nvSpPr>
        <p:spPr bwMode="auto">
          <a:xfrm>
            <a:off x="7000875" y="2414588"/>
            <a:ext cx="949325" cy="338137"/>
          </a:xfrm>
          <a:prstGeom prst="rect">
            <a:avLst/>
          </a:prstGeom>
          <a:noFill/>
          <a:ln w="9525">
            <a:noFill/>
            <a:miter lim="800000"/>
            <a:headEnd/>
            <a:tailEnd/>
          </a:ln>
        </p:spPr>
        <p:txBody>
          <a:bodyPr wrap="none">
            <a:spAutoFit/>
          </a:bodyPr>
          <a:lstStyle/>
          <a:p>
            <a:r>
              <a:rPr lang="en-US" altLang="ja-JP" sz="1600">
                <a:solidFill>
                  <a:srgbClr val="008000"/>
                </a:solidFill>
              </a:rPr>
              <a:t>Archaea</a:t>
            </a:r>
            <a:endParaRPr lang="ja-JP" altLang="en-US" sz="1600">
              <a:solidFill>
                <a:srgbClr val="008000"/>
              </a:solidFill>
            </a:endParaRPr>
          </a:p>
        </p:txBody>
      </p:sp>
      <p:cxnSp>
        <p:nvCxnSpPr>
          <p:cNvPr id="21" name="直線コネクタ 20"/>
          <p:cNvCxnSpPr/>
          <p:nvPr/>
        </p:nvCxnSpPr>
        <p:spPr>
          <a:xfrm flipV="1">
            <a:off x="8058150" y="3514725"/>
            <a:ext cx="0" cy="182880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flipH="1" flipV="1">
            <a:off x="8075613" y="1530350"/>
            <a:ext cx="17462" cy="179863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
        <p:nvSpPr>
          <p:cNvPr id="234510" name="正方形/長方形 22"/>
          <p:cNvSpPr>
            <a:spLocks noChangeArrowheads="1"/>
          </p:cNvSpPr>
          <p:nvPr/>
        </p:nvSpPr>
        <p:spPr bwMode="auto">
          <a:xfrm>
            <a:off x="8208963" y="2352675"/>
            <a:ext cx="747712" cy="368300"/>
          </a:xfrm>
          <a:prstGeom prst="rect">
            <a:avLst/>
          </a:prstGeom>
          <a:solidFill>
            <a:schemeClr val="bg1"/>
          </a:solidFill>
          <a:ln w="9525">
            <a:noFill/>
            <a:miter lim="800000"/>
            <a:headEnd/>
            <a:tailEnd/>
          </a:ln>
        </p:spPr>
        <p:txBody>
          <a:bodyPr wrap="none">
            <a:spAutoFit/>
          </a:bodyPr>
          <a:lstStyle/>
          <a:p>
            <a:r>
              <a:rPr lang="en-US" altLang="ja-JP">
                <a:solidFill>
                  <a:srgbClr val="3366FF"/>
                </a:solidFill>
              </a:rPr>
              <a:t>ICDH</a:t>
            </a:r>
            <a:endParaRPr lang="ja-JP" altLang="en-US"/>
          </a:p>
        </p:txBody>
      </p:sp>
      <p:sp>
        <p:nvSpPr>
          <p:cNvPr id="234511" name="正方形/長方形 23"/>
          <p:cNvSpPr>
            <a:spLocks noChangeArrowheads="1"/>
          </p:cNvSpPr>
          <p:nvPr/>
        </p:nvSpPr>
        <p:spPr bwMode="auto">
          <a:xfrm>
            <a:off x="8202613" y="4141788"/>
            <a:ext cx="928687" cy="369887"/>
          </a:xfrm>
          <a:prstGeom prst="rect">
            <a:avLst/>
          </a:prstGeom>
          <a:solidFill>
            <a:schemeClr val="bg1"/>
          </a:solidFill>
          <a:ln w="9525">
            <a:noFill/>
            <a:miter lim="800000"/>
            <a:headEnd/>
            <a:tailEnd/>
          </a:ln>
        </p:spPr>
        <p:txBody>
          <a:bodyPr wrap="none">
            <a:spAutoFit/>
          </a:bodyPr>
          <a:lstStyle/>
          <a:p>
            <a:r>
              <a:rPr lang="en-US" altLang="ja-JP">
                <a:solidFill>
                  <a:srgbClr val="FF66FF"/>
                </a:solidFill>
              </a:rPr>
              <a:t>IPMDH</a:t>
            </a:r>
            <a:endParaRPr lang="ja-JP" altLang="en-US"/>
          </a:p>
        </p:txBody>
      </p:sp>
      <p:sp>
        <p:nvSpPr>
          <p:cNvPr id="19" name="Rectangle 2"/>
          <p:cNvSpPr txBox="1">
            <a:spLocks noChangeArrowheads="1"/>
          </p:cNvSpPr>
          <p:nvPr/>
        </p:nvSpPr>
        <p:spPr>
          <a:xfrm>
            <a:off x="0" y="428625"/>
            <a:ext cx="9144000" cy="914400"/>
          </a:xfrm>
          <a:prstGeom prst="rect">
            <a:avLst/>
          </a:prstGeom>
        </p:spPr>
        <p:txBody>
          <a:bodyPr anchor="ctr">
            <a:normAutofit/>
          </a:bodyPr>
          <a:lstStyle>
            <a:lvl1pPr algn="l" defTabSz="914400" rtl="0" eaLnBrk="1" latinLnBrk="0" hangingPunct="1">
              <a:spcBef>
                <a:spcPct val="0"/>
              </a:spcBef>
              <a:buNone/>
              <a:defRPr kumimoji="1" sz="4000" kern="1200" spc="-100" baseline="0">
                <a:solidFill>
                  <a:schemeClr val="tx2"/>
                </a:solidFill>
                <a:latin typeface="+mj-lt"/>
                <a:ea typeface="+mj-ea"/>
                <a:cs typeface="+mj-cs"/>
              </a:defRPr>
            </a:lvl1pPr>
          </a:lstStyle>
          <a:p>
            <a:pPr defTabSz="882650" fontAlgn="auto">
              <a:spcAft>
                <a:spcPts val="0"/>
              </a:spcAft>
              <a:defRPr/>
            </a:pPr>
            <a:r>
              <a:rPr lang="en-US" altLang="ja-JP" sz="3000" dirty="0" smtClean="0">
                <a:solidFill>
                  <a:schemeClr val="tx1"/>
                </a:solidFill>
                <a:effectLst>
                  <a:outerShdw blurRad="38100" dist="38100" dir="2700000" algn="tl">
                    <a:srgbClr val="000000">
                      <a:alpha val="43137"/>
                    </a:srgbClr>
                  </a:outerShdw>
                </a:effectLst>
              </a:rPr>
              <a:t> Phylogenetic tree of twin enzymes, </a:t>
            </a:r>
            <a:r>
              <a:rPr lang="en-US" altLang="ja-JP" sz="3000" dirty="0" smtClean="0">
                <a:solidFill>
                  <a:srgbClr val="FF66FF"/>
                </a:solidFill>
                <a:effectLst>
                  <a:outerShdw blurRad="38100" dist="38100" dir="2700000" algn="tl">
                    <a:srgbClr val="000000">
                      <a:alpha val="43137"/>
                    </a:srgbClr>
                  </a:outerShdw>
                </a:effectLst>
              </a:rPr>
              <a:t>IPMDHs</a:t>
            </a:r>
            <a:r>
              <a:rPr lang="en-US" altLang="ja-JP" sz="3000" dirty="0" smtClean="0">
                <a:solidFill>
                  <a:schemeClr val="tx1"/>
                </a:solidFill>
                <a:effectLst>
                  <a:outerShdw blurRad="38100" dist="38100" dir="2700000" algn="tl">
                    <a:srgbClr val="000000">
                      <a:alpha val="43137"/>
                    </a:srgbClr>
                  </a:outerShdw>
                </a:effectLst>
              </a:rPr>
              <a:t> and  </a:t>
            </a:r>
            <a:r>
              <a:rPr lang="en-US" altLang="ja-JP" sz="3000" dirty="0" smtClean="0">
                <a:solidFill>
                  <a:srgbClr val="3366FF"/>
                </a:solidFill>
                <a:effectLst>
                  <a:outerShdw blurRad="38100" dist="38100" dir="2700000" algn="tl">
                    <a:srgbClr val="000000">
                      <a:alpha val="43137"/>
                    </a:srgbClr>
                  </a:outerShdw>
                </a:effectLst>
              </a:rPr>
              <a:t>ICDHs</a:t>
            </a:r>
            <a:endParaRPr lang="en-US" altLang="ja-JP" sz="3000" dirty="0">
              <a:solidFill>
                <a:srgbClr val="3366FF"/>
              </a:solidFill>
              <a:effectLst>
                <a:outerShdw blurRad="38100" dist="38100" dir="2700000" algn="tl">
                  <a:srgbClr val="000000">
                    <a:alpha val="43137"/>
                  </a:srgbClr>
                </a:outerShdw>
              </a:effectLst>
            </a:endParaRPr>
          </a:p>
        </p:txBody>
      </p:sp>
      <p:sp>
        <p:nvSpPr>
          <p:cNvPr id="20" name="正方形/長方形 19"/>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
        <p:nvSpPr>
          <p:cNvPr id="234514" name="Text Box 5"/>
          <p:cNvSpPr txBox="1">
            <a:spLocks noChangeArrowheads="1"/>
          </p:cNvSpPr>
          <p:nvPr/>
        </p:nvSpPr>
        <p:spPr bwMode="auto">
          <a:xfrm>
            <a:off x="304800" y="5478463"/>
            <a:ext cx="8455025" cy="822325"/>
          </a:xfrm>
          <a:prstGeom prst="rect">
            <a:avLst/>
          </a:prstGeom>
          <a:noFill/>
          <a:ln w="9525">
            <a:noFill/>
            <a:miter lim="800000"/>
            <a:headEnd/>
            <a:tailEnd/>
          </a:ln>
        </p:spPr>
        <p:txBody>
          <a:bodyPr wrap="none">
            <a:spAutoFit/>
          </a:bodyPr>
          <a:lstStyle/>
          <a:p>
            <a:r>
              <a:rPr lang="en-US" altLang="ja-JP" sz="2400">
                <a:latin typeface="Times New Roman" pitchFamily="18" charset="0"/>
                <a:ea typeface="Osaka"/>
                <a:cs typeface="Osaka"/>
              </a:rPr>
              <a:t>IPMDH: 3-isopropylmalate dehydrogenase, in leucine biosynthesis.</a:t>
            </a:r>
          </a:p>
          <a:p>
            <a:r>
              <a:rPr lang="en-US" altLang="ja-JP" sz="2400">
                <a:latin typeface="Times New Roman" pitchFamily="18" charset="0"/>
                <a:ea typeface="Osaka"/>
                <a:cs typeface="Osaka"/>
              </a:rPr>
              <a:t>ICDH: isocitrate dehydrogenase in glutamate biosynthesis.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D99604-2CFB-4735-B8AF-CFE2D7AC3E53}" type="slidenum">
              <a:rPr lang="en-US" altLang="ja-JP">
                <a:solidFill>
                  <a:schemeClr val="tx1"/>
                </a:solidFill>
                <a:latin typeface="Times"/>
                <a:ea typeface="Osaka"/>
                <a:cs typeface="Osaka"/>
              </a:rPr>
              <a:pPr fontAlgn="base">
                <a:spcBef>
                  <a:spcPct val="0"/>
                </a:spcBef>
                <a:spcAft>
                  <a:spcPct val="0"/>
                </a:spcAft>
              </a:pPr>
              <a:t>16</a:t>
            </a:fld>
            <a:endParaRPr lang="en-US" altLang="ja-JP">
              <a:solidFill>
                <a:schemeClr val="tx1"/>
              </a:solidFill>
              <a:latin typeface="Times"/>
              <a:ea typeface="Osaka"/>
              <a:cs typeface="Osaka"/>
            </a:endParaRPr>
          </a:p>
        </p:txBody>
      </p:sp>
      <p:sp>
        <p:nvSpPr>
          <p:cNvPr id="14339" name="Rectangle 2"/>
          <p:cNvSpPr>
            <a:spLocks noChangeArrowheads="1"/>
          </p:cNvSpPr>
          <p:nvPr/>
        </p:nvSpPr>
        <p:spPr bwMode="auto">
          <a:xfrm>
            <a:off x="0" y="914400"/>
            <a:ext cx="9144000" cy="3759200"/>
          </a:xfrm>
          <a:prstGeom prst="rect">
            <a:avLst/>
          </a:prstGeom>
          <a:solidFill>
            <a:schemeClr val="tx1"/>
          </a:solidFill>
          <a:ln>
            <a:noFill/>
          </a:ln>
          <a:effectLst>
            <a:outerShdw blurRad="63500" dist="17961" dir="2700000" algn="ctr" rotWithShape="0">
              <a:schemeClr val="tx2">
                <a:alpha val="74998"/>
              </a:schemeClr>
            </a:outerShdw>
          </a:effectLst>
          <a:extLst>
            <a:ext uri="{91240B29-F687-4F45-9708-019B960494DF}"/>
          </a:extLst>
        </p:spPr>
        <p:txBody>
          <a:bodyPr>
            <a:spAutoFit/>
          </a:bodyPr>
          <a:lstStyle/>
          <a:p>
            <a:pPr fontAlgn="auto">
              <a:lnSpc>
                <a:spcPts val="1700"/>
              </a:lnSpc>
              <a:spcBef>
                <a:spcPts val="0"/>
              </a:spcBef>
              <a:spcAft>
                <a:spcPts val="0"/>
              </a:spcAft>
              <a:defRPr/>
            </a:pPr>
            <a:r>
              <a:rPr kumimoji="0" lang="en-US" altLang="ja-JP">
                <a:solidFill>
                  <a:srgbClr val="000000"/>
                </a:solidFill>
                <a:latin typeface="Courier New" charset="0"/>
                <a:ea typeface="+mn-ea"/>
              </a:rPr>
              <a:t>         </a:t>
            </a:r>
            <a:r>
              <a:rPr kumimoji="0" lang="en-US" altLang="ja-JP" sz="1600" b="1">
                <a:solidFill>
                  <a:schemeClr val="bg1"/>
                </a:solidFill>
                <a:latin typeface="Courier New" charset="0"/>
                <a:ea typeface="+mn-ea"/>
              </a:rPr>
              <a:t>85          97 149      158 253                             285</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IB.sub .I</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KQL</a:t>
            </a:r>
            <a:r>
              <a:rPr kumimoji="0" lang="en-US" altLang="ja-JP" sz="1600" b="1">
                <a:solidFill>
                  <a:srgbClr val="FFFF00"/>
                </a:solidFill>
                <a:latin typeface="Courier New" charset="0"/>
                <a:ea typeface="+mn-ea"/>
              </a:rPr>
              <a:t>DL</a:t>
            </a:r>
            <a:r>
              <a:rPr kumimoji="0" lang="en-US" altLang="ja-JP" sz="1600" b="1">
                <a:solidFill>
                  <a:schemeClr val="bg1"/>
                </a:solidFill>
                <a:latin typeface="Courier New" charset="0"/>
                <a:ea typeface="+mn-ea"/>
              </a:rPr>
              <a:t>F</a:t>
            </a:r>
            <a:r>
              <a:rPr kumimoji="0" lang="en-US" altLang="ja-JP" sz="1600" b="1">
                <a:solidFill>
                  <a:srgbClr val="FFFF00"/>
                </a:solidFill>
                <a:latin typeface="Courier New" charset="0"/>
                <a:ea typeface="+mn-ea"/>
              </a:rPr>
              <a:t>ANLRP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VIREG</a:t>
            </a:r>
            <a:r>
              <a:rPr kumimoji="0" lang="en-US" altLang="ja-JP" sz="1600" b="1">
                <a:solidFill>
                  <a:srgbClr val="FFFF00"/>
                </a:solidFill>
                <a:latin typeface="Courier New" charset="0"/>
                <a:ea typeface="+mn-ea"/>
              </a:rPr>
              <a:t>F</a:t>
            </a:r>
            <a:r>
              <a:rPr kumimoji="0" lang="en-US" altLang="ja-JP" sz="1600" b="1">
                <a:solidFill>
                  <a:schemeClr val="bg1"/>
                </a:solidFill>
                <a:latin typeface="Courier New" charset="0"/>
                <a:ea typeface="+mn-ea"/>
              </a:rPr>
              <a:t>KM</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P</a:t>
            </a:r>
            <a:r>
              <a:rPr kumimoji="0" lang="en-US" altLang="ja-JP" sz="1600" b="1">
                <a:solidFill>
                  <a:srgbClr val="FFFF00"/>
                </a:solidFill>
                <a:latin typeface="Courier New" charset="0"/>
                <a:ea typeface="+mn-ea"/>
              </a:rPr>
              <a:t>VHGSAPDIAGK</a:t>
            </a:r>
            <a:r>
              <a:rPr kumimoji="0" lang="en-US" altLang="ja-JP" sz="1600" b="1">
                <a:solidFill>
                  <a:schemeClr val="bg1"/>
                </a:solidFill>
                <a:latin typeface="Courier New" charset="0"/>
                <a:ea typeface="+mn-ea"/>
              </a:rPr>
              <a:t>GMA</a:t>
            </a:r>
            <a:r>
              <a:rPr kumimoji="0" lang="en-US" altLang="ja-JP" sz="1600" b="1">
                <a:solidFill>
                  <a:srgbClr val="FFFF00"/>
                </a:solidFill>
                <a:latin typeface="Courier New" charset="0"/>
                <a:ea typeface="+mn-ea"/>
              </a:rPr>
              <a:t>NP</a:t>
            </a:r>
            <a:r>
              <a:rPr kumimoji="0" lang="en-US" altLang="ja-JP" sz="1600" b="1">
                <a:solidFill>
                  <a:schemeClr val="bg1"/>
                </a:solidFill>
                <a:latin typeface="Courier New" charset="0"/>
                <a:ea typeface="+mn-ea"/>
              </a:rPr>
              <a:t>F</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AI</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AA</a:t>
            </a:r>
            <a:r>
              <a:rPr kumimoji="0" lang="en-US" altLang="ja-JP" sz="1600" b="1">
                <a:solidFill>
                  <a:srgbClr val="FFFF00"/>
                </a:solidFill>
                <a:latin typeface="Courier New" charset="0"/>
                <a:ea typeface="+mn-ea"/>
              </a:rPr>
              <a:t>M</a:t>
            </a:r>
            <a:r>
              <a:rPr kumimoji="0" lang="en-US" altLang="ja-JP" sz="1600" b="1">
                <a:solidFill>
                  <a:schemeClr val="bg1"/>
                </a:solidFill>
                <a:latin typeface="Courier New" charset="0"/>
                <a:ea typeface="+mn-ea"/>
              </a:rPr>
              <a:t>L</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RTS..</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IE.col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KHFK</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FS</a:t>
            </a:r>
            <a:r>
              <a:rPr kumimoji="0" lang="en-US" altLang="ja-JP" sz="1600" b="1">
                <a:solidFill>
                  <a:srgbClr val="FFFF00"/>
                </a:solidFill>
                <a:latin typeface="Courier New" charset="0"/>
                <a:ea typeface="+mn-ea"/>
              </a:rPr>
              <a:t>NLRP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RIAR</a:t>
            </a:r>
            <a:r>
              <a:rPr kumimoji="0" lang="en-US" altLang="ja-JP" sz="1600" b="1">
                <a:solidFill>
                  <a:schemeClr val="bg1"/>
                </a:solidFill>
                <a:latin typeface="Courier New" charset="0"/>
                <a:ea typeface="+mn-ea"/>
              </a:rPr>
              <a:t>I</a:t>
            </a:r>
            <a:r>
              <a:rPr kumimoji="0" lang="en-US" altLang="ja-JP" sz="1600" b="1">
                <a:solidFill>
                  <a:srgbClr val="FFFF00"/>
                </a:solidFill>
                <a:latin typeface="Courier New" charset="0"/>
                <a:ea typeface="+mn-ea"/>
              </a:rPr>
              <a:t>AFE</a:t>
            </a:r>
            <a:r>
              <a:rPr kumimoji="0" lang="en-US" altLang="ja-JP" sz="1600" b="1">
                <a:solidFill>
                  <a:schemeClr val="bg1"/>
                </a:solidFill>
                <a:latin typeface="Courier New" charset="0"/>
                <a:ea typeface="+mn-ea"/>
              </a:rPr>
              <a:t>S</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E</a:t>
            </a:r>
            <a:r>
              <a:rPr kumimoji="0" lang="en-US" altLang="ja-JP" sz="1600" b="1">
                <a:solidFill>
                  <a:schemeClr val="bg1"/>
                </a:solidFill>
                <a:latin typeface="Courier New" charset="0"/>
                <a:ea typeface="+mn-ea"/>
              </a:rPr>
              <a:t>PAG</a:t>
            </a:r>
            <a:r>
              <a:rPr kumimoji="0" lang="en-US" altLang="ja-JP" sz="1600" b="1">
                <a:solidFill>
                  <a:srgbClr val="FFFF00"/>
                </a:solidFill>
                <a:latin typeface="Courier New" charset="0"/>
                <a:ea typeface="+mn-ea"/>
              </a:rPr>
              <a:t>GSAPDIAGK</a:t>
            </a:r>
            <a:r>
              <a:rPr kumimoji="0" lang="en-US" altLang="ja-JP" sz="1600" b="1">
                <a:solidFill>
                  <a:schemeClr val="bg1"/>
                </a:solidFill>
                <a:latin typeface="Courier New" charset="0"/>
                <a:ea typeface="+mn-ea"/>
              </a:rPr>
              <a:t>NIA</a:t>
            </a:r>
            <a:r>
              <a:rPr kumimoji="0" lang="en-US" altLang="ja-JP" sz="1600" b="1">
                <a:solidFill>
                  <a:srgbClr val="FFFF00"/>
                </a:solidFill>
                <a:latin typeface="Courier New" charset="0"/>
                <a:ea typeface="+mn-ea"/>
              </a:rPr>
              <a:t>NP</a:t>
            </a:r>
            <a:r>
              <a:rPr kumimoji="0" lang="en-US" altLang="ja-JP" sz="1600" b="1">
                <a:solidFill>
                  <a:schemeClr val="bg1"/>
                </a:solidFill>
                <a:latin typeface="Courier New" charset="0"/>
                <a:ea typeface="+mn-ea"/>
              </a:rPr>
              <a:t>I</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QI</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LALL</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RYS..</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IA.tum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KDLE</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F</a:t>
            </a:r>
            <a:r>
              <a:rPr kumimoji="0" lang="en-US" altLang="ja-JP" sz="1600" b="1">
                <a:solidFill>
                  <a:srgbClr val="FFFF00"/>
                </a:solidFill>
                <a:latin typeface="Courier New" charset="0"/>
                <a:ea typeface="+mn-ea"/>
              </a:rPr>
              <a:t>ANLRP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RIA</a:t>
            </a:r>
            <a:r>
              <a:rPr kumimoji="0" lang="en-US" altLang="ja-JP" sz="1600" b="1">
                <a:solidFill>
                  <a:schemeClr val="bg1"/>
                </a:solidFill>
                <a:latin typeface="Courier New" charset="0"/>
                <a:ea typeface="+mn-ea"/>
              </a:rPr>
              <a:t>SV</a:t>
            </a:r>
            <a:r>
              <a:rPr kumimoji="0" lang="en-US" altLang="ja-JP" sz="1600" b="1">
                <a:solidFill>
                  <a:srgbClr val="FFFF00"/>
                </a:solidFill>
                <a:latin typeface="Courier New" charset="0"/>
                <a:ea typeface="+mn-ea"/>
              </a:rPr>
              <a:t>AFE</a:t>
            </a:r>
            <a:r>
              <a:rPr kumimoji="0" lang="en-US" altLang="ja-JP" sz="1600" b="1">
                <a:solidFill>
                  <a:schemeClr val="bg1"/>
                </a:solidFill>
                <a:latin typeface="Courier New" charset="0"/>
                <a:ea typeface="+mn-ea"/>
              </a:rPr>
              <a:t>L</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E</a:t>
            </a:r>
            <a:r>
              <a:rPr kumimoji="0" lang="en-US" altLang="ja-JP" sz="1600" b="1">
                <a:solidFill>
                  <a:schemeClr val="bg1"/>
                </a:solidFill>
                <a:latin typeface="Courier New" charset="0"/>
                <a:ea typeface="+mn-ea"/>
              </a:rPr>
              <a:t>P</a:t>
            </a:r>
            <a:r>
              <a:rPr kumimoji="0" lang="en-US" altLang="ja-JP" sz="1600" b="1">
                <a:solidFill>
                  <a:srgbClr val="FFFF00"/>
                </a:solidFill>
                <a:latin typeface="Courier New" charset="0"/>
                <a:ea typeface="+mn-ea"/>
              </a:rPr>
              <a:t>VHGSAPDIAGK</a:t>
            </a:r>
            <a:r>
              <a:rPr kumimoji="0" lang="en-US" altLang="ja-JP" sz="1600" b="1">
                <a:solidFill>
                  <a:schemeClr val="bg1"/>
                </a:solidFill>
                <a:latin typeface="Courier New" charset="0"/>
                <a:ea typeface="+mn-ea"/>
              </a:rPr>
              <a:t>SIA</a:t>
            </a:r>
            <a:r>
              <a:rPr kumimoji="0" lang="en-US" altLang="ja-JP" sz="1600" b="1">
                <a:solidFill>
                  <a:srgbClr val="FFFF00"/>
                </a:solidFill>
                <a:latin typeface="Courier New" charset="0"/>
                <a:ea typeface="+mn-ea"/>
              </a:rPr>
              <a:t>NP</a:t>
            </a:r>
            <a:r>
              <a:rPr kumimoji="0" lang="en-US" altLang="ja-JP" sz="1600" b="1">
                <a:solidFill>
                  <a:schemeClr val="bg1"/>
                </a:solidFill>
                <a:latin typeface="Courier New" charset="0"/>
                <a:ea typeface="+mn-ea"/>
              </a:rPr>
              <a:t>I</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MIA</a:t>
            </a:r>
            <a:r>
              <a:rPr kumimoji="0" lang="en-US" altLang="ja-JP" sz="1600" b="1">
                <a:solidFill>
                  <a:srgbClr val="FFFF00"/>
                </a:solidFill>
                <a:latin typeface="Courier New" charset="0"/>
                <a:ea typeface="+mn-ea"/>
              </a:rPr>
              <a:t>S</a:t>
            </a:r>
            <a:r>
              <a:rPr kumimoji="0" lang="en-US" altLang="ja-JP" sz="1600" b="1">
                <a:solidFill>
                  <a:schemeClr val="bg1"/>
                </a:solidFill>
                <a:latin typeface="Courier New" charset="0"/>
                <a:ea typeface="+mn-ea"/>
              </a:rPr>
              <a:t>FA</a:t>
            </a:r>
            <a:r>
              <a:rPr kumimoji="0" lang="en-US" altLang="ja-JP" sz="1600" b="1">
                <a:solidFill>
                  <a:srgbClr val="FFFF00"/>
                </a:solidFill>
                <a:latin typeface="Courier New" charset="0"/>
                <a:ea typeface="+mn-ea"/>
              </a:rPr>
              <a:t>M</a:t>
            </a:r>
            <a:r>
              <a:rPr kumimoji="0" lang="en-US" altLang="ja-JP" sz="1600" b="1">
                <a:solidFill>
                  <a:schemeClr val="bg1"/>
                </a:solidFill>
                <a:latin typeface="Courier New" charset="0"/>
                <a:ea typeface="+mn-ea"/>
              </a:rPr>
              <a:t>C</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RYS..</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IS.cer .I</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KELQ</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ANLRP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RI</a:t>
            </a:r>
            <a:r>
              <a:rPr kumimoji="0" lang="en-US" altLang="ja-JP" sz="1600" b="1">
                <a:solidFill>
                  <a:schemeClr val="bg1"/>
                </a:solidFill>
                <a:latin typeface="Courier New" charset="0"/>
                <a:ea typeface="+mn-ea"/>
              </a:rPr>
              <a:t>T</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M</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AFM</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E</a:t>
            </a:r>
            <a:r>
              <a:rPr kumimoji="0" lang="en-US" altLang="ja-JP" sz="1600" b="1">
                <a:solidFill>
                  <a:schemeClr val="bg1"/>
                </a:solidFill>
                <a:latin typeface="Courier New" charset="0"/>
                <a:ea typeface="+mn-ea"/>
              </a:rPr>
              <a:t>PC</a:t>
            </a:r>
            <a:r>
              <a:rPr kumimoji="0" lang="en-US" altLang="ja-JP" sz="1600" b="1">
                <a:solidFill>
                  <a:srgbClr val="FFFF00"/>
                </a:solidFill>
                <a:latin typeface="Courier New" charset="0"/>
                <a:ea typeface="+mn-ea"/>
              </a:rPr>
              <a:t>HGSAPD</a:t>
            </a:r>
            <a:r>
              <a:rPr kumimoji="0" lang="en-US" altLang="ja-JP" sz="1600" b="1">
                <a:solidFill>
                  <a:schemeClr val="bg1"/>
                </a:solidFill>
                <a:latin typeface="Courier New" charset="0"/>
                <a:ea typeface="+mn-ea"/>
              </a:rPr>
              <a:t>L-P</a:t>
            </a:r>
            <a:r>
              <a:rPr kumimoji="0" lang="en-US" altLang="ja-JP" sz="1600" b="1">
                <a:solidFill>
                  <a:srgbClr val="FFFF00"/>
                </a:solidFill>
                <a:latin typeface="Courier New" charset="0"/>
                <a:ea typeface="+mn-ea"/>
              </a:rPr>
              <a:t>K</a:t>
            </a:r>
            <a:r>
              <a:rPr kumimoji="0" lang="en-US" altLang="ja-JP" sz="1600" b="1">
                <a:solidFill>
                  <a:schemeClr val="bg1"/>
                </a:solidFill>
                <a:latin typeface="Courier New" charset="0"/>
                <a:ea typeface="+mn-ea"/>
              </a:rPr>
              <a:t>NKV</a:t>
            </a:r>
            <a:r>
              <a:rPr kumimoji="0" lang="en-US" altLang="ja-JP" sz="1600" b="1">
                <a:solidFill>
                  <a:srgbClr val="FFFF00"/>
                </a:solidFill>
                <a:latin typeface="Courier New" charset="0"/>
                <a:ea typeface="+mn-ea"/>
              </a:rPr>
              <a:t>NP</a:t>
            </a:r>
            <a:r>
              <a:rPr kumimoji="0" lang="en-US" altLang="ja-JP" sz="1600" b="1">
                <a:solidFill>
                  <a:schemeClr val="bg1"/>
                </a:solidFill>
                <a:latin typeface="Courier New" charset="0"/>
                <a:ea typeface="+mn-ea"/>
              </a:rPr>
              <a:t>I</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TI</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AA</a:t>
            </a:r>
            <a:r>
              <a:rPr kumimoji="0" lang="en-US" altLang="ja-JP" sz="1600" b="1">
                <a:solidFill>
                  <a:srgbClr val="FFFF00"/>
                </a:solidFill>
                <a:latin typeface="Courier New" charset="0"/>
                <a:ea typeface="+mn-ea"/>
              </a:rPr>
              <a:t>MML</a:t>
            </a:r>
            <a:r>
              <a:rPr kumimoji="0" lang="en-US" altLang="ja-JP" sz="1600" b="1">
                <a:solidFill>
                  <a:schemeClr val="bg1"/>
                </a:solidFill>
                <a:latin typeface="Courier New" charset="0"/>
                <a:ea typeface="+mn-ea"/>
              </a:rPr>
              <a:t>KLS..</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IN.cra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KELGTYG</a:t>
            </a:r>
            <a:r>
              <a:rPr kumimoji="0" lang="en-US" altLang="ja-JP" sz="1600" b="1">
                <a:solidFill>
                  <a:srgbClr val="FFFF00"/>
                </a:solidFill>
                <a:latin typeface="Courier New" charset="0"/>
                <a:ea typeface="+mn-ea"/>
              </a:rPr>
              <a:t>NLRP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RIAR</a:t>
            </a:r>
            <a:r>
              <a:rPr kumimoji="0" lang="en-US" altLang="ja-JP" sz="1600" b="1">
                <a:solidFill>
                  <a:schemeClr val="bg1"/>
                </a:solidFill>
                <a:latin typeface="Courier New" charset="0"/>
                <a:ea typeface="+mn-ea"/>
              </a:rPr>
              <a:t>L</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GFL</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E</a:t>
            </a:r>
            <a:r>
              <a:rPr kumimoji="0" lang="en-US" altLang="ja-JP" sz="1600" b="1">
                <a:solidFill>
                  <a:schemeClr val="bg1"/>
                </a:solidFill>
                <a:latin typeface="Courier New" charset="0"/>
                <a:ea typeface="+mn-ea"/>
              </a:rPr>
              <a:t>PI</a:t>
            </a:r>
            <a:r>
              <a:rPr kumimoji="0" lang="en-US" altLang="ja-JP" sz="1600" b="1">
                <a:solidFill>
                  <a:srgbClr val="FFFF00"/>
                </a:solidFill>
                <a:latin typeface="Courier New" charset="0"/>
                <a:ea typeface="+mn-ea"/>
              </a:rPr>
              <a:t>HGSAPDI</a:t>
            </a:r>
            <a:r>
              <a:rPr kumimoji="0" lang="en-US" altLang="ja-JP" sz="1600" b="1">
                <a:solidFill>
                  <a:schemeClr val="bg1"/>
                </a:solidFill>
                <a:latin typeface="Courier New" charset="0"/>
                <a:ea typeface="+mn-ea"/>
              </a:rPr>
              <a:t>S</a:t>
            </a:r>
            <a:r>
              <a:rPr kumimoji="0" lang="en-US" altLang="ja-JP" sz="1600" b="1">
                <a:solidFill>
                  <a:srgbClr val="FFFF00"/>
                </a:solidFill>
                <a:latin typeface="Courier New" charset="0"/>
                <a:ea typeface="+mn-ea"/>
              </a:rPr>
              <a:t>GK</a:t>
            </a:r>
            <a:r>
              <a:rPr kumimoji="0" lang="en-US" altLang="ja-JP" sz="1600" b="1">
                <a:solidFill>
                  <a:schemeClr val="bg1"/>
                </a:solidFill>
                <a:latin typeface="Courier New" charset="0"/>
                <a:ea typeface="+mn-ea"/>
              </a:rPr>
              <a:t>GIV</a:t>
            </a:r>
            <a:r>
              <a:rPr kumimoji="0" lang="en-US" altLang="ja-JP" sz="1600" b="1">
                <a:solidFill>
                  <a:srgbClr val="FFFF00"/>
                </a:solidFill>
                <a:latin typeface="Courier New" charset="0"/>
                <a:ea typeface="+mn-ea"/>
              </a:rPr>
              <a:t>NP</a:t>
            </a:r>
            <a:r>
              <a:rPr kumimoji="0" lang="en-US" altLang="ja-JP" sz="1600" b="1">
                <a:solidFill>
                  <a:schemeClr val="bg1"/>
                </a:solidFill>
                <a:latin typeface="Courier New" charset="0"/>
                <a:ea typeface="+mn-ea"/>
              </a:rPr>
              <a:t>VGTI</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VA</a:t>
            </a:r>
            <a:r>
              <a:rPr kumimoji="0" lang="en-US" altLang="ja-JP" sz="1600" b="1">
                <a:solidFill>
                  <a:srgbClr val="FFFF00"/>
                </a:solidFill>
                <a:latin typeface="Courier New" charset="0"/>
                <a:ea typeface="+mn-ea"/>
              </a:rPr>
              <a:t>MML</a:t>
            </a:r>
            <a:r>
              <a:rPr kumimoji="0" lang="en-US" altLang="ja-JP" sz="1600" b="1">
                <a:solidFill>
                  <a:schemeClr val="bg1"/>
                </a:solidFill>
                <a:latin typeface="Courier New" charset="0"/>
                <a:ea typeface="+mn-ea"/>
              </a:rPr>
              <a:t>RYS..</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IT.the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KSQ</a:t>
            </a:r>
            <a:r>
              <a:rPr kumimoji="0" lang="en-US" altLang="ja-JP" sz="1600" b="1">
                <a:solidFill>
                  <a:srgbClr val="FFFF00"/>
                </a:solidFill>
                <a:latin typeface="Courier New" charset="0"/>
                <a:ea typeface="+mn-ea"/>
              </a:rPr>
              <a:t>DL</a:t>
            </a:r>
            <a:r>
              <a:rPr kumimoji="0" lang="en-US" altLang="ja-JP" sz="1600" b="1">
                <a:solidFill>
                  <a:schemeClr val="bg1"/>
                </a:solidFill>
                <a:latin typeface="Courier New" charset="0"/>
                <a:ea typeface="+mn-ea"/>
              </a:rPr>
              <a:t>F</a:t>
            </a:r>
            <a:r>
              <a:rPr kumimoji="0" lang="en-US" altLang="ja-JP" sz="1600" b="1">
                <a:solidFill>
                  <a:srgbClr val="FFFF00"/>
                </a:solidFill>
                <a:latin typeface="Courier New" charset="0"/>
                <a:ea typeface="+mn-ea"/>
              </a:rPr>
              <a:t>ANLRP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V</a:t>
            </a:r>
            <a:r>
              <a:rPr kumimoji="0" lang="en-US" altLang="ja-JP" sz="1600" b="1">
                <a:solidFill>
                  <a:srgbClr val="FFFF00"/>
                </a:solidFill>
                <a:latin typeface="Courier New" charset="0"/>
                <a:ea typeface="+mn-ea"/>
              </a:rPr>
              <a:t>AR</a:t>
            </a:r>
            <a:r>
              <a:rPr kumimoji="0" lang="en-US" altLang="ja-JP" sz="1600" b="1">
                <a:solidFill>
                  <a:schemeClr val="bg1"/>
                </a:solidFill>
                <a:latin typeface="Courier New" charset="0"/>
                <a:ea typeface="+mn-ea"/>
              </a:rPr>
              <a:t>V</a:t>
            </a:r>
            <a:r>
              <a:rPr kumimoji="0" lang="en-US" altLang="ja-JP" sz="1600" b="1">
                <a:solidFill>
                  <a:srgbClr val="FFFF00"/>
                </a:solidFill>
                <a:latin typeface="Courier New" charset="0"/>
                <a:ea typeface="+mn-ea"/>
              </a:rPr>
              <a:t>AFE</a:t>
            </a:r>
            <a:r>
              <a:rPr kumimoji="0" lang="en-US" altLang="ja-JP" sz="1600" b="1">
                <a:solidFill>
                  <a:schemeClr val="bg1"/>
                </a:solidFill>
                <a:latin typeface="Courier New" charset="0"/>
                <a:ea typeface="+mn-ea"/>
              </a:rPr>
              <a:t>A</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P</a:t>
            </a:r>
            <a:r>
              <a:rPr kumimoji="0" lang="en-US" altLang="ja-JP" sz="1600" b="1">
                <a:solidFill>
                  <a:srgbClr val="FFFF00"/>
                </a:solidFill>
                <a:latin typeface="Courier New" charset="0"/>
                <a:ea typeface="+mn-ea"/>
              </a:rPr>
              <a:t>VHGSAPDIAGK</a:t>
            </a:r>
            <a:r>
              <a:rPr kumimoji="0" lang="en-US" altLang="ja-JP" sz="1600" b="1">
                <a:solidFill>
                  <a:schemeClr val="bg1"/>
                </a:solidFill>
                <a:latin typeface="Courier New" charset="0"/>
                <a:ea typeface="+mn-ea"/>
              </a:rPr>
              <a:t>GIA</a:t>
            </a:r>
            <a:r>
              <a:rPr kumimoji="0" lang="en-US" altLang="ja-JP" sz="1600" b="1">
                <a:solidFill>
                  <a:srgbClr val="FFFF00"/>
                </a:solidFill>
                <a:latin typeface="Courier New" charset="0"/>
                <a:ea typeface="+mn-ea"/>
              </a:rPr>
              <a:t>NPTA</a:t>
            </a:r>
            <a:r>
              <a:rPr kumimoji="0" lang="en-US" altLang="ja-JP" sz="1600" b="1">
                <a:solidFill>
                  <a:schemeClr val="bg1"/>
                </a:solidFill>
                <a:latin typeface="Courier New" charset="0"/>
                <a:ea typeface="+mn-ea"/>
              </a:rPr>
              <a:t>AI</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AA</a:t>
            </a:r>
            <a:r>
              <a:rPr kumimoji="0" lang="en-US" altLang="ja-JP" sz="1600" b="1">
                <a:solidFill>
                  <a:srgbClr val="FFFF00"/>
                </a:solidFill>
                <a:latin typeface="Courier New" charset="0"/>
                <a:ea typeface="+mn-ea"/>
              </a:rPr>
              <a:t>MML</a:t>
            </a:r>
            <a:r>
              <a:rPr kumimoji="0" lang="en-US" altLang="ja-JP" sz="1600" b="1">
                <a:solidFill>
                  <a:schemeClr val="bg1"/>
                </a:solidFill>
                <a:latin typeface="Courier New" charset="0"/>
                <a:ea typeface="+mn-ea"/>
              </a:rPr>
              <a:t>EHA..</a:t>
            </a:r>
          </a:p>
          <a:p>
            <a:pPr fontAlgn="auto">
              <a:lnSpc>
                <a:spcPts val="1700"/>
              </a:lnSpc>
              <a:spcBef>
                <a:spcPts val="0"/>
              </a:spcBef>
              <a:spcAft>
                <a:spcPts val="0"/>
              </a:spcAft>
              <a:defRPr/>
            </a:pPr>
            <a:r>
              <a:rPr kumimoji="0" lang="en-US" altLang="ja-JP" sz="1600" b="1">
                <a:solidFill>
                  <a:srgbClr val="00FF00"/>
                </a:solidFill>
                <a:latin typeface="Courier New" charset="0"/>
                <a:ea typeface="+mn-ea"/>
              </a:rPr>
              <a:t>ISul#7</a:t>
            </a:r>
            <a:r>
              <a:rPr kumimoji="0" lang="en-US" altLang="ja-JP" sz="1600" b="1">
                <a:solidFill>
                  <a:schemeClr val="bg1"/>
                </a:solidFill>
                <a:latin typeface="Courier New" charset="0"/>
                <a:ea typeface="+mn-ea"/>
              </a:rPr>
              <a:t>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QIY</a:t>
            </a:r>
            <a:r>
              <a:rPr kumimoji="0" lang="en-US" altLang="ja-JP" sz="1600" b="1">
                <a:solidFill>
                  <a:srgbClr val="FFFF00"/>
                </a:solidFill>
                <a:latin typeface="Courier New" charset="0"/>
                <a:ea typeface="+mn-ea"/>
              </a:rPr>
              <a:t>D</a:t>
            </a:r>
            <a:r>
              <a:rPr kumimoji="0" lang="en-US" altLang="ja-JP" sz="1600" b="1">
                <a:solidFill>
                  <a:srgbClr val="00FF00"/>
                </a:solidFill>
                <a:latin typeface="Courier New" charset="0"/>
                <a:ea typeface="+mn-ea"/>
              </a:rPr>
              <a:t>M</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AN</a:t>
            </a:r>
            <a:r>
              <a:rPr kumimoji="0" lang="en-US" altLang="ja-JP" sz="1600" b="1">
                <a:solidFill>
                  <a:srgbClr val="00FF00"/>
                </a:solidFill>
                <a:latin typeface="Courier New" charset="0"/>
                <a:ea typeface="+mn-ea"/>
              </a:rPr>
              <a:t>I</a:t>
            </a:r>
            <a:r>
              <a:rPr kumimoji="0" lang="en-US" altLang="ja-JP" sz="1600" b="1">
                <a:solidFill>
                  <a:srgbClr val="FFFF00"/>
                </a:solidFill>
                <a:latin typeface="Courier New" charset="0"/>
                <a:ea typeface="+mn-ea"/>
              </a:rPr>
              <a:t>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RIA</a:t>
            </a:r>
            <a:r>
              <a:rPr kumimoji="0" lang="en-US" altLang="ja-JP" sz="1600" b="1">
                <a:solidFill>
                  <a:srgbClr val="00FF00"/>
                </a:solidFill>
                <a:latin typeface="Courier New" charset="0"/>
                <a:ea typeface="+mn-ea"/>
              </a:rPr>
              <a:t>K</a:t>
            </a:r>
            <a:r>
              <a:rPr kumimoji="0" lang="en-US" altLang="ja-JP" sz="1600" b="1">
                <a:solidFill>
                  <a:schemeClr val="bg1"/>
                </a:solidFill>
                <a:latin typeface="Courier New" charset="0"/>
                <a:ea typeface="+mn-ea"/>
              </a:rPr>
              <a:t>V</a:t>
            </a:r>
            <a:r>
              <a:rPr kumimoji="0" lang="en-US" altLang="ja-JP" sz="1600" b="1">
                <a:solidFill>
                  <a:srgbClr val="00FF00"/>
                </a:solidFill>
                <a:latin typeface="Courier New" charset="0"/>
                <a:ea typeface="+mn-ea"/>
              </a:rPr>
              <a:t>G</a:t>
            </a:r>
            <a:r>
              <a:rPr kumimoji="0" lang="en-US" altLang="ja-JP" sz="1600" b="1">
                <a:solidFill>
                  <a:schemeClr val="bg1"/>
                </a:solidFill>
                <a:latin typeface="Courier New" charset="0"/>
                <a:ea typeface="+mn-ea"/>
              </a:rPr>
              <a:t>LNF</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P</a:t>
            </a:r>
            <a:r>
              <a:rPr kumimoji="0" lang="en-US" altLang="ja-JP" sz="1600" b="1">
                <a:solidFill>
                  <a:srgbClr val="FFFF00"/>
                </a:solidFill>
                <a:latin typeface="Courier New" charset="0"/>
                <a:ea typeface="+mn-ea"/>
              </a:rPr>
              <a:t>VHG</a:t>
            </a:r>
            <a:r>
              <a:rPr kumimoji="0" lang="en-US" altLang="ja-JP" sz="1600" b="1">
                <a:solidFill>
                  <a:srgbClr val="00FF00"/>
                </a:solidFill>
                <a:latin typeface="Courier New" charset="0"/>
                <a:ea typeface="+mn-ea"/>
              </a:rPr>
              <a:t>A</a:t>
            </a:r>
            <a:r>
              <a:rPr kumimoji="0" lang="en-US" altLang="ja-JP" sz="1600" b="1">
                <a:solidFill>
                  <a:srgbClr val="FFFF00"/>
                </a:solidFill>
                <a:latin typeface="Courier New" charset="0"/>
                <a:ea typeface="+mn-ea"/>
              </a:rPr>
              <a:t>A</a:t>
            </a:r>
            <a:r>
              <a:rPr kumimoji="0" lang="en-US" altLang="ja-JP" sz="1600" b="1">
                <a:solidFill>
                  <a:srgbClr val="00FF00"/>
                </a:solidFill>
                <a:latin typeface="Courier New" charset="0"/>
                <a:ea typeface="+mn-ea"/>
              </a:rPr>
              <a:t>F</a:t>
            </a:r>
            <a:r>
              <a:rPr kumimoji="0" lang="en-US" altLang="ja-JP" sz="1600" b="1">
                <a:solidFill>
                  <a:srgbClr val="FFFF00"/>
                </a:solidFill>
                <a:latin typeface="Courier New" charset="0"/>
                <a:ea typeface="+mn-ea"/>
              </a:rPr>
              <a:t>DIAGK</a:t>
            </a:r>
            <a:r>
              <a:rPr kumimoji="0" lang="en-US" altLang="ja-JP" sz="1600" b="1">
                <a:solidFill>
                  <a:schemeClr val="bg1"/>
                </a:solidFill>
                <a:latin typeface="Courier New" charset="0"/>
                <a:ea typeface="+mn-ea"/>
              </a:rPr>
              <a:t>NIG</a:t>
            </a:r>
            <a:r>
              <a:rPr kumimoji="0" lang="en-US" altLang="ja-JP" sz="1600" b="1">
                <a:solidFill>
                  <a:srgbClr val="FFFF00"/>
                </a:solidFill>
                <a:latin typeface="Courier New" charset="0"/>
                <a:ea typeface="+mn-ea"/>
              </a:rPr>
              <a:t>NPTA</a:t>
            </a:r>
            <a:r>
              <a:rPr kumimoji="0" lang="en-US" altLang="ja-JP" sz="1600" b="1">
                <a:solidFill>
                  <a:schemeClr val="bg1"/>
                </a:solidFill>
                <a:latin typeface="Courier New" charset="0"/>
                <a:ea typeface="+mn-ea"/>
              </a:rPr>
              <a:t>FL</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VS</a:t>
            </a:r>
            <a:r>
              <a:rPr kumimoji="0" lang="en-US" altLang="ja-JP" sz="1600" b="1">
                <a:solidFill>
                  <a:srgbClr val="FFFF00"/>
                </a:solidFill>
                <a:latin typeface="Courier New" charset="0"/>
                <a:ea typeface="+mn-ea"/>
              </a:rPr>
              <a:t>MM</a:t>
            </a:r>
            <a:r>
              <a:rPr kumimoji="0" lang="en-US" altLang="ja-JP" sz="1600" b="1">
                <a:solidFill>
                  <a:srgbClr val="00FF00"/>
                </a:solidFill>
                <a:latin typeface="Courier New" charset="0"/>
                <a:ea typeface="+mn-ea"/>
              </a:rPr>
              <a:t>Y</a:t>
            </a:r>
            <a:r>
              <a:rPr kumimoji="0" lang="en-US" altLang="ja-JP" sz="1600" b="1">
                <a:solidFill>
                  <a:schemeClr val="bg1"/>
                </a:solidFill>
                <a:latin typeface="Courier New" charset="0"/>
                <a:ea typeface="+mn-ea"/>
              </a:rPr>
              <a:t>ERM..</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CB.tau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KTF</a:t>
            </a:r>
            <a:r>
              <a:rPr kumimoji="0" lang="en-US" altLang="ja-JP" sz="1600" b="1">
                <a:solidFill>
                  <a:srgbClr val="FFFF00"/>
                </a:solidFill>
                <a:latin typeface="Courier New" charset="0"/>
                <a:ea typeface="+mn-ea"/>
              </a:rPr>
              <a:t>DL</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AN</a:t>
            </a:r>
            <a:r>
              <a:rPr kumimoji="0" lang="en-US" altLang="ja-JP" sz="1600" b="1">
                <a:solidFill>
                  <a:schemeClr val="bg1"/>
                </a:solidFill>
                <a:latin typeface="Courier New" charset="0"/>
                <a:ea typeface="+mn-ea"/>
              </a:rPr>
              <a:t>V</a:t>
            </a:r>
            <a:r>
              <a:rPr kumimoji="0" lang="en-US" altLang="ja-JP" sz="1600" b="1">
                <a:solidFill>
                  <a:srgbClr val="FFFF00"/>
                </a:solidFill>
                <a:latin typeface="Courier New" charset="0"/>
                <a:ea typeface="+mn-ea"/>
              </a:rPr>
              <a:t>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RIA</a:t>
            </a:r>
            <a:r>
              <a:rPr kumimoji="0" lang="en-US" altLang="ja-JP" sz="1600" b="1">
                <a:solidFill>
                  <a:schemeClr val="bg1"/>
                </a:solidFill>
                <a:latin typeface="Courier New" charset="0"/>
                <a:ea typeface="+mn-ea"/>
              </a:rPr>
              <a:t>EF</a:t>
            </a:r>
            <a:r>
              <a:rPr kumimoji="0" lang="en-US" altLang="ja-JP" sz="1600" b="1">
                <a:solidFill>
                  <a:srgbClr val="FFFF00"/>
                </a:solidFill>
                <a:latin typeface="Courier New" charset="0"/>
                <a:ea typeface="+mn-ea"/>
              </a:rPr>
              <a:t>AFE</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S</a:t>
            </a:r>
            <a:r>
              <a:rPr kumimoji="0" lang="en-US" altLang="ja-JP" sz="1600" b="1">
                <a:solidFill>
                  <a:srgbClr val="FFFF00"/>
                </a:solidFill>
                <a:latin typeface="Courier New" charset="0"/>
                <a:ea typeface="+mn-ea"/>
              </a:rPr>
              <a:t>VHG</a:t>
            </a:r>
            <a:r>
              <a:rPr kumimoji="0" lang="en-US" altLang="ja-JP" sz="1600" b="1">
                <a:solidFill>
                  <a:schemeClr val="bg1"/>
                </a:solidFill>
                <a:latin typeface="Courier New" charset="0"/>
                <a:ea typeface="+mn-ea"/>
              </a:rPr>
              <a:t>T</a:t>
            </a:r>
            <a:r>
              <a:rPr kumimoji="0" lang="en-US" altLang="ja-JP" sz="1600" b="1">
                <a:solidFill>
                  <a:srgbClr val="FFFF00"/>
                </a:solidFill>
                <a:latin typeface="Courier New" charset="0"/>
                <a:ea typeface="+mn-ea"/>
              </a:rPr>
              <a:t>APDIAGK</a:t>
            </a:r>
            <a:r>
              <a:rPr kumimoji="0" lang="en-US" altLang="ja-JP" sz="1600" b="1">
                <a:solidFill>
                  <a:schemeClr val="bg1"/>
                </a:solidFill>
                <a:latin typeface="Courier New" charset="0"/>
                <a:ea typeface="+mn-ea"/>
              </a:rPr>
              <a:t>DMA</a:t>
            </a:r>
            <a:r>
              <a:rPr kumimoji="0" lang="en-US" altLang="ja-JP" sz="1600" b="1">
                <a:solidFill>
                  <a:srgbClr val="FFFF00"/>
                </a:solidFill>
                <a:latin typeface="Courier New" charset="0"/>
                <a:ea typeface="+mn-ea"/>
              </a:rPr>
              <a:t>NPTA</a:t>
            </a:r>
            <a:r>
              <a:rPr kumimoji="0" lang="en-US" altLang="ja-JP" sz="1600" b="1">
                <a:solidFill>
                  <a:schemeClr val="bg1"/>
                </a:solidFill>
                <a:latin typeface="Courier New" charset="0"/>
                <a:ea typeface="+mn-ea"/>
              </a:rPr>
              <a:t>LL</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AV</a:t>
            </a:r>
            <a:r>
              <a:rPr kumimoji="0" lang="en-US" altLang="ja-JP" sz="1600" b="1">
                <a:solidFill>
                  <a:srgbClr val="FFFF00"/>
                </a:solidFill>
                <a:latin typeface="Courier New" charset="0"/>
                <a:ea typeface="+mn-ea"/>
              </a:rPr>
              <a:t>MML</a:t>
            </a:r>
            <a:r>
              <a:rPr kumimoji="0" lang="en-US" altLang="ja-JP" sz="1600" b="1">
                <a:solidFill>
                  <a:schemeClr val="bg1"/>
                </a:solidFill>
                <a:latin typeface="Courier New" charset="0"/>
                <a:ea typeface="+mn-ea"/>
              </a:rPr>
              <a:t>RHM..</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CS.cer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KTFG</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F</a:t>
            </a:r>
            <a:r>
              <a:rPr kumimoji="0" lang="en-US" altLang="ja-JP" sz="1600" b="1">
                <a:solidFill>
                  <a:srgbClr val="FFFF00"/>
                </a:solidFill>
                <a:latin typeface="Courier New" charset="0"/>
                <a:ea typeface="+mn-ea"/>
              </a:rPr>
              <a:t>AN</a:t>
            </a:r>
            <a:r>
              <a:rPr kumimoji="0" lang="en-US" altLang="ja-JP" sz="1600" b="1">
                <a:solidFill>
                  <a:schemeClr val="bg1"/>
                </a:solidFill>
                <a:latin typeface="Courier New" charset="0"/>
                <a:ea typeface="+mn-ea"/>
              </a:rPr>
              <a:t>V</a:t>
            </a:r>
            <a:r>
              <a:rPr kumimoji="0" lang="en-US" altLang="ja-JP" sz="1600" b="1">
                <a:solidFill>
                  <a:srgbClr val="FFFF00"/>
                </a:solidFill>
                <a:latin typeface="Courier New" charset="0"/>
                <a:ea typeface="+mn-ea"/>
              </a:rPr>
              <a:t>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VI</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AFE</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A</a:t>
            </a:r>
            <a:r>
              <a:rPr kumimoji="0" lang="en-US" altLang="ja-JP" sz="1600" b="1">
                <a:solidFill>
                  <a:srgbClr val="FFFF00"/>
                </a:solidFill>
                <a:latin typeface="Courier New" charset="0"/>
                <a:ea typeface="+mn-ea"/>
              </a:rPr>
              <a:t>VHGSAPDIAG</a:t>
            </a:r>
            <a:r>
              <a:rPr kumimoji="0" lang="en-US" altLang="ja-JP" sz="1600" b="1">
                <a:solidFill>
                  <a:schemeClr val="bg1"/>
                </a:solidFill>
                <a:latin typeface="Courier New" charset="0"/>
                <a:ea typeface="+mn-ea"/>
              </a:rPr>
              <a:t>QDKA</a:t>
            </a:r>
            <a:r>
              <a:rPr kumimoji="0" lang="en-US" altLang="ja-JP" sz="1600" b="1">
                <a:solidFill>
                  <a:srgbClr val="FFFF00"/>
                </a:solidFill>
                <a:latin typeface="Courier New" charset="0"/>
                <a:ea typeface="+mn-ea"/>
              </a:rPr>
              <a:t>NPTA</a:t>
            </a:r>
            <a:r>
              <a:rPr kumimoji="0" lang="en-US" altLang="ja-JP" sz="1600" b="1">
                <a:solidFill>
                  <a:schemeClr val="bg1"/>
                </a:solidFill>
                <a:latin typeface="Courier New" charset="0"/>
                <a:ea typeface="+mn-ea"/>
              </a:rPr>
              <a:t>LL</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SV</a:t>
            </a:r>
            <a:r>
              <a:rPr kumimoji="0" lang="en-US" altLang="ja-JP" sz="1600" b="1">
                <a:solidFill>
                  <a:srgbClr val="FFFF00"/>
                </a:solidFill>
                <a:latin typeface="Courier New" charset="0"/>
                <a:ea typeface="+mn-ea"/>
              </a:rPr>
              <a:t>MML</a:t>
            </a:r>
            <a:r>
              <a:rPr kumimoji="0" lang="en-US" altLang="ja-JP" sz="1600" b="1">
                <a:solidFill>
                  <a:schemeClr val="bg1"/>
                </a:solidFill>
                <a:latin typeface="Courier New" charset="0"/>
                <a:ea typeface="+mn-ea"/>
              </a:rPr>
              <a:t>NHM..</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CB.sub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QEL</a:t>
            </a:r>
            <a:r>
              <a:rPr kumimoji="0" lang="en-US" altLang="ja-JP" sz="1600" b="1">
                <a:solidFill>
                  <a:srgbClr val="FFFF00"/>
                </a:solidFill>
                <a:latin typeface="Courier New" charset="0"/>
                <a:ea typeface="+mn-ea"/>
              </a:rPr>
              <a:t>DL</a:t>
            </a:r>
            <a:r>
              <a:rPr kumimoji="0" lang="en-US" altLang="ja-JP" sz="1600" b="1">
                <a:solidFill>
                  <a:schemeClr val="bg1"/>
                </a:solidFill>
                <a:latin typeface="Courier New" charset="0"/>
                <a:ea typeface="+mn-ea"/>
              </a:rPr>
              <a:t>FVC</a:t>
            </a:r>
            <a:r>
              <a:rPr kumimoji="0" lang="en-US" altLang="ja-JP" sz="1600" b="1">
                <a:solidFill>
                  <a:srgbClr val="FFFF00"/>
                </a:solidFill>
                <a:latin typeface="Courier New" charset="0"/>
                <a:ea typeface="+mn-ea"/>
              </a:rPr>
              <a:t>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LV</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A</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IDY</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AT</a:t>
            </a:r>
            <a:r>
              <a:rPr kumimoji="0" lang="en-US" altLang="ja-JP" sz="1600" b="1">
                <a:solidFill>
                  <a:srgbClr val="FFFF00"/>
                </a:solidFill>
                <a:latin typeface="Courier New" charset="0"/>
                <a:ea typeface="+mn-ea"/>
              </a:rPr>
              <a:t>HG</a:t>
            </a:r>
            <a:r>
              <a:rPr kumimoji="0" lang="en-US" altLang="ja-JP" sz="1600" b="1">
                <a:solidFill>
                  <a:schemeClr val="bg1"/>
                </a:solidFill>
                <a:latin typeface="Courier New" charset="0"/>
                <a:ea typeface="+mn-ea"/>
              </a:rPr>
              <a:t>T</a:t>
            </a:r>
            <a:r>
              <a:rPr kumimoji="0" lang="en-US" altLang="ja-JP" sz="1600" b="1">
                <a:solidFill>
                  <a:srgbClr val="FFFF00"/>
                </a:solidFill>
                <a:latin typeface="Courier New" charset="0"/>
                <a:ea typeface="+mn-ea"/>
              </a:rPr>
              <a:t>AP</a:t>
            </a:r>
            <a:r>
              <a:rPr kumimoji="0" lang="en-US" altLang="ja-JP" sz="1600" b="1">
                <a:solidFill>
                  <a:schemeClr val="bg1"/>
                </a:solidFill>
                <a:latin typeface="Courier New" charset="0"/>
                <a:ea typeface="+mn-ea"/>
              </a:rPr>
              <a:t>KY</a:t>
            </a:r>
            <a:r>
              <a:rPr kumimoji="0" lang="en-US" altLang="ja-JP" sz="1600" b="1">
                <a:solidFill>
                  <a:srgbClr val="FFFF00"/>
                </a:solidFill>
                <a:latin typeface="Courier New" charset="0"/>
                <a:ea typeface="+mn-ea"/>
              </a:rPr>
              <a:t>AG</a:t>
            </a:r>
            <a:r>
              <a:rPr kumimoji="0" lang="en-US" altLang="ja-JP" sz="1600" b="1">
                <a:solidFill>
                  <a:schemeClr val="bg1"/>
                </a:solidFill>
                <a:latin typeface="Courier New" charset="0"/>
                <a:ea typeface="+mn-ea"/>
              </a:rPr>
              <a:t>LDKV</a:t>
            </a:r>
            <a:r>
              <a:rPr kumimoji="0" lang="en-US" altLang="ja-JP" sz="1600" b="1">
                <a:solidFill>
                  <a:srgbClr val="FFFF00"/>
                </a:solidFill>
                <a:latin typeface="Courier New" charset="0"/>
                <a:ea typeface="+mn-ea"/>
              </a:rPr>
              <a:t>NP</a:t>
            </a:r>
            <a:r>
              <a:rPr kumimoji="0" lang="en-US" altLang="ja-JP" sz="1600" b="1">
                <a:solidFill>
                  <a:schemeClr val="bg1"/>
                </a:solidFill>
                <a:latin typeface="Courier New" charset="0"/>
                <a:ea typeface="+mn-ea"/>
              </a:rPr>
              <a:t>SSVI</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GVLL</a:t>
            </a:r>
            <a:r>
              <a:rPr kumimoji="0" lang="en-US" altLang="ja-JP" sz="1600" b="1">
                <a:solidFill>
                  <a:srgbClr val="FFFF00"/>
                </a:solidFill>
                <a:latin typeface="Courier New" charset="0"/>
                <a:ea typeface="+mn-ea"/>
              </a:rPr>
              <a:t>L</a:t>
            </a:r>
            <a:r>
              <a:rPr kumimoji="0" lang="en-US" altLang="ja-JP" sz="1600" b="1">
                <a:solidFill>
                  <a:schemeClr val="bg1"/>
                </a:solidFill>
                <a:latin typeface="Courier New" charset="0"/>
                <a:ea typeface="+mn-ea"/>
              </a:rPr>
              <a:t>EHL..</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CE.col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QEL</a:t>
            </a:r>
            <a:r>
              <a:rPr kumimoji="0" lang="en-US" altLang="ja-JP" sz="1600" b="1">
                <a:solidFill>
                  <a:srgbClr val="FFFF00"/>
                </a:solidFill>
                <a:latin typeface="Courier New" charset="0"/>
                <a:ea typeface="+mn-ea"/>
              </a:rPr>
              <a:t>DL</a:t>
            </a:r>
            <a:r>
              <a:rPr kumimoji="0" lang="en-US" altLang="ja-JP" sz="1600" b="1">
                <a:solidFill>
                  <a:schemeClr val="bg1"/>
                </a:solidFill>
                <a:latin typeface="Courier New" charset="0"/>
                <a:ea typeface="+mn-ea"/>
              </a:rPr>
              <a:t>YIC</a:t>
            </a:r>
            <a:r>
              <a:rPr kumimoji="0" lang="en-US" altLang="ja-JP" sz="1600" b="1">
                <a:solidFill>
                  <a:srgbClr val="FFFF00"/>
                </a:solidFill>
                <a:latin typeface="Courier New" charset="0"/>
                <a:ea typeface="+mn-ea"/>
              </a:rPr>
              <a:t>LRP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LV</a:t>
            </a:r>
            <a:r>
              <a:rPr kumimoji="0" lang="en-US" altLang="ja-JP" sz="1600" b="1">
                <a:solidFill>
                  <a:srgbClr val="FFFF00"/>
                </a:solidFill>
                <a:latin typeface="Courier New" charset="0"/>
                <a:ea typeface="+mn-ea"/>
              </a:rPr>
              <a:t>R</a:t>
            </a:r>
            <a:r>
              <a:rPr kumimoji="0" lang="en-US" altLang="ja-JP" sz="1600" b="1">
                <a:solidFill>
                  <a:schemeClr val="bg1"/>
                </a:solidFill>
                <a:latin typeface="Courier New" charset="0"/>
                <a:ea typeface="+mn-ea"/>
              </a:rPr>
              <a:t>A</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I</a:t>
            </a:r>
            <a:r>
              <a:rPr kumimoji="0" lang="en-US" altLang="ja-JP" sz="1600" b="1">
                <a:solidFill>
                  <a:srgbClr val="FFFF00"/>
                </a:solidFill>
                <a:latin typeface="Courier New" charset="0"/>
                <a:ea typeface="+mn-ea"/>
              </a:rPr>
              <a:t>E</a:t>
            </a:r>
            <a:r>
              <a:rPr kumimoji="0" lang="en-US" altLang="ja-JP" sz="1600" b="1">
                <a:solidFill>
                  <a:schemeClr val="bg1"/>
                </a:solidFill>
                <a:latin typeface="Courier New" charset="0"/>
                <a:ea typeface="+mn-ea"/>
              </a:rPr>
              <a:t>Y</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AT</a:t>
            </a:r>
            <a:r>
              <a:rPr kumimoji="0" lang="en-US" altLang="ja-JP" sz="1600" b="1">
                <a:solidFill>
                  <a:srgbClr val="FFFF00"/>
                </a:solidFill>
                <a:latin typeface="Courier New" charset="0"/>
                <a:ea typeface="+mn-ea"/>
              </a:rPr>
              <a:t>HG</a:t>
            </a:r>
            <a:r>
              <a:rPr kumimoji="0" lang="en-US" altLang="ja-JP" sz="1600" b="1">
                <a:solidFill>
                  <a:schemeClr val="bg1"/>
                </a:solidFill>
                <a:latin typeface="Courier New" charset="0"/>
                <a:ea typeface="+mn-ea"/>
              </a:rPr>
              <a:t>T</a:t>
            </a:r>
            <a:r>
              <a:rPr kumimoji="0" lang="en-US" altLang="ja-JP" sz="1600" b="1">
                <a:solidFill>
                  <a:srgbClr val="FFFF00"/>
                </a:solidFill>
                <a:latin typeface="Courier New" charset="0"/>
                <a:ea typeface="+mn-ea"/>
              </a:rPr>
              <a:t>AP</a:t>
            </a:r>
            <a:r>
              <a:rPr kumimoji="0" lang="en-US" altLang="ja-JP" sz="1600" b="1">
                <a:solidFill>
                  <a:schemeClr val="bg1"/>
                </a:solidFill>
                <a:latin typeface="Courier New" charset="0"/>
                <a:ea typeface="+mn-ea"/>
              </a:rPr>
              <a:t>KY</a:t>
            </a:r>
            <a:r>
              <a:rPr kumimoji="0" lang="en-US" altLang="ja-JP" sz="1600" b="1">
                <a:solidFill>
                  <a:srgbClr val="FFFF00"/>
                </a:solidFill>
                <a:latin typeface="Courier New" charset="0"/>
                <a:ea typeface="+mn-ea"/>
              </a:rPr>
              <a:t>AG</a:t>
            </a:r>
            <a:r>
              <a:rPr kumimoji="0" lang="en-US" altLang="ja-JP" sz="1600" b="1">
                <a:solidFill>
                  <a:schemeClr val="bg1"/>
                </a:solidFill>
                <a:latin typeface="Courier New" charset="0"/>
                <a:ea typeface="+mn-ea"/>
              </a:rPr>
              <a:t>QDKV</a:t>
            </a:r>
            <a:r>
              <a:rPr kumimoji="0" lang="en-US" altLang="ja-JP" sz="1600" b="1">
                <a:solidFill>
                  <a:srgbClr val="FFFF00"/>
                </a:solidFill>
                <a:latin typeface="Courier New" charset="0"/>
                <a:ea typeface="+mn-ea"/>
              </a:rPr>
              <a:t>NP</a:t>
            </a:r>
            <a:r>
              <a:rPr kumimoji="0" lang="en-US" altLang="ja-JP" sz="1600" b="1">
                <a:solidFill>
                  <a:schemeClr val="bg1"/>
                </a:solidFill>
                <a:latin typeface="Courier New" charset="0"/>
                <a:ea typeface="+mn-ea"/>
              </a:rPr>
              <a:t>GSII</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AE</a:t>
            </a:r>
            <a:r>
              <a:rPr kumimoji="0" lang="en-US" altLang="ja-JP" sz="1600" b="1">
                <a:solidFill>
                  <a:srgbClr val="FFFF00"/>
                </a:solidFill>
                <a:latin typeface="Courier New" charset="0"/>
                <a:ea typeface="+mn-ea"/>
              </a:rPr>
              <a:t>MML</a:t>
            </a:r>
            <a:r>
              <a:rPr kumimoji="0" lang="en-US" altLang="ja-JP" sz="1600" b="1">
                <a:solidFill>
                  <a:schemeClr val="bg1"/>
                </a:solidFill>
                <a:latin typeface="Courier New" charset="0"/>
                <a:ea typeface="+mn-ea"/>
              </a:rPr>
              <a:t>RHM..</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         #         #    #        #       ** * **      *</a:t>
            </a:r>
          </a:p>
          <a:p>
            <a:pPr fontAlgn="auto">
              <a:lnSpc>
                <a:spcPts val="1700"/>
              </a:lnSpc>
              <a:spcBef>
                <a:spcPts val="0"/>
              </a:spcBef>
              <a:spcAft>
                <a:spcPts val="0"/>
              </a:spcAft>
              <a:defRPr/>
            </a:pPr>
            <a:r>
              <a:rPr kumimoji="0" lang="en-US" altLang="ja-JP" sz="1600" b="1">
                <a:solidFill>
                  <a:srgbClr val="FFFF00"/>
                </a:solidFill>
                <a:latin typeface="Courier New" charset="0"/>
                <a:ea typeface="+mn-ea"/>
              </a:rPr>
              <a:t>Ancest</a:t>
            </a:r>
            <a:r>
              <a:rPr kumimoji="0" lang="en-US" altLang="ja-JP" sz="1600" b="1">
                <a:solidFill>
                  <a:schemeClr val="bg1"/>
                </a:solidFill>
                <a:latin typeface="Courier New" charset="0"/>
                <a:ea typeface="+mn-ea"/>
              </a:rPr>
              <a:t> .</a:t>
            </a:r>
            <a:r>
              <a:rPr kumimoji="0" lang="en-US" altLang="ja-JP" sz="1600" b="1">
                <a:solidFill>
                  <a:srgbClr val="FFFF00"/>
                </a:solidFill>
                <a:latin typeface="Courier New" charset="0"/>
                <a:ea typeface="+mn-ea"/>
              </a:rPr>
              <a:t>LR</a:t>
            </a:r>
            <a:r>
              <a:rPr kumimoji="0" lang="en-US" altLang="ja-JP" sz="1600" b="1">
                <a:solidFill>
                  <a:schemeClr val="bg1"/>
                </a:solidFill>
                <a:latin typeface="Courier New" charset="0"/>
                <a:ea typeface="+mn-ea"/>
              </a:rPr>
              <a:t>xxx</a:t>
            </a:r>
            <a:r>
              <a:rPr kumimoji="0" lang="en-US" altLang="ja-JP" sz="1600" b="1">
                <a:solidFill>
                  <a:srgbClr val="FFFF00"/>
                </a:solidFill>
                <a:latin typeface="Courier New" charset="0"/>
                <a:ea typeface="+mn-ea"/>
              </a:rPr>
              <a:t>D</a:t>
            </a:r>
            <a:r>
              <a:rPr kumimoji="0" lang="en-US" altLang="ja-JP" sz="1600" b="1">
                <a:solidFill>
                  <a:srgbClr val="FF00FF"/>
                </a:solidFill>
                <a:latin typeface="Courier New" charset="0"/>
                <a:ea typeface="+mn-ea"/>
              </a:rPr>
              <a:t>L</a:t>
            </a:r>
            <a:r>
              <a:rPr kumimoji="0" lang="en-US" altLang="ja-JP" sz="1600" b="1">
                <a:solidFill>
                  <a:schemeClr val="bg1"/>
                </a:solidFill>
                <a:latin typeface="Courier New" charset="0"/>
                <a:ea typeface="+mn-ea"/>
              </a:rPr>
              <a:t>x</a:t>
            </a:r>
            <a:r>
              <a:rPr kumimoji="0" lang="en-US" altLang="ja-JP" sz="1600" b="1">
                <a:solidFill>
                  <a:srgbClr val="FFFF00"/>
                </a:solidFill>
                <a:latin typeface="Courier New" charset="0"/>
                <a:ea typeface="+mn-ea"/>
              </a:rPr>
              <a:t>AN</a:t>
            </a:r>
            <a:r>
              <a:rPr kumimoji="0" lang="en-US" altLang="ja-JP" sz="1600" b="1">
                <a:solidFill>
                  <a:srgbClr val="FF00FF"/>
                </a:solidFill>
                <a:latin typeface="Courier New" charset="0"/>
                <a:ea typeface="+mn-ea"/>
              </a:rPr>
              <a:t>L</a:t>
            </a:r>
            <a:r>
              <a:rPr kumimoji="0" lang="en-US" altLang="ja-JP" sz="1600" b="1">
                <a:solidFill>
                  <a:srgbClr val="FFFF00"/>
                </a:solidFill>
                <a:latin typeface="Courier New" charset="0"/>
                <a:ea typeface="+mn-ea"/>
              </a:rPr>
              <a:t>RP.</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RIA</a:t>
            </a:r>
            <a:r>
              <a:rPr kumimoji="0" lang="en-US" altLang="ja-JP" sz="1600" b="1">
                <a:solidFill>
                  <a:srgbClr val="FF00FF"/>
                </a:solidFill>
                <a:latin typeface="Courier New" charset="0"/>
                <a:ea typeface="+mn-ea"/>
              </a:rPr>
              <a:t>R</a:t>
            </a:r>
            <a:r>
              <a:rPr kumimoji="0" lang="en-US" altLang="ja-JP" sz="1600" b="1">
                <a:solidFill>
                  <a:schemeClr val="bg1"/>
                </a:solidFill>
                <a:latin typeface="Courier New" charset="0"/>
                <a:ea typeface="+mn-ea"/>
              </a:rPr>
              <a:t>x</a:t>
            </a:r>
            <a:r>
              <a:rPr kumimoji="0" lang="en-US" altLang="ja-JP" sz="1600" b="1">
                <a:solidFill>
                  <a:srgbClr val="FF00FF"/>
                </a:solidFill>
                <a:latin typeface="Courier New" charset="0"/>
                <a:ea typeface="+mn-ea"/>
              </a:rPr>
              <a:t>A</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x</a:t>
            </a:r>
            <a:r>
              <a:rPr kumimoji="0" lang="en-US" altLang="ja-JP" sz="1600" b="1">
                <a:solidFill>
                  <a:srgbClr val="FFFF00"/>
                </a:solidFill>
                <a:latin typeface="Courier New" charset="0"/>
                <a:ea typeface="+mn-ea"/>
              </a:rPr>
              <a:t>A</a:t>
            </a:r>
            <a:r>
              <a:rPr kumimoji="0" lang="en-US" altLang="ja-JP" sz="1600" b="1">
                <a:solidFill>
                  <a:schemeClr val="bg1"/>
                </a:solidFill>
                <a:latin typeface="Courier New" charset="0"/>
                <a:ea typeface="+mn-ea"/>
              </a:rPr>
              <a:t>...</a:t>
            </a:r>
            <a:r>
              <a:rPr kumimoji="0" lang="en-US" altLang="ja-JP" sz="1600" b="1">
                <a:solidFill>
                  <a:srgbClr val="FFFF00"/>
                </a:solidFill>
                <a:latin typeface="Courier New" charset="0"/>
                <a:ea typeface="+mn-ea"/>
              </a:rPr>
              <a:t>FE</a:t>
            </a:r>
            <a:r>
              <a:rPr kumimoji="0" lang="en-US" altLang="ja-JP" sz="1600" b="1">
                <a:solidFill>
                  <a:schemeClr val="bg1"/>
                </a:solidFill>
                <a:latin typeface="Courier New" charset="0"/>
                <a:ea typeface="+mn-ea"/>
              </a:rPr>
              <a:t>x</a:t>
            </a:r>
            <a:r>
              <a:rPr kumimoji="0" lang="en-US" altLang="ja-JP" sz="1600" b="1">
                <a:solidFill>
                  <a:srgbClr val="FFFF00"/>
                </a:solidFill>
                <a:latin typeface="Courier New" charset="0"/>
                <a:ea typeface="+mn-ea"/>
              </a:rPr>
              <a:t>VHG</a:t>
            </a:r>
            <a:r>
              <a:rPr kumimoji="0" lang="en-US" altLang="ja-JP" sz="1600" b="1">
                <a:solidFill>
                  <a:srgbClr val="FF00FF"/>
                </a:solidFill>
                <a:latin typeface="Courier New" charset="0"/>
                <a:ea typeface="+mn-ea"/>
              </a:rPr>
              <a:t>S</a:t>
            </a:r>
            <a:r>
              <a:rPr kumimoji="0" lang="en-US" altLang="ja-JP" sz="1600" b="1">
                <a:solidFill>
                  <a:srgbClr val="FFFF00"/>
                </a:solidFill>
                <a:latin typeface="Courier New" charset="0"/>
                <a:ea typeface="+mn-ea"/>
              </a:rPr>
              <a:t>A</a:t>
            </a:r>
            <a:r>
              <a:rPr kumimoji="0" lang="en-US" altLang="ja-JP" sz="1600" b="1">
                <a:solidFill>
                  <a:srgbClr val="FF00FF"/>
                </a:solidFill>
                <a:latin typeface="Courier New" charset="0"/>
                <a:ea typeface="+mn-ea"/>
              </a:rPr>
              <a:t>P</a:t>
            </a:r>
            <a:r>
              <a:rPr kumimoji="0" lang="en-US" altLang="ja-JP" sz="1600" b="1">
                <a:solidFill>
                  <a:srgbClr val="FFFF00"/>
                </a:solidFill>
                <a:latin typeface="Courier New" charset="0"/>
                <a:ea typeface="+mn-ea"/>
              </a:rPr>
              <a:t>DIAGK</a:t>
            </a:r>
            <a:r>
              <a:rPr kumimoji="0" lang="en-US" altLang="ja-JP" sz="1600" b="1">
                <a:solidFill>
                  <a:schemeClr val="bg1"/>
                </a:solidFill>
                <a:latin typeface="Courier New" charset="0"/>
                <a:ea typeface="+mn-ea"/>
              </a:rPr>
              <a:t>xxx</a:t>
            </a:r>
            <a:r>
              <a:rPr kumimoji="0" lang="en-US" altLang="ja-JP" sz="1600" b="1">
                <a:solidFill>
                  <a:srgbClr val="FFFF00"/>
                </a:solidFill>
                <a:latin typeface="Courier New" charset="0"/>
                <a:ea typeface="+mn-ea"/>
              </a:rPr>
              <a:t>NPTA</a:t>
            </a:r>
            <a:r>
              <a:rPr kumimoji="0" lang="en-US" altLang="ja-JP" sz="1600" b="1">
                <a:solidFill>
                  <a:schemeClr val="bg1"/>
                </a:solidFill>
                <a:latin typeface="Courier New" charset="0"/>
                <a:ea typeface="+mn-ea"/>
              </a:rPr>
              <a:t>xx</a:t>
            </a:r>
            <a:r>
              <a:rPr kumimoji="0" lang="en-US" altLang="ja-JP" sz="1600" b="1">
                <a:solidFill>
                  <a:srgbClr val="FFFF00"/>
                </a:solidFill>
                <a:latin typeface="Courier New" charset="0"/>
                <a:ea typeface="+mn-ea"/>
              </a:rPr>
              <a:t>LS</a:t>
            </a:r>
            <a:r>
              <a:rPr kumimoji="0" lang="en-US" altLang="ja-JP" sz="1600" b="1">
                <a:solidFill>
                  <a:schemeClr val="bg1"/>
                </a:solidFill>
                <a:latin typeface="Courier New" charset="0"/>
                <a:ea typeface="+mn-ea"/>
              </a:rPr>
              <a:t>xx</a:t>
            </a:r>
            <a:r>
              <a:rPr kumimoji="0" lang="en-US" altLang="ja-JP" sz="1600" b="1">
                <a:solidFill>
                  <a:srgbClr val="FFFF00"/>
                </a:solidFill>
                <a:latin typeface="Courier New" charset="0"/>
                <a:ea typeface="+mn-ea"/>
              </a:rPr>
              <a:t>MM</a:t>
            </a:r>
            <a:r>
              <a:rPr kumimoji="0" lang="en-US" altLang="ja-JP" sz="1600" b="1">
                <a:solidFill>
                  <a:srgbClr val="FF00FF"/>
                </a:solidFill>
                <a:latin typeface="Courier New" charset="0"/>
                <a:ea typeface="+mn-ea"/>
              </a:rPr>
              <a:t>L</a:t>
            </a:r>
            <a:r>
              <a:rPr kumimoji="0" lang="en-US" altLang="ja-JP" sz="1600" b="1">
                <a:solidFill>
                  <a:schemeClr val="bg1"/>
                </a:solidFill>
                <a:latin typeface="Courier New" charset="0"/>
                <a:ea typeface="+mn-ea"/>
              </a:rPr>
              <a:t>xxx</a:t>
            </a:r>
            <a:r>
              <a:rPr kumimoji="0" lang="en-US" altLang="ja-JP" sz="1600" b="1">
                <a:solidFill>
                  <a:srgbClr val="FFFF00"/>
                </a:solidFill>
                <a:latin typeface="Courier New" charset="0"/>
                <a:ea typeface="+mn-ea"/>
              </a:rPr>
              <a:t>..</a:t>
            </a:r>
          </a:p>
          <a:p>
            <a:pPr fontAlgn="auto">
              <a:lnSpc>
                <a:spcPts val="1700"/>
              </a:lnSpc>
              <a:spcBef>
                <a:spcPts val="0"/>
              </a:spcBef>
              <a:spcAft>
                <a:spcPts val="0"/>
              </a:spcAft>
              <a:defRPr/>
            </a:pPr>
            <a:r>
              <a:rPr kumimoji="0" lang="en-US" altLang="ja-JP" sz="1600" b="1">
                <a:solidFill>
                  <a:schemeClr val="bg1"/>
                </a:solidFill>
                <a:latin typeface="Courier New" charset="0"/>
                <a:ea typeface="+mn-ea"/>
              </a:rPr>
              <a:t>              </a:t>
            </a:r>
            <a:r>
              <a:rPr kumimoji="0" lang="en-US" altLang="ja-JP" sz="1600" b="1">
                <a:solidFill>
                  <a:srgbClr val="00FF00"/>
                </a:solidFill>
                <a:latin typeface="Courier New" charset="0"/>
                <a:ea typeface="+mn-ea"/>
              </a:rPr>
              <a:t>M</a:t>
            </a:r>
            <a:r>
              <a:rPr kumimoji="0" lang="en-US" altLang="ja-JP" sz="1600" b="1">
                <a:solidFill>
                  <a:schemeClr val="bg1"/>
                </a:solidFill>
                <a:latin typeface="Courier New" charset="0"/>
                <a:ea typeface="+mn-ea"/>
              </a:rPr>
              <a:t>91</a:t>
            </a:r>
            <a:r>
              <a:rPr kumimoji="0" lang="en-US" altLang="ja-JP" sz="1600" b="1">
                <a:solidFill>
                  <a:srgbClr val="FF00FF"/>
                </a:solidFill>
                <a:latin typeface="Courier New" charset="0"/>
                <a:ea typeface="+mn-ea"/>
              </a:rPr>
              <a:t>L</a:t>
            </a:r>
            <a:r>
              <a:rPr kumimoji="0" lang="en-US" altLang="ja-JP" sz="1600" b="1">
                <a:solidFill>
                  <a:schemeClr val="bg1"/>
                </a:solidFill>
                <a:latin typeface="Courier New" charset="0"/>
                <a:ea typeface="+mn-ea"/>
              </a:rPr>
              <a:t>         </a:t>
            </a:r>
            <a:r>
              <a:rPr kumimoji="0" lang="en-US" altLang="ja-JP" sz="1600" b="1">
                <a:solidFill>
                  <a:srgbClr val="00FF00"/>
                </a:solidFill>
                <a:latin typeface="Courier New" charset="0"/>
                <a:ea typeface="+mn-ea"/>
              </a:rPr>
              <a:t>K</a:t>
            </a:r>
            <a:r>
              <a:rPr kumimoji="0" lang="en-US" altLang="ja-JP" sz="1600" b="1">
                <a:solidFill>
                  <a:schemeClr val="bg1"/>
                </a:solidFill>
                <a:latin typeface="Courier New" charset="0"/>
                <a:ea typeface="+mn-ea"/>
              </a:rPr>
              <a:t>152</a:t>
            </a:r>
            <a:r>
              <a:rPr kumimoji="0" lang="en-US" altLang="ja-JP" sz="1600" b="1">
                <a:solidFill>
                  <a:srgbClr val="FF00FF"/>
                </a:solidFill>
                <a:latin typeface="Courier New" charset="0"/>
                <a:ea typeface="+mn-ea"/>
              </a:rPr>
              <a:t>R</a:t>
            </a:r>
            <a:r>
              <a:rPr kumimoji="0" lang="en-US" altLang="ja-JP" sz="1600" b="1">
                <a:solidFill>
                  <a:schemeClr val="bg1"/>
                </a:solidFill>
                <a:latin typeface="Courier New" charset="0"/>
                <a:ea typeface="+mn-ea"/>
              </a:rPr>
              <a:t>           </a:t>
            </a:r>
            <a:r>
              <a:rPr kumimoji="0" lang="en-US" altLang="ja-JP" sz="1600" b="1">
                <a:solidFill>
                  <a:srgbClr val="00FF00"/>
                </a:solidFill>
                <a:latin typeface="Courier New" charset="0"/>
                <a:ea typeface="+mn-ea"/>
              </a:rPr>
              <a:t>A</a:t>
            </a:r>
            <a:r>
              <a:rPr kumimoji="0" lang="en-US" altLang="ja-JP" sz="1600" b="1">
                <a:solidFill>
                  <a:schemeClr val="bg1"/>
                </a:solidFill>
                <a:latin typeface="Courier New" charset="0"/>
                <a:ea typeface="+mn-ea"/>
              </a:rPr>
              <a:t>259</a:t>
            </a:r>
            <a:r>
              <a:rPr kumimoji="0" lang="en-US" altLang="ja-JP" sz="1600" b="1">
                <a:solidFill>
                  <a:srgbClr val="FF00FF"/>
                </a:solidFill>
                <a:latin typeface="Courier New" charset="0"/>
                <a:ea typeface="+mn-ea"/>
              </a:rPr>
              <a:t>S</a:t>
            </a:r>
            <a:r>
              <a:rPr kumimoji="0" lang="en-US" altLang="ja-JP" sz="1600" b="1">
                <a:solidFill>
                  <a:schemeClr val="bg1"/>
                </a:solidFill>
                <a:latin typeface="Courier New" charset="0"/>
                <a:ea typeface="+mn-ea"/>
              </a:rPr>
              <a:t>                  </a:t>
            </a:r>
            <a:r>
              <a:rPr kumimoji="0" lang="en-US" altLang="ja-JP" sz="1600" b="1">
                <a:solidFill>
                  <a:srgbClr val="00FF00"/>
                </a:solidFill>
                <a:latin typeface="Courier New" charset="0"/>
                <a:ea typeface="+mn-ea"/>
              </a:rPr>
              <a:t>Y</a:t>
            </a:r>
            <a:r>
              <a:rPr kumimoji="0" lang="en-US" altLang="ja-JP" sz="1600" b="1">
                <a:solidFill>
                  <a:schemeClr val="bg1"/>
                </a:solidFill>
                <a:latin typeface="Courier New" charset="0"/>
                <a:ea typeface="+mn-ea"/>
              </a:rPr>
              <a:t>282</a:t>
            </a:r>
            <a:r>
              <a:rPr kumimoji="0" lang="en-US" altLang="ja-JP" sz="1600" b="1">
                <a:solidFill>
                  <a:srgbClr val="FF00FF"/>
                </a:solidFill>
                <a:latin typeface="Courier New" charset="0"/>
                <a:ea typeface="+mn-ea"/>
              </a:rPr>
              <a:t>L</a:t>
            </a:r>
            <a:endParaRPr kumimoji="0" lang="en-US" altLang="ja-JP" sz="1600" b="1">
              <a:solidFill>
                <a:schemeClr val="bg1"/>
              </a:solidFill>
              <a:latin typeface="Courier New" charset="0"/>
              <a:ea typeface="+mn-ea"/>
            </a:endParaRPr>
          </a:p>
          <a:p>
            <a:pPr fontAlgn="auto">
              <a:lnSpc>
                <a:spcPts val="1700"/>
              </a:lnSpc>
              <a:spcBef>
                <a:spcPts val="0"/>
              </a:spcBef>
              <a:spcAft>
                <a:spcPts val="0"/>
              </a:spcAft>
              <a:defRPr/>
            </a:pPr>
            <a:r>
              <a:rPr kumimoji="0" lang="en-US" altLang="ja-JP" sz="1600" b="1">
                <a:solidFill>
                  <a:schemeClr val="bg1"/>
                </a:solidFill>
                <a:latin typeface="Courier New" charset="0"/>
                <a:ea typeface="+mn-ea"/>
              </a:rPr>
              <a:t>                  </a:t>
            </a:r>
            <a:r>
              <a:rPr kumimoji="0" lang="en-US" altLang="ja-JP" sz="1600" b="1">
                <a:solidFill>
                  <a:srgbClr val="00FF00"/>
                </a:solidFill>
                <a:latin typeface="Courier New" charset="0"/>
                <a:ea typeface="+mn-ea"/>
              </a:rPr>
              <a:t>I</a:t>
            </a:r>
            <a:r>
              <a:rPr kumimoji="0" lang="en-US" altLang="ja-JP" sz="1600" b="1">
                <a:solidFill>
                  <a:schemeClr val="bg1"/>
                </a:solidFill>
                <a:latin typeface="Courier New" charset="0"/>
                <a:ea typeface="+mn-ea"/>
              </a:rPr>
              <a:t>95</a:t>
            </a:r>
            <a:r>
              <a:rPr kumimoji="0" lang="en-US" altLang="ja-JP" sz="1600" b="1">
                <a:solidFill>
                  <a:srgbClr val="FF00FF"/>
                </a:solidFill>
                <a:latin typeface="Courier New" charset="0"/>
                <a:ea typeface="+mn-ea"/>
              </a:rPr>
              <a:t>L</a:t>
            </a:r>
            <a:r>
              <a:rPr kumimoji="0" lang="en-US" altLang="ja-JP" sz="1600" b="1">
                <a:solidFill>
                  <a:schemeClr val="bg1"/>
                </a:solidFill>
                <a:latin typeface="Courier New" charset="0"/>
                <a:ea typeface="+mn-ea"/>
              </a:rPr>
              <a:t>       </a:t>
            </a:r>
            <a:r>
              <a:rPr kumimoji="0" lang="en-US" altLang="ja-JP" sz="1600" b="1">
                <a:solidFill>
                  <a:srgbClr val="00FF00"/>
                </a:solidFill>
                <a:latin typeface="Courier New" charset="0"/>
                <a:ea typeface="+mn-ea"/>
              </a:rPr>
              <a:t>G</a:t>
            </a:r>
            <a:r>
              <a:rPr kumimoji="0" lang="en-US" altLang="ja-JP" sz="1600" b="1">
                <a:solidFill>
                  <a:schemeClr val="bg1"/>
                </a:solidFill>
                <a:latin typeface="Courier New" charset="0"/>
                <a:ea typeface="+mn-ea"/>
              </a:rPr>
              <a:t>154</a:t>
            </a:r>
            <a:r>
              <a:rPr kumimoji="0" lang="en-US" altLang="ja-JP" sz="1600" b="1">
                <a:solidFill>
                  <a:srgbClr val="FF00FF"/>
                </a:solidFill>
                <a:latin typeface="Courier New" charset="0"/>
                <a:ea typeface="+mn-ea"/>
              </a:rPr>
              <a:t>A</a:t>
            </a:r>
            <a:r>
              <a:rPr kumimoji="0" lang="en-US" altLang="ja-JP" sz="1600" b="1">
                <a:solidFill>
                  <a:schemeClr val="bg1"/>
                </a:solidFill>
                <a:latin typeface="Courier New" charset="0"/>
                <a:ea typeface="+mn-ea"/>
              </a:rPr>
              <a:t>           </a:t>
            </a:r>
            <a:r>
              <a:rPr kumimoji="0" lang="en-US" altLang="ja-JP" sz="1600" b="1">
                <a:solidFill>
                  <a:srgbClr val="00FF00"/>
                </a:solidFill>
                <a:latin typeface="Courier New" charset="0"/>
                <a:ea typeface="+mn-ea"/>
              </a:rPr>
              <a:t>F</a:t>
            </a:r>
            <a:r>
              <a:rPr kumimoji="0" lang="en-US" altLang="ja-JP" sz="1600" b="1">
                <a:solidFill>
                  <a:schemeClr val="bg1"/>
                </a:solidFill>
                <a:latin typeface="Courier New" charset="0"/>
                <a:ea typeface="+mn-ea"/>
              </a:rPr>
              <a:t>261</a:t>
            </a:r>
            <a:r>
              <a:rPr kumimoji="0" lang="en-US" altLang="ja-JP" sz="1600" b="1">
                <a:solidFill>
                  <a:srgbClr val="FF00FF"/>
                </a:solidFill>
                <a:latin typeface="Courier New" charset="0"/>
                <a:ea typeface="+mn-ea"/>
              </a:rPr>
              <a:t>P</a:t>
            </a:r>
            <a:endParaRPr kumimoji="0" lang="en-US" altLang="ja-JP" sz="1600" b="1">
              <a:solidFill>
                <a:schemeClr val="bg1"/>
              </a:solidFill>
              <a:latin typeface="Courier New" charset="0"/>
              <a:ea typeface="+mn-ea"/>
            </a:endParaRPr>
          </a:p>
          <a:p>
            <a:pPr fontAlgn="auto">
              <a:spcBef>
                <a:spcPts val="0"/>
              </a:spcBef>
              <a:spcAft>
                <a:spcPts val="0"/>
              </a:spcAft>
              <a:defRPr/>
            </a:pPr>
            <a:endParaRPr kumimoji="0" lang="en-US" altLang="ja-JP" b="1">
              <a:solidFill>
                <a:schemeClr val="bg1"/>
              </a:solidFill>
              <a:latin typeface="Courier New" charset="0"/>
              <a:ea typeface="+mn-ea"/>
            </a:endParaRPr>
          </a:p>
        </p:txBody>
      </p:sp>
      <p:sp>
        <p:nvSpPr>
          <p:cNvPr id="236547" name="Text Box 3"/>
          <p:cNvSpPr txBox="1">
            <a:spLocks noChangeArrowheads="1"/>
          </p:cNvSpPr>
          <p:nvPr/>
        </p:nvSpPr>
        <p:spPr bwMode="auto">
          <a:xfrm>
            <a:off x="152400" y="4800600"/>
            <a:ext cx="8991600" cy="519113"/>
          </a:xfrm>
          <a:prstGeom prst="rect">
            <a:avLst/>
          </a:prstGeom>
          <a:noFill/>
          <a:ln w="9525">
            <a:noFill/>
            <a:miter lim="800000"/>
            <a:headEnd/>
            <a:tailEnd/>
          </a:ln>
        </p:spPr>
        <p:txBody>
          <a:bodyPr>
            <a:spAutoFit/>
          </a:bodyPr>
          <a:lstStyle/>
          <a:p>
            <a:r>
              <a:rPr lang="en-US" altLang="ja-JP" sz="2800">
                <a:solidFill>
                  <a:srgbClr val="87090D"/>
                </a:solidFill>
                <a:ea typeface="Osaka"/>
                <a:cs typeface="Osaka"/>
              </a:rPr>
              <a:t> Ancest: The ancestral sequence inferred. </a:t>
            </a:r>
          </a:p>
        </p:txBody>
      </p:sp>
      <p:sp>
        <p:nvSpPr>
          <p:cNvPr id="236548" name="Rectangle 4"/>
          <p:cNvSpPr>
            <a:spLocks noChangeArrowheads="1"/>
          </p:cNvSpPr>
          <p:nvPr/>
        </p:nvSpPr>
        <p:spPr bwMode="auto">
          <a:xfrm>
            <a:off x="0" y="0"/>
            <a:ext cx="9144000" cy="1143000"/>
          </a:xfrm>
          <a:prstGeom prst="rect">
            <a:avLst/>
          </a:prstGeom>
          <a:noFill/>
          <a:ln w="9525">
            <a:noFill/>
            <a:miter lim="800000"/>
            <a:headEnd/>
            <a:tailEnd/>
          </a:ln>
        </p:spPr>
        <p:txBody>
          <a:bodyPr lIns="91426" tIns="45713" rIns="91426" bIns="45713" anchor="ctr"/>
          <a:lstStyle/>
          <a:p>
            <a:pPr algn="ctr"/>
            <a:r>
              <a:rPr lang="en-US" altLang="ja-JP" sz="3600">
                <a:solidFill>
                  <a:srgbClr val="C00000"/>
                </a:solidFill>
              </a:rPr>
              <a:t>Multiple alignment of IPMDHs and ICDHs</a:t>
            </a:r>
          </a:p>
        </p:txBody>
      </p:sp>
      <p:sp>
        <p:nvSpPr>
          <p:cNvPr id="8" name="正方形/長方形 7"/>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5"/>
          <p:cNvPicPr>
            <a:picLocks noChangeAspect="1" noChangeArrowheads="1"/>
          </p:cNvPicPr>
          <p:nvPr/>
        </p:nvPicPr>
        <p:blipFill>
          <a:blip r:embed="rId2"/>
          <a:srcRect/>
          <a:stretch>
            <a:fillRect/>
          </a:stretch>
        </p:blipFill>
        <p:spPr bwMode="auto">
          <a:xfrm>
            <a:off x="1524000" y="1752600"/>
            <a:ext cx="3681413" cy="4064000"/>
          </a:xfrm>
          <a:prstGeom prst="rect">
            <a:avLst/>
          </a:prstGeom>
          <a:noFill/>
          <a:ln w="9525">
            <a:noFill/>
            <a:miter lim="800000"/>
            <a:headEnd/>
            <a:tailEnd/>
          </a:ln>
        </p:spPr>
      </p:pic>
      <p:sp>
        <p:nvSpPr>
          <p:cNvPr id="238594" name="Rectangle 7"/>
          <p:cNvSpPr>
            <a:spLocks noChangeArrowheads="1"/>
          </p:cNvSpPr>
          <p:nvPr/>
        </p:nvSpPr>
        <p:spPr bwMode="auto">
          <a:xfrm>
            <a:off x="3429000" y="3352800"/>
            <a:ext cx="2528888" cy="334963"/>
          </a:xfrm>
          <a:prstGeom prst="rect">
            <a:avLst/>
          </a:prstGeom>
          <a:noFill/>
          <a:ln w="9525">
            <a:noFill/>
            <a:miter lim="800000"/>
            <a:headEnd/>
            <a:tailEnd/>
          </a:ln>
        </p:spPr>
        <p:txBody>
          <a:bodyPr wrap="none" lIns="0" tIns="0" rIns="0" bIns="0">
            <a:spAutoFit/>
          </a:bodyPr>
          <a:lstStyle/>
          <a:p>
            <a:r>
              <a:rPr lang="en-US" altLang="ja-JP" sz="2200" b="1">
                <a:solidFill>
                  <a:srgbClr val="DD0000"/>
                </a:solidFill>
                <a:latin typeface="System"/>
              </a:rPr>
              <a:t>Sulfolobus tokodaii</a:t>
            </a:r>
            <a:endParaRPr lang="en-US" altLang="ja-JP" sz="2000" b="1">
              <a:latin typeface="Times New Roman" pitchFamily="18" charset="0"/>
            </a:endParaRPr>
          </a:p>
        </p:txBody>
      </p:sp>
      <p:sp>
        <p:nvSpPr>
          <p:cNvPr id="238595" name="Rectangle 8"/>
          <p:cNvSpPr>
            <a:spLocks noChangeArrowheads="1"/>
          </p:cNvSpPr>
          <p:nvPr/>
        </p:nvSpPr>
        <p:spPr bwMode="auto">
          <a:xfrm>
            <a:off x="5189538" y="3427413"/>
            <a:ext cx="85725" cy="334962"/>
          </a:xfrm>
          <a:prstGeom prst="rect">
            <a:avLst/>
          </a:prstGeom>
          <a:noFill/>
          <a:ln w="9525">
            <a:noFill/>
            <a:miter lim="800000"/>
            <a:headEnd/>
            <a:tailEnd/>
          </a:ln>
        </p:spPr>
        <p:txBody>
          <a:bodyPr wrap="none" lIns="0" tIns="0" rIns="0" bIns="0">
            <a:spAutoFit/>
          </a:bodyPr>
          <a:lstStyle/>
          <a:p>
            <a:r>
              <a:rPr lang="en-US" altLang="ja-JP" sz="2200" b="1">
                <a:solidFill>
                  <a:srgbClr val="DD0000"/>
                </a:solidFill>
                <a:latin typeface="System"/>
              </a:rPr>
              <a:t> </a:t>
            </a:r>
            <a:endParaRPr lang="en-US" altLang="ja-JP" sz="2000" b="1">
              <a:latin typeface="Times New Roman" pitchFamily="18" charset="0"/>
            </a:endParaRPr>
          </a:p>
        </p:txBody>
      </p:sp>
      <p:sp>
        <p:nvSpPr>
          <p:cNvPr id="238596" name="Rectangle 9"/>
          <p:cNvSpPr>
            <a:spLocks noChangeArrowheads="1"/>
          </p:cNvSpPr>
          <p:nvPr/>
        </p:nvSpPr>
        <p:spPr bwMode="auto">
          <a:xfrm>
            <a:off x="3886200" y="160020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597" name="Rectangle 10"/>
          <p:cNvSpPr>
            <a:spLocks noChangeArrowheads="1"/>
          </p:cNvSpPr>
          <p:nvPr/>
        </p:nvSpPr>
        <p:spPr bwMode="auto">
          <a:xfrm>
            <a:off x="4670425" y="187325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598" name="Rectangle 11"/>
          <p:cNvSpPr>
            <a:spLocks noChangeArrowheads="1"/>
          </p:cNvSpPr>
          <p:nvPr/>
        </p:nvSpPr>
        <p:spPr bwMode="auto">
          <a:xfrm>
            <a:off x="5216525" y="280035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599" name="Rectangle 12"/>
          <p:cNvSpPr>
            <a:spLocks noChangeArrowheads="1"/>
          </p:cNvSpPr>
          <p:nvPr/>
        </p:nvSpPr>
        <p:spPr bwMode="auto">
          <a:xfrm>
            <a:off x="3906838" y="3046413"/>
            <a:ext cx="150812"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00" name="Rectangle 13"/>
          <p:cNvSpPr>
            <a:spLocks noChangeArrowheads="1"/>
          </p:cNvSpPr>
          <p:nvPr/>
        </p:nvSpPr>
        <p:spPr bwMode="auto">
          <a:xfrm>
            <a:off x="3657600" y="449580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01" name="Rectangle 14"/>
          <p:cNvSpPr>
            <a:spLocks noChangeArrowheads="1"/>
          </p:cNvSpPr>
          <p:nvPr/>
        </p:nvSpPr>
        <p:spPr bwMode="auto">
          <a:xfrm>
            <a:off x="5216525" y="2500313"/>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02" name="Rectangle 15"/>
          <p:cNvSpPr>
            <a:spLocks noChangeArrowheads="1"/>
          </p:cNvSpPr>
          <p:nvPr/>
        </p:nvSpPr>
        <p:spPr bwMode="auto">
          <a:xfrm>
            <a:off x="5133975" y="4818063"/>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03" name="Rectangle 16"/>
          <p:cNvSpPr>
            <a:spLocks noChangeArrowheads="1"/>
          </p:cNvSpPr>
          <p:nvPr/>
        </p:nvSpPr>
        <p:spPr bwMode="auto">
          <a:xfrm>
            <a:off x="5297488" y="5364163"/>
            <a:ext cx="150812"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p>
        </p:txBody>
      </p:sp>
      <p:sp>
        <p:nvSpPr>
          <p:cNvPr id="238604" name="Rectangle 17"/>
          <p:cNvSpPr>
            <a:spLocks noChangeArrowheads="1"/>
          </p:cNvSpPr>
          <p:nvPr/>
        </p:nvSpPr>
        <p:spPr bwMode="auto">
          <a:xfrm>
            <a:off x="4670425" y="2173288"/>
            <a:ext cx="14446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S</a:t>
            </a:r>
            <a:endParaRPr lang="en-US" altLang="ja-JP" sz="2000" b="1">
              <a:latin typeface="Times New Roman" pitchFamily="18" charset="0"/>
            </a:endParaRPr>
          </a:p>
        </p:txBody>
      </p:sp>
      <p:sp>
        <p:nvSpPr>
          <p:cNvPr id="238605" name="Rectangle 18"/>
          <p:cNvSpPr>
            <a:spLocks noChangeArrowheads="1"/>
          </p:cNvSpPr>
          <p:nvPr/>
        </p:nvSpPr>
        <p:spPr bwMode="auto">
          <a:xfrm>
            <a:off x="3429000" y="4191000"/>
            <a:ext cx="136525"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E</a:t>
            </a:r>
            <a:endParaRPr lang="en-US" altLang="ja-JP" sz="2000" b="1">
              <a:latin typeface="Times New Roman" pitchFamily="18" charset="0"/>
            </a:endParaRPr>
          </a:p>
        </p:txBody>
      </p:sp>
      <p:sp>
        <p:nvSpPr>
          <p:cNvPr id="238606" name="Rectangle 19"/>
          <p:cNvSpPr>
            <a:spLocks noChangeArrowheads="1"/>
          </p:cNvSpPr>
          <p:nvPr/>
        </p:nvSpPr>
        <p:spPr bwMode="auto">
          <a:xfrm>
            <a:off x="5380038" y="5664200"/>
            <a:ext cx="150812"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07" name="Rectangle 20"/>
          <p:cNvSpPr>
            <a:spLocks noChangeArrowheads="1"/>
          </p:cNvSpPr>
          <p:nvPr/>
        </p:nvSpPr>
        <p:spPr bwMode="auto">
          <a:xfrm>
            <a:off x="1206500" y="3973513"/>
            <a:ext cx="206375" cy="396875"/>
          </a:xfrm>
          <a:prstGeom prst="rect">
            <a:avLst/>
          </a:prstGeom>
          <a:noFill/>
          <a:ln w="9525">
            <a:noFill/>
            <a:miter lim="800000"/>
            <a:headEnd/>
            <a:tailEnd/>
          </a:ln>
        </p:spPr>
        <p:txBody>
          <a:bodyPr wrap="none" lIns="0" tIns="0" rIns="0" bIns="0">
            <a:spAutoFit/>
          </a:bodyPr>
          <a:lstStyle/>
          <a:p>
            <a:r>
              <a:rPr lang="en-US" altLang="ja-JP" sz="2600" b="1">
                <a:solidFill>
                  <a:srgbClr val="000000"/>
                </a:solidFill>
                <a:latin typeface="System"/>
              </a:rPr>
              <a:t>R</a:t>
            </a:r>
            <a:endParaRPr lang="en-US" altLang="ja-JP" sz="2000" b="1">
              <a:latin typeface="Times New Roman" pitchFamily="18" charset="0"/>
            </a:endParaRPr>
          </a:p>
        </p:txBody>
      </p:sp>
      <p:sp>
        <p:nvSpPr>
          <p:cNvPr id="238608" name="Rectangle 21"/>
          <p:cNvSpPr>
            <a:spLocks noChangeArrowheads="1"/>
          </p:cNvSpPr>
          <p:nvPr/>
        </p:nvSpPr>
        <p:spPr bwMode="auto">
          <a:xfrm>
            <a:off x="1143000" y="3962400"/>
            <a:ext cx="381000" cy="493713"/>
          </a:xfrm>
          <a:prstGeom prst="rect">
            <a:avLst/>
          </a:prstGeom>
          <a:noFill/>
          <a:ln w="26988">
            <a:solidFill>
              <a:srgbClr val="000000"/>
            </a:solidFill>
            <a:miter lim="800000"/>
            <a:headEnd/>
            <a:tailEnd/>
          </a:ln>
        </p:spPr>
        <p:txBody>
          <a:bodyPr/>
          <a:lstStyle/>
          <a:p>
            <a:endParaRPr lang="ja-JP" altLang="en-US"/>
          </a:p>
        </p:txBody>
      </p:sp>
      <p:sp>
        <p:nvSpPr>
          <p:cNvPr id="238609" name="Rectangle 22"/>
          <p:cNvSpPr>
            <a:spLocks noChangeArrowheads="1"/>
          </p:cNvSpPr>
          <p:nvPr/>
        </p:nvSpPr>
        <p:spPr bwMode="auto">
          <a:xfrm>
            <a:off x="3048000" y="3276600"/>
            <a:ext cx="246063" cy="463550"/>
          </a:xfrm>
          <a:prstGeom prst="rect">
            <a:avLst/>
          </a:prstGeom>
          <a:noFill/>
          <a:ln w="9525">
            <a:noFill/>
            <a:miter lim="800000"/>
            <a:headEnd/>
            <a:tailEnd/>
          </a:ln>
        </p:spPr>
        <p:txBody>
          <a:bodyPr/>
          <a:lstStyle/>
          <a:p>
            <a:endParaRPr lang="ja-JP" altLang="en-US"/>
          </a:p>
        </p:txBody>
      </p:sp>
      <p:sp>
        <p:nvSpPr>
          <p:cNvPr id="238610" name="Rectangle 23"/>
          <p:cNvSpPr>
            <a:spLocks noChangeArrowheads="1"/>
          </p:cNvSpPr>
          <p:nvPr/>
        </p:nvSpPr>
        <p:spPr bwMode="auto">
          <a:xfrm>
            <a:off x="3048000" y="3352800"/>
            <a:ext cx="196850" cy="396875"/>
          </a:xfrm>
          <a:prstGeom prst="rect">
            <a:avLst/>
          </a:prstGeom>
          <a:noFill/>
          <a:ln w="9525">
            <a:noFill/>
            <a:miter lim="800000"/>
            <a:headEnd/>
            <a:tailEnd/>
          </a:ln>
        </p:spPr>
        <p:txBody>
          <a:bodyPr wrap="none" lIns="0" tIns="0" rIns="0" bIns="0">
            <a:spAutoFit/>
          </a:bodyPr>
          <a:lstStyle/>
          <a:p>
            <a:r>
              <a:rPr lang="en-US" altLang="ja-JP" sz="2600" b="1">
                <a:solidFill>
                  <a:srgbClr val="DD0000"/>
                </a:solidFill>
                <a:latin typeface="System"/>
              </a:rPr>
              <a:t>K</a:t>
            </a:r>
            <a:endParaRPr lang="en-US" altLang="ja-JP" sz="2000" b="1">
              <a:latin typeface="Times New Roman" pitchFamily="18" charset="0"/>
            </a:endParaRPr>
          </a:p>
        </p:txBody>
      </p:sp>
      <p:sp>
        <p:nvSpPr>
          <p:cNvPr id="238611" name="Rectangle 24"/>
          <p:cNvSpPr>
            <a:spLocks noChangeArrowheads="1"/>
          </p:cNvSpPr>
          <p:nvPr/>
        </p:nvSpPr>
        <p:spPr bwMode="auto">
          <a:xfrm>
            <a:off x="3048000" y="3276600"/>
            <a:ext cx="274638" cy="492125"/>
          </a:xfrm>
          <a:prstGeom prst="rect">
            <a:avLst/>
          </a:prstGeom>
          <a:noFill/>
          <a:ln w="26988">
            <a:solidFill>
              <a:srgbClr val="DD0000"/>
            </a:solidFill>
            <a:miter lim="800000"/>
            <a:headEnd/>
            <a:tailEnd/>
          </a:ln>
        </p:spPr>
        <p:txBody>
          <a:bodyPr/>
          <a:lstStyle/>
          <a:p>
            <a:endParaRPr lang="ja-JP" altLang="en-US"/>
          </a:p>
        </p:txBody>
      </p:sp>
      <p:sp>
        <p:nvSpPr>
          <p:cNvPr id="238612" name="Rectangle 25"/>
          <p:cNvSpPr>
            <a:spLocks noChangeArrowheads="1"/>
          </p:cNvSpPr>
          <p:nvPr/>
        </p:nvSpPr>
        <p:spPr bwMode="auto">
          <a:xfrm>
            <a:off x="7343775" y="2663825"/>
            <a:ext cx="1103313" cy="457200"/>
          </a:xfrm>
          <a:prstGeom prst="rect">
            <a:avLst/>
          </a:prstGeom>
          <a:noFill/>
          <a:ln w="9525">
            <a:noFill/>
            <a:miter lim="800000"/>
            <a:headEnd/>
            <a:tailEnd/>
          </a:ln>
        </p:spPr>
        <p:txBody>
          <a:bodyPr wrap="none" lIns="0" tIns="0" rIns="0" bIns="0">
            <a:spAutoFit/>
          </a:bodyPr>
          <a:lstStyle/>
          <a:p>
            <a:r>
              <a:rPr lang="en-US" altLang="ja-JP" sz="3000">
                <a:solidFill>
                  <a:srgbClr val="000000"/>
                </a:solidFill>
                <a:latin typeface="System"/>
              </a:rPr>
              <a:t>IPMDH</a:t>
            </a:r>
            <a:endParaRPr lang="en-US" altLang="ja-JP" sz="2000" b="1">
              <a:latin typeface="Times New Roman" pitchFamily="18" charset="0"/>
            </a:endParaRPr>
          </a:p>
        </p:txBody>
      </p:sp>
      <p:sp>
        <p:nvSpPr>
          <p:cNvPr id="238613" name="Rectangle 26"/>
          <p:cNvSpPr>
            <a:spLocks noChangeArrowheads="1"/>
          </p:cNvSpPr>
          <p:nvPr/>
        </p:nvSpPr>
        <p:spPr bwMode="auto">
          <a:xfrm>
            <a:off x="7507288" y="4900613"/>
            <a:ext cx="838200" cy="457200"/>
          </a:xfrm>
          <a:prstGeom prst="rect">
            <a:avLst/>
          </a:prstGeom>
          <a:noFill/>
          <a:ln w="9525">
            <a:noFill/>
            <a:miter lim="800000"/>
            <a:headEnd/>
            <a:tailEnd/>
          </a:ln>
        </p:spPr>
        <p:txBody>
          <a:bodyPr wrap="none" lIns="0" tIns="0" rIns="0" bIns="0">
            <a:spAutoFit/>
          </a:bodyPr>
          <a:lstStyle/>
          <a:p>
            <a:r>
              <a:rPr lang="en-US" altLang="ja-JP" sz="3000">
                <a:solidFill>
                  <a:srgbClr val="000000"/>
                </a:solidFill>
                <a:latin typeface="System"/>
              </a:rPr>
              <a:t>ICDH</a:t>
            </a:r>
            <a:endParaRPr lang="en-US" altLang="ja-JP" sz="2000" b="1">
              <a:latin typeface="Times New Roman" pitchFamily="18" charset="0"/>
            </a:endParaRPr>
          </a:p>
        </p:txBody>
      </p:sp>
      <p:sp>
        <p:nvSpPr>
          <p:cNvPr id="238614" name="Rectangle 27"/>
          <p:cNvSpPr>
            <a:spLocks noChangeArrowheads="1"/>
          </p:cNvSpPr>
          <p:nvPr/>
        </p:nvSpPr>
        <p:spPr bwMode="auto">
          <a:xfrm>
            <a:off x="3352800" y="1981200"/>
            <a:ext cx="415925"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R/S</a:t>
            </a:r>
            <a:endParaRPr lang="en-US" altLang="ja-JP" sz="2000" b="1">
              <a:latin typeface="Times New Roman" pitchFamily="18" charset="0"/>
            </a:endParaRPr>
          </a:p>
        </p:txBody>
      </p:sp>
      <p:sp>
        <p:nvSpPr>
          <p:cNvPr id="238615" name="Rectangle 28"/>
          <p:cNvSpPr>
            <a:spLocks noChangeArrowheads="1"/>
          </p:cNvSpPr>
          <p:nvPr/>
        </p:nvSpPr>
        <p:spPr bwMode="auto">
          <a:xfrm>
            <a:off x="2895600" y="190500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16" name="Rectangle 29"/>
          <p:cNvSpPr>
            <a:spLocks noChangeArrowheads="1"/>
          </p:cNvSpPr>
          <p:nvPr/>
        </p:nvSpPr>
        <p:spPr bwMode="auto">
          <a:xfrm>
            <a:off x="3124200" y="236220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17" name="Rectangle 30"/>
          <p:cNvSpPr>
            <a:spLocks noChangeArrowheads="1"/>
          </p:cNvSpPr>
          <p:nvPr/>
        </p:nvSpPr>
        <p:spPr bwMode="auto">
          <a:xfrm>
            <a:off x="2743200" y="251460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18" name="Rectangle 31"/>
          <p:cNvSpPr>
            <a:spLocks noChangeArrowheads="1"/>
          </p:cNvSpPr>
          <p:nvPr/>
        </p:nvSpPr>
        <p:spPr bwMode="auto">
          <a:xfrm>
            <a:off x="1920875" y="2686050"/>
            <a:ext cx="415925"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R/K</a:t>
            </a:r>
            <a:endParaRPr lang="en-US" altLang="ja-JP" sz="2000" b="1">
              <a:latin typeface="Times New Roman" pitchFamily="18" charset="0"/>
            </a:endParaRPr>
          </a:p>
        </p:txBody>
      </p:sp>
      <p:sp>
        <p:nvSpPr>
          <p:cNvPr id="238619" name="Rectangle 32"/>
          <p:cNvSpPr>
            <a:spLocks noChangeArrowheads="1"/>
          </p:cNvSpPr>
          <p:nvPr/>
        </p:nvSpPr>
        <p:spPr bwMode="auto">
          <a:xfrm>
            <a:off x="2590800" y="4343400"/>
            <a:ext cx="407988"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E/R</a:t>
            </a:r>
            <a:endParaRPr lang="en-US" altLang="ja-JP" sz="2000" b="1">
              <a:latin typeface="Times New Roman" pitchFamily="18" charset="0"/>
            </a:endParaRPr>
          </a:p>
        </p:txBody>
      </p:sp>
      <p:sp>
        <p:nvSpPr>
          <p:cNvPr id="238620" name="Rectangle 33"/>
          <p:cNvSpPr>
            <a:spLocks noChangeArrowheads="1"/>
          </p:cNvSpPr>
          <p:nvPr/>
        </p:nvSpPr>
        <p:spPr bwMode="auto">
          <a:xfrm>
            <a:off x="2286000" y="457200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21" name="Rectangle 34"/>
          <p:cNvSpPr>
            <a:spLocks noChangeArrowheads="1"/>
          </p:cNvSpPr>
          <p:nvPr/>
        </p:nvSpPr>
        <p:spPr bwMode="auto">
          <a:xfrm>
            <a:off x="1905000" y="5029200"/>
            <a:ext cx="150813"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38622" name="Rectangle 36"/>
          <p:cNvSpPr>
            <a:spLocks noChangeArrowheads="1"/>
          </p:cNvSpPr>
          <p:nvPr/>
        </p:nvSpPr>
        <p:spPr bwMode="auto">
          <a:xfrm>
            <a:off x="4367213" y="2592388"/>
            <a:ext cx="150812" cy="288925"/>
          </a:xfrm>
          <a:prstGeom prst="rect">
            <a:avLst/>
          </a:prstGeom>
          <a:noFill/>
          <a:ln w="9525">
            <a:noFill/>
            <a:miter lim="800000"/>
            <a:headEnd/>
            <a:tailEnd/>
          </a:ln>
        </p:spPr>
        <p:txBody>
          <a:bodyPr wrap="none" lIns="0" tIns="0" rIns="0" bIns="0">
            <a:spAutoFit/>
          </a:bodyPr>
          <a:lstStyle/>
          <a:p>
            <a:r>
              <a:rPr lang="en-US" altLang="ja-JP" sz="1900" b="1">
                <a:solidFill>
                  <a:srgbClr val="000000"/>
                </a:solidFill>
                <a:latin typeface="System"/>
              </a:rPr>
              <a:t>R</a:t>
            </a:r>
            <a:endParaRPr lang="en-US" altLang="ja-JP" sz="2000" b="1">
              <a:latin typeface="Times New Roman" pitchFamily="18" charset="0"/>
            </a:endParaRPr>
          </a:p>
        </p:txBody>
      </p:sp>
      <p:sp>
        <p:nvSpPr>
          <p:cNvPr id="281603" name="Text Box 3"/>
          <p:cNvSpPr txBox="1">
            <a:spLocks noChangeArrowheads="1"/>
          </p:cNvSpPr>
          <p:nvPr/>
        </p:nvSpPr>
        <p:spPr bwMode="auto">
          <a:xfrm>
            <a:off x="533400" y="304800"/>
            <a:ext cx="8001000" cy="1373188"/>
          </a:xfrm>
          <a:prstGeom prst="rect">
            <a:avLst/>
          </a:prstGeom>
          <a:noFill/>
          <a:ln>
            <a:noFill/>
          </a:ln>
          <a:effectLst/>
          <a:extLst/>
        </p:spPr>
        <p:txBody>
          <a:bodyPr>
            <a:spAutoFit/>
          </a:bodyPr>
          <a:lstStyle>
            <a:lvl1pPr eaLnBrk="0" hangingPunct="0">
              <a:defRPr kumimoji="1" sz="1400" i="1">
                <a:solidFill>
                  <a:schemeClr val="tx1"/>
                </a:solidFill>
                <a:latin typeface="Arial" charset="0"/>
                <a:ea typeface="Osaka" charset="0"/>
                <a:cs typeface="Osaka" charset="0"/>
              </a:defRPr>
            </a:lvl1pPr>
            <a:lvl2pPr marL="742950" indent="-285750" eaLnBrk="0" hangingPunct="0">
              <a:defRPr kumimoji="1" sz="1400" i="1">
                <a:solidFill>
                  <a:schemeClr val="tx1"/>
                </a:solidFill>
                <a:latin typeface="Arial" charset="0"/>
                <a:ea typeface="Osaka" charset="0"/>
                <a:cs typeface="Osaka" charset="0"/>
              </a:defRPr>
            </a:lvl2pPr>
            <a:lvl3pPr marL="1143000" indent="-228600" eaLnBrk="0" hangingPunct="0">
              <a:defRPr kumimoji="1" sz="1400" i="1">
                <a:solidFill>
                  <a:schemeClr val="tx1"/>
                </a:solidFill>
                <a:latin typeface="Arial" charset="0"/>
                <a:ea typeface="Osaka" charset="0"/>
                <a:cs typeface="Osaka" charset="0"/>
              </a:defRPr>
            </a:lvl3pPr>
            <a:lvl4pPr marL="1600200" indent="-228600" eaLnBrk="0" hangingPunct="0">
              <a:defRPr kumimoji="1" sz="1400" i="1">
                <a:solidFill>
                  <a:schemeClr val="tx1"/>
                </a:solidFill>
                <a:latin typeface="Arial" charset="0"/>
                <a:ea typeface="Osaka" charset="0"/>
                <a:cs typeface="Osaka" charset="0"/>
              </a:defRPr>
            </a:lvl4pPr>
            <a:lvl5pPr marL="2057400" indent="-228600" eaLnBrk="0" hangingPunct="0">
              <a:defRPr kumimoji="1" sz="1400" i="1">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1400" i="1">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1400" i="1">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1400" i="1">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1400" i="1">
                <a:solidFill>
                  <a:schemeClr val="tx1"/>
                </a:solidFill>
                <a:latin typeface="Arial" charset="0"/>
                <a:ea typeface="Osaka" charset="0"/>
                <a:cs typeface="Osaka" charset="0"/>
              </a:defRPr>
            </a:lvl9pPr>
          </a:lstStyle>
          <a:p>
            <a:pPr eaLnBrk="1" fontAlgn="auto" hangingPunct="1">
              <a:spcBef>
                <a:spcPts val="0"/>
              </a:spcBef>
              <a:spcAft>
                <a:spcPts val="0"/>
              </a:spcAft>
              <a:defRPr/>
            </a:pPr>
            <a:r>
              <a:rPr lang="en-US" altLang="ja-JP" sz="2800" i="0" dirty="0">
                <a:solidFill>
                  <a:srgbClr val="C00000"/>
                </a:solidFill>
                <a:effectLst>
                  <a:outerShdw blurRad="38100" dist="38100" dir="2700000" algn="tl">
                    <a:srgbClr val="DDDDDD"/>
                  </a:outerShdw>
                </a:effectLst>
              </a:rPr>
              <a:t>The way of inferring the ancestral amino acid residues which are possessed by the common ancestor by parsimony.</a:t>
            </a:r>
          </a:p>
        </p:txBody>
      </p:sp>
      <p:sp>
        <p:nvSpPr>
          <p:cNvPr id="238624" name="Line 38"/>
          <p:cNvSpPr>
            <a:spLocks noChangeShapeType="1"/>
          </p:cNvSpPr>
          <p:nvPr/>
        </p:nvSpPr>
        <p:spPr bwMode="auto">
          <a:xfrm>
            <a:off x="4495800" y="5791200"/>
            <a:ext cx="762000" cy="0"/>
          </a:xfrm>
          <a:prstGeom prst="line">
            <a:avLst/>
          </a:prstGeom>
          <a:noFill/>
          <a:ln w="28575">
            <a:solidFill>
              <a:schemeClr val="tx1"/>
            </a:solidFill>
            <a:round/>
            <a:headEnd/>
            <a:tailEnd/>
          </a:ln>
        </p:spPr>
        <p:txBody>
          <a:bodyPr/>
          <a:lstStyle/>
          <a:p>
            <a:endParaRPr lang="ru-RU"/>
          </a:p>
        </p:txBody>
      </p:sp>
      <p:sp>
        <p:nvSpPr>
          <p:cNvPr id="238625" name="Rectangle 41"/>
          <p:cNvSpPr>
            <a:spLocks noChangeArrowheads="1"/>
          </p:cNvSpPr>
          <p:nvPr/>
        </p:nvSpPr>
        <p:spPr bwMode="auto">
          <a:xfrm>
            <a:off x="4419600" y="5410200"/>
            <a:ext cx="407988" cy="381000"/>
          </a:xfrm>
          <a:prstGeom prst="rect">
            <a:avLst/>
          </a:prstGeom>
          <a:noFill/>
          <a:ln w="9525">
            <a:noFill/>
            <a:miter lim="800000"/>
            <a:headEnd/>
            <a:tailEnd/>
          </a:ln>
        </p:spPr>
        <p:txBody>
          <a:bodyPr wrap="none">
            <a:spAutoFit/>
          </a:bodyPr>
          <a:lstStyle/>
          <a:p>
            <a:r>
              <a:rPr lang="en-US" altLang="ja-JP" sz="1900" b="1">
                <a:solidFill>
                  <a:srgbClr val="000000"/>
                </a:solidFill>
                <a:latin typeface="System"/>
              </a:rPr>
              <a:t>R </a:t>
            </a:r>
          </a:p>
        </p:txBody>
      </p:sp>
      <p:sp>
        <p:nvSpPr>
          <p:cNvPr id="36" name="正方形/長方形 35"/>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ChangeArrowheads="1"/>
          </p:cNvSpPr>
          <p:nvPr/>
        </p:nvSpPr>
        <p:spPr bwMode="auto">
          <a:xfrm>
            <a:off x="0" y="914400"/>
            <a:ext cx="9144000" cy="3759200"/>
          </a:xfrm>
          <a:prstGeom prst="rect">
            <a:avLst/>
          </a:prstGeom>
          <a:solidFill>
            <a:schemeClr val="tx1"/>
          </a:solidFill>
          <a:ln>
            <a:noFill/>
          </a:ln>
          <a:effectLst>
            <a:outerShdw blurRad="63500" dist="17961" dir="2700000" algn="ctr" rotWithShape="0">
              <a:schemeClr val="tx2">
                <a:alpha val="74998"/>
              </a:schemeClr>
            </a:outerShdw>
          </a:effectLst>
          <a:extLst>
            <a:ext uri="{91240B29-F687-4F45-9708-019B960494DF}"/>
          </a:extLst>
        </p:spPr>
        <p:txBody>
          <a:bodyPr>
            <a:spAutoFit/>
          </a:bodyPr>
          <a:lstStyle/>
          <a:p>
            <a:pPr fontAlgn="auto">
              <a:lnSpc>
                <a:spcPts val="1700"/>
              </a:lnSpc>
              <a:spcBef>
                <a:spcPts val="0"/>
              </a:spcBef>
              <a:spcAft>
                <a:spcPts val="0"/>
              </a:spcAft>
              <a:defRPr/>
            </a:pPr>
            <a:r>
              <a:rPr kumimoji="0" lang="en-US" altLang="ja-JP" dirty="0">
                <a:solidFill>
                  <a:srgbClr val="000000"/>
                </a:solidFill>
                <a:latin typeface="Courier New" charset="0"/>
                <a:ea typeface="+mn-ea"/>
              </a:rPr>
              <a:t>         </a:t>
            </a:r>
            <a:r>
              <a:rPr kumimoji="0" lang="en-US" altLang="ja-JP" sz="1600" b="1" dirty="0">
                <a:solidFill>
                  <a:schemeClr val="bg1"/>
                </a:solidFill>
                <a:latin typeface="Courier New" charset="0"/>
                <a:ea typeface="+mn-ea"/>
              </a:rPr>
              <a:t>85          97 149      158 253                             285</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IB.sub</a:t>
            </a:r>
            <a:r>
              <a:rPr kumimoji="0" lang="en-US" altLang="ja-JP" sz="1600" b="1" dirty="0">
                <a:solidFill>
                  <a:schemeClr val="bg1"/>
                </a:solidFill>
                <a:latin typeface="Courier New" charset="0"/>
                <a:ea typeface="+mn-ea"/>
              </a:rPr>
              <a:t> .I</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KQL</a:t>
            </a:r>
            <a:r>
              <a:rPr kumimoji="0" lang="en-US" altLang="ja-JP" sz="1600" b="1" dirty="0">
                <a:solidFill>
                  <a:srgbClr val="FFFF00"/>
                </a:solidFill>
                <a:latin typeface="Courier New" charset="0"/>
                <a:ea typeface="+mn-ea"/>
              </a:rPr>
              <a:t>DL</a:t>
            </a:r>
            <a:r>
              <a:rPr kumimoji="0" lang="en-US" altLang="ja-JP" sz="1600" b="1" dirty="0">
                <a:solidFill>
                  <a:schemeClr val="bg1"/>
                </a:solidFill>
                <a:latin typeface="Courier New" charset="0"/>
                <a:ea typeface="+mn-ea"/>
              </a:rPr>
              <a:t>F</a:t>
            </a:r>
            <a:r>
              <a:rPr kumimoji="0" lang="en-US" altLang="ja-JP" sz="1600" b="1" dirty="0">
                <a:solidFill>
                  <a:srgbClr val="FFFF00"/>
                </a:solidFill>
                <a:latin typeface="Courier New" charset="0"/>
                <a:ea typeface="+mn-ea"/>
              </a:rPr>
              <a:t>ANLRP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VIREG</a:t>
            </a:r>
            <a:r>
              <a:rPr kumimoji="0" lang="en-US" altLang="ja-JP" sz="1600" b="1" dirty="0">
                <a:solidFill>
                  <a:srgbClr val="FFFF00"/>
                </a:solidFill>
                <a:latin typeface="Courier New" charset="0"/>
                <a:ea typeface="+mn-ea"/>
              </a:rPr>
              <a:t>F</a:t>
            </a:r>
            <a:r>
              <a:rPr kumimoji="0" lang="en-US" altLang="ja-JP" sz="1600" b="1" dirty="0">
                <a:solidFill>
                  <a:schemeClr val="bg1"/>
                </a:solidFill>
                <a:latin typeface="Courier New" charset="0"/>
                <a:ea typeface="+mn-ea"/>
              </a:rPr>
              <a:t>KM</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FE</a:t>
            </a:r>
            <a:r>
              <a:rPr kumimoji="0" lang="en-US" altLang="ja-JP" sz="1600" b="1" dirty="0">
                <a:solidFill>
                  <a:schemeClr val="bg1"/>
                </a:solidFill>
                <a:latin typeface="Courier New" charset="0"/>
                <a:ea typeface="+mn-ea"/>
              </a:rPr>
              <a:t>P</a:t>
            </a:r>
            <a:r>
              <a:rPr kumimoji="0" lang="en-US" altLang="ja-JP" sz="1600" b="1" dirty="0">
                <a:solidFill>
                  <a:srgbClr val="FFFF00"/>
                </a:solidFill>
                <a:latin typeface="Courier New" charset="0"/>
                <a:ea typeface="+mn-ea"/>
              </a:rPr>
              <a:t>VHGSAPDIAGK</a:t>
            </a:r>
            <a:r>
              <a:rPr kumimoji="0" lang="en-US" altLang="ja-JP" sz="1600" b="1" dirty="0">
                <a:solidFill>
                  <a:schemeClr val="bg1"/>
                </a:solidFill>
                <a:latin typeface="Courier New" charset="0"/>
                <a:ea typeface="+mn-ea"/>
              </a:rPr>
              <a:t>GMA</a:t>
            </a:r>
            <a:r>
              <a:rPr kumimoji="0" lang="en-US" altLang="ja-JP" sz="1600" b="1" dirty="0">
                <a:solidFill>
                  <a:srgbClr val="FFFF00"/>
                </a:solidFill>
                <a:latin typeface="Courier New" charset="0"/>
                <a:ea typeface="+mn-ea"/>
              </a:rPr>
              <a:t>NP</a:t>
            </a:r>
            <a:r>
              <a:rPr kumimoji="0" lang="en-US" altLang="ja-JP" sz="1600" b="1" dirty="0">
                <a:solidFill>
                  <a:schemeClr val="bg1"/>
                </a:solidFill>
                <a:latin typeface="Courier New" charset="0"/>
                <a:ea typeface="+mn-ea"/>
              </a:rPr>
              <a:t>F</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AI</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AA</a:t>
            </a:r>
            <a:r>
              <a:rPr kumimoji="0" lang="en-US" altLang="ja-JP" sz="1600" b="1" dirty="0">
                <a:solidFill>
                  <a:srgbClr val="FFFF00"/>
                </a:solidFill>
                <a:latin typeface="Courier New" charset="0"/>
                <a:ea typeface="+mn-ea"/>
              </a:rPr>
              <a:t>M</a:t>
            </a:r>
            <a:r>
              <a:rPr kumimoji="0" lang="en-US" altLang="ja-JP" sz="1600" b="1" dirty="0">
                <a:solidFill>
                  <a:schemeClr val="bg1"/>
                </a:solidFill>
                <a:latin typeface="Courier New" charset="0"/>
                <a:ea typeface="+mn-ea"/>
              </a:rPr>
              <a:t>L</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RTS..</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IE.col</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KHFK</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FS</a:t>
            </a:r>
            <a:r>
              <a:rPr kumimoji="0" lang="en-US" altLang="ja-JP" sz="1600" b="1" dirty="0">
                <a:solidFill>
                  <a:srgbClr val="FFFF00"/>
                </a:solidFill>
                <a:latin typeface="Courier New" charset="0"/>
                <a:ea typeface="+mn-ea"/>
              </a:rPr>
              <a:t>NLRP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RIAR</a:t>
            </a:r>
            <a:r>
              <a:rPr kumimoji="0" lang="en-US" altLang="ja-JP" sz="1600" b="1" dirty="0">
                <a:solidFill>
                  <a:schemeClr val="bg1"/>
                </a:solidFill>
                <a:latin typeface="Courier New" charset="0"/>
                <a:ea typeface="+mn-ea"/>
              </a:rPr>
              <a:t>I</a:t>
            </a:r>
            <a:r>
              <a:rPr kumimoji="0" lang="en-US" altLang="ja-JP" sz="1600" b="1" dirty="0">
                <a:solidFill>
                  <a:srgbClr val="FFFF00"/>
                </a:solidFill>
                <a:latin typeface="Courier New" charset="0"/>
                <a:ea typeface="+mn-ea"/>
              </a:rPr>
              <a:t>AFE</a:t>
            </a:r>
            <a:r>
              <a:rPr kumimoji="0" lang="en-US" altLang="ja-JP" sz="1600" b="1" dirty="0">
                <a:solidFill>
                  <a:schemeClr val="bg1"/>
                </a:solidFill>
                <a:latin typeface="Courier New" charset="0"/>
                <a:ea typeface="+mn-ea"/>
              </a:rPr>
              <a:t>S</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E</a:t>
            </a:r>
            <a:r>
              <a:rPr kumimoji="0" lang="en-US" altLang="ja-JP" sz="1600" b="1" dirty="0">
                <a:solidFill>
                  <a:schemeClr val="bg1"/>
                </a:solidFill>
                <a:latin typeface="Courier New" charset="0"/>
                <a:ea typeface="+mn-ea"/>
              </a:rPr>
              <a:t>PAG</a:t>
            </a:r>
            <a:r>
              <a:rPr kumimoji="0" lang="en-US" altLang="ja-JP" sz="1600" b="1" dirty="0">
                <a:solidFill>
                  <a:srgbClr val="FFFF00"/>
                </a:solidFill>
                <a:latin typeface="Courier New" charset="0"/>
                <a:ea typeface="+mn-ea"/>
              </a:rPr>
              <a:t>GSAPDIAGK</a:t>
            </a:r>
            <a:r>
              <a:rPr kumimoji="0" lang="en-US" altLang="ja-JP" sz="1600" b="1" dirty="0">
                <a:solidFill>
                  <a:schemeClr val="bg1"/>
                </a:solidFill>
                <a:latin typeface="Courier New" charset="0"/>
                <a:ea typeface="+mn-ea"/>
              </a:rPr>
              <a:t>NIA</a:t>
            </a:r>
            <a:r>
              <a:rPr kumimoji="0" lang="en-US" altLang="ja-JP" sz="1600" b="1" dirty="0">
                <a:solidFill>
                  <a:srgbClr val="FFFF00"/>
                </a:solidFill>
                <a:latin typeface="Courier New" charset="0"/>
                <a:ea typeface="+mn-ea"/>
              </a:rPr>
              <a:t>NP</a:t>
            </a:r>
            <a:r>
              <a:rPr kumimoji="0" lang="en-US" altLang="ja-JP" sz="1600" b="1" dirty="0">
                <a:solidFill>
                  <a:schemeClr val="bg1"/>
                </a:solidFill>
                <a:latin typeface="Courier New" charset="0"/>
                <a:ea typeface="+mn-ea"/>
              </a:rPr>
              <a:t>I</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QI</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LALL</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RYS..</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IA.tum</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KDLE</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F</a:t>
            </a:r>
            <a:r>
              <a:rPr kumimoji="0" lang="en-US" altLang="ja-JP" sz="1600" b="1" dirty="0">
                <a:solidFill>
                  <a:srgbClr val="FFFF00"/>
                </a:solidFill>
                <a:latin typeface="Courier New" charset="0"/>
                <a:ea typeface="+mn-ea"/>
              </a:rPr>
              <a:t>ANLRP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RIA</a:t>
            </a:r>
            <a:r>
              <a:rPr kumimoji="0" lang="en-US" altLang="ja-JP" sz="1600" b="1" dirty="0">
                <a:solidFill>
                  <a:schemeClr val="bg1"/>
                </a:solidFill>
                <a:latin typeface="Courier New" charset="0"/>
                <a:ea typeface="+mn-ea"/>
              </a:rPr>
              <a:t>SV</a:t>
            </a:r>
            <a:r>
              <a:rPr kumimoji="0" lang="en-US" altLang="ja-JP" sz="1600" b="1" dirty="0">
                <a:solidFill>
                  <a:srgbClr val="FFFF00"/>
                </a:solidFill>
                <a:latin typeface="Courier New" charset="0"/>
                <a:ea typeface="+mn-ea"/>
              </a:rPr>
              <a:t>AFE</a:t>
            </a:r>
            <a:r>
              <a:rPr kumimoji="0" lang="en-US" altLang="ja-JP" sz="1600" b="1" dirty="0">
                <a:solidFill>
                  <a:schemeClr val="bg1"/>
                </a:solidFill>
                <a:latin typeface="Courier New" charset="0"/>
                <a:ea typeface="+mn-ea"/>
              </a:rPr>
              <a:t>L</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E</a:t>
            </a:r>
            <a:r>
              <a:rPr kumimoji="0" lang="en-US" altLang="ja-JP" sz="1600" b="1" dirty="0">
                <a:solidFill>
                  <a:schemeClr val="bg1"/>
                </a:solidFill>
                <a:latin typeface="Courier New" charset="0"/>
                <a:ea typeface="+mn-ea"/>
              </a:rPr>
              <a:t>P</a:t>
            </a:r>
            <a:r>
              <a:rPr kumimoji="0" lang="en-US" altLang="ja-JP" sz="1600" b="1" dirty="0">
                <a:solidFill>
                  <a:srgbClr val="FFFF00"/>
                </a:solidFill>
                <a:latin typeface="Courier New" charset="0"/>
                <a:ea typeface="+mn-ea"/>
              </a:rPr>
              <a:t>VHGSAPDIAGK</a:t>
            </a:r>
            <a:r>
              <a:rPr kumimoji="0" lang="en-US" altLang="ja-JP" sz="1600" b="1" dirty="0">
                <a:solidFill>
                  <a:schemeClr val="bg1"/>
                </a:solidFill>
                <a:latin typeface="Courier New" charset="0"/>
                <a:ea typeface="+mn-ea"/>
              </a:rPr>
              <a:t>SIA</a:t>
            </a:r>
            <a:r>
              <a:rPr kumimoji="0" lang="en-US" altLang="ja-JP" sz="1600" b="1" dirty="0">
                <a:solidFill>
                  <a:srgbClr val="FFFF00"/>
                </a:solidFill>
                <a:latin typeface="Courier New" charset="0"/>
                <a:ea typeface="+mn-ea"/>
              </a:rPr>
              <a:t>NP</a:t>
            </a:r>
            <a:r>
              <a:rPr kumimoji="0" lang="en-US" altLang="ja-JP" sz="1600" b="1" dirty="0">
                <a:solidFill>
                  <a:schemeClr val="bg1"/>
                </a:solidFill>
                <a:latin typeface="Courier New" charset="0"/>
                <a:ea typeface="+mn-ea"/>
              </a:rPr>
              <a:t>I</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MIA</a:t>
            </a:r>
            <a:r>
              <a:rPr kumimoji="0" lang="en-US" altLang="ja-JP" sz="1600" b="1" dirty="0">
                <a:solidFill>
                  <a:srgbClr val="FFFF00"/>
                </a:solidFill>
                <a:latin typeface="Courier New" charset="0"/>
                <a:ea typeface="+mn-ea"/>
              </a:rPr>
              <a:t>S</a:t>
            </a:r>
            <a:r>
              <a:rPr kumimoji="0" lang="en-US" altLang="ja-JP" sz="1600" b="1" dirty="0">
                <a:solidFill>
                  <a:schemeClr val="bg1"/>
                </a:solidFill>
                <a:latin typeface="Courier New" charset="0"/>
                <a:ea typeface="+mn-ea"/>
              </a:rPr>
              <a:t>FA</a:t>
            </a:r>
            <a:r>
              <a:rPr kumimoji="0" lang="en-US" altLang="ja-JP" sz="1600" b="1" dirty="0">
                <a:solidFill>
                  <a:srgbClr val="FFFF00"/>
                </a:solidFill>
                <a:latin typeface="Courier New" charset="0"/>
                <a:ea typeface="+mn-ea"/>
              </a:rPr>
              <a:t>M</a:t>
            </a:r>
            <a:r>
              <a:rPr kumimoji="0" lang="en-US" altLang="ja-JP" sz="1600" b="1" dirty="0">
                <a:solidFill>
                  <a:schemeClr val="bg1"/>
                </a:solidFill>
                <a:latin typeface="Courier New" charset="0"/>
                <a:ea typeface="+mn-ea"/>
              </a:rPr>
              <a:t>C</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RYS..</a:t>
            </a:r>
          </a:p>
          <a:p>
            <a:pPr fontAlgn="auto">
              <a:lnSpc>
                <a:spcPts val="1700"/>
              </a:lnSpc>
              <a:spcBef>
                <a:spcPts val="0"/>
              </a:spcBef>
              <a:spcAft>
                <a:spcPts val="0"/>
              </a:spcAft>
              <a:defRPr/>
            </a:pPr>
            <a:r>
              <a:rPr kumimoji="0" lang="en-US" altLang="ja-JP" sz="1600" b="1" dirty="0">
                <a:solidFill>
                  <a:schemeClr val="bg1"/>
                </a:solidFill>
                <a:latin typeface="Courier New" charset="0"/>
                <a:ea typeface="+mn-ea"/>
              </a:rPr>
              <a:t>IS.cer .I</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KELQ</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ANLRP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RI</a:t>
            </a:r>
            <a:r>
              <a:rPr kumimoji="0" lang="en-US" altLang="ja-JP" sz="1600" b="1" dirty="0">
                <a:solidFill>
                  <a:schemeClr val="bg1"/>
                </a:solidFill>
                <a:latin typeface="Courier New" charset="0"/>
                <a:ea typeface="+mn-ea"/>
              </a:rPr>
              <a:t>T</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M</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AFM</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E</a:t>
            </a:r>
            <a:r>
              <a:rPr kumimoji="0" lang="en-US" altLang="ja-JP" sz="1600" b="1" dirty="0">
                <a:solidFill>
                  <a:schemeClr val="bg1"/>
                </a:solidFill>
                <a:latin typeface="Courier New" charset="0"/>
                <a:ea typeface="+mn-ea"/>
              </a:rPr>
              <a:t>PC</a:t>
            </a:r>
            <a:r>
              <a:rPr kumimoji="0" lang="en-US" altLang="ja-JP" sz="1600" b="1" dirty="0">
                <a:solidFill>
                  <a:srgbClr val="FFFF00"/>
                </a:solidFill>
                <a:latin typeface="Courier New" charset="0"/>
                <a:ea typeface="+mn-ea"/>
              </a:rPr>
              <a:t>HGSAPD</a:t>
            </a:r>
            <a:r>
              <a:rPr kumimoji="0" lang="en-US" altLang="ja-JP" sz="1600" b="1" dirty="0">
                <a:solidFill>
                  <a:schemeClr val="bg1"/>
                </a:solidFill>
                <a:latin typeface="Courier New" charset="0"/>
                <a:ea typeface="+mn-ea"/>
              </a:rPr>
              <a:t>L-P</a:t>
            </a:r>
            <a:r>
              <a:rPr kumimoji="0" lang="en-US" altLang="ja-JP" sz="1600" b="1" dirty="0">
                <a:solidFill>
                  <a:srgbClr val="FFFF00"/>
                </a:solidFill>
                <a:latin typeface="Courier New" charset="0"/>
                <a:ea typeface="+mn-ea"/>
              </a:rPr>
              <a:t>K</a:t>
            </a:r>
            <a:r>
              <a:rPr kumimoji="0" lang="en-US" altLang="ja-JP" sz="1600" b="1" dirty="0">
                <a:solidFill>
                  <a:schemeClr val="bg1"/>
                </a:solidFill>
                <a:latin typeface="Courier New" charset="0"/>
                <a:ea typeface="+mn-ea"/>
              </a:rPr>
              <a:t>NKV</a:t>
            </a:r>
            <a:r>
              <a:rPr kumimoji="0" lang="en-US" altLang="ja-JP" sz="1600" b="1" dirty="0">
                <a:solidFill>
                  <a:srgbClr val="FFFF00"/>
                </a:solidFill>
                <a:latin typeface="Courier New" charset="0"/>
                <a:ea typeface="+mn-ea"/>
              </a:rPr>
              <a:t>NP</a:t>
            </a:r>
            <a:r>
              <a:rPr kumimoji="0" lang="en-US" altLang="ja-JP" sz="1600" b="1" dirty="0">
                <a:solidFill>
                  <a:schemeClr val="bg1"/>
                </a:solidFill>
                <a:latin typeface="Courier New" charset="0"/>
                <a:ea typeface="+mn-ea"/>
              </a:rPr>
              <a:t>I</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TI</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AA</a:t>
            </a:r>
            <a:r>
              <a:rPr kumimoji="0" lang="en-US" altLang="ja-JP" sz="1600" b="1" dirty="0">
                <a:solidFill>
                  <a:srgbClr val="FFFF00"/>
                </a:solidFill>
                <a:latin typeface="Courier New" charset="0"/>
                <a:ea typeface="+mn-ea"/>
              </a:rPr>
              <a:t>MML</a:t>
            </a:r>
            <a:r>
              <a:rPr kumimoji="0" lang="en-US" altLang="ja-JP" sz="1600" b="1" dirty="0">
                <a:solidFill>
                  <a:schemeClr val="bg1"/>
                </a:solidFill>
                <a:latin typeface="Courier New" charset="0"/>
                <a:ea typeface="+mn-ea"/>
              </a:rPr>
              <a:t>KLS..</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IN.cra</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KELGTYG</a:t>
            </a:r>
            <a:r>
              <a:rPr kumimoji="0" lang="en-US" altLang="ja-JP" sz="1600" b="1" dirty="0">
                <a:solidFill>
                  <a:srgbClr val="FFFF00"/>
                </a:solidFill>
                <a:latin typeface="Courier New" charset="0"/>
                <a:ea typeface="+mn-ea"/>
              </a:rPr>
              <a:t>NLRP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RIAR</a:t>
            </a:r>
            <a:r>
              <a:rPr kumimoji="0" lang="en-US" altLang="ja-JP" sz="1600" b="1" dirty="0">
                <a:solidFill>
                  <a:schemeClr val="bg1"/>
                </a:solidFill>
                <a:latin typeface="Courier New" charset="0"/>
                <a:ea typeface="+mn-ea"/>
              </a:rPr>
              <a:t>L</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GFL</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E</a:t>
            </a:r>
            <a:r>
              <a:rPr kumimoji="0" lang="en-US" altLang="ja-JP" sz="1600" b="1" dirty="0">
                <a:solidFill>
                  <a:schemeClr val="bg1"/>
                </a:solidFill>
                <a:latin typeface="Courier New" charset="0"/>
                <a:ea typeface="+mn-ea"/>
              </a:rPr>
              <a:t>PI</a:t>
            </a:r>
            <a:r>
              <a:rPr kumimoji="0" lang="en-US" altLang="ja-JP" sz="1600" b="1" dirty="0">
                <a:solidFill>
                  <a:srgbClr val="FFFF00"/>
                </a:solidFill>
                <a:latin typeface="Courier New" charset="0"/>
                <a:ea typeface="+mn-ea"/>
              </a:rPr>
              <a:t>HGSAPDI</a:t>
            </a:r>
            <a:r>
              <a:rPr kumimoji="0" lang="en-US" altLang="ja-JP" sz="1600" b="1" dirty="0">
                <a:solidFill>
                  <a:schemeClr val="bg1"/>
                </a:solidFill>
                <a:latin typeface="Courier New" charset="0"/>
                <a:ea typeface="+mn-ea"/>
              </a:rPr>
              <a:t>S</a:t>
            </a:r>
            <a:r>
              <a:rPr kumimoji="0" lang="en-US" altLang="ja-JP" sz="1600" b="1" dirty="0">
                <a:solidFill>
                  <a:srgbClr val="FFFF00"/>
                </a:solidFill>
                <a:latin typeface="Courier New" charset="0"/>
                <a:ea typeface="+mn-ea"/>
              </a:rPr>
              <a:t>GK</a:t>
            </a:r>
            <a:r>
              <a:rPr kumimoji="0" lang="en-US" altLang="ja-JP" sz="1600" b="1" dirty="0">
                <a:solidFill>
                  <a:schemeClr val="bg1"/>
                </a:solidFill>
                <a:latin typeface="Courier New" charset="0"/>
                <a:ea typeface="+mn-ea"/>
              </a:rPr>
              <a:t>GIV</a:t>
            </a:r>
            <a:r>
              <a:rPr kumimoji="0" lang="en-US" altLang="ja-JP" sz="1600" b="1" dirty="0">
                <a:solidFill>
                  <a:srgbClr val="FFFF00"/>
                </a:solidFill>
                <a:latin typeface="Courier New" charset="0"/>
                <a:ea typeface="+mn-ea"/>
              </a:rPr>
              <a:t>NP</a:t>
            </a:r>
            <a:r>
              <a:rPr kumimoji="0" lang="en-US" altLang="ja-JP" sz="1600" b="1" dirty="0">
                <a:solidFill>
                  <a:schemeClr val="bg1"/>
                </a:solidFill>
                <a:latin typeface="Courier New" charset="0"/>
                <a:ea typeface="+mn-ea"/>
              </a:rPr>
              <a:t>VGTI</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VA</a:t>
            </a:r>
            <a:r>
              <a:rPr kumimoji="0" lang="en-US" altLang="ja-JP" sz="1600" b="1" dirty="0">
                <a:solidFill>
                  <a:srgbClr val="FFFF00"/>
                </a:solidFill>
                <a:latin typeface="Courier New" charset="0"/>
                <a:ea typeface="+mn-ea"/>
              </a:rPr>
              <a:t>MML</a:t>
            </a:r>
            <a:r>
              <a:rPr kumimoji="0" lang="en-US" altLang="ja-JP" sz="1600" b="1" dirty="0">
                <a:solidFill>
                  <a:schemeClr val="bg1"/>
                </a:solidFill>
                <a:latin typeface="Courier New" charset="0"/>
                <a:ea typeface="+mn-ea"/>
              </a:rPr>
              <a:t>RYS..</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IT.the</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KSQ</a:t>
            </a:r>
            <a:r>
              <a:rPr kumimoji="0" lang="en-US" altLang="ja-JP" sz="1600" b="1" dirty="0">
                <a:solidFill>
                  <a:srgbClr val="FFFF00"/>
                </a:solidFill>
                <a:latin typeface="Courier New" charset="0"/>
                <a:ea typeface="+mn-ea"/>
              </a:rPr>
              <a:t>DL</a:t>
            </a:r>
            <a:r>
              <a:rPr kumimoji="0" lang="en-US" altLang="ja-JP" sz="1600" b="1" dirty="0">
                <a:solidFill>
                  <a:schemeClr val="bg1"/>
                </a:solidFill>
                <a:latin typeface="Courier New" charset="0"/>
                <a:ea typeface="+mn-ea"/>
              </a:rPr>
              <a:t>F</a:t>
            </a:r>
            <a:r>
              <a:rPr kumimoji="0" lang="en-US" altLang="ja-JP" sz="1600" b="1" dirty="0">
                <a:solidFill>
                  <a:srgbClr val="FFFF00"/>
                </a:solidFill>
                <a:latin typeface="Courier New" charset="0"/>
                <a:ea typeface="+mn-ea"/>
              </a:rPr>
              <a:t>ANLRP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V</a:t>
            </a:r>
            <a:r>
              <a:rPr kumimoji="0" lang="en-US" altLang="ja-JP" sz="1600" b="1" dirty="0">
                <a:solidFill>
                  <a:srgbClr val="FFFF00"/>
                </a:solidFill>
                <a:latin typeface="Courier New" charset="0"/>
                <a:ea typeface="+mn-ea"/>
              </a:rPr>
              <a:t>AR</a:t>
            </a:r>
            <a:r>
              <a:rPr kumimoji="0" lang="en-US" altLang="ja-JP" sz="1600" b="1" dirty="0">
                <a:solidFill>
                  <a:schemeClr val="bg1"/>
                </a:solidFill>
                <a:latin typeface="Courier New" charset="0"/>
                <a:ea typeface="+mn-ea"/>
              </a:rPr>
              <a:t>V</a:t>
            </a:r>
            <a:r>
              <a:rPr kumimoji="0" lang="en-US" altLang="ja-JP" sz="1600" b="1" dirty="0">
                <a:solidFill>
                  <a:srgbClr val="FFFF00"/>
                </a:solidFill>
                <a:latin typeface="Courier New" charset="0"/>
                <a:ea typeface="+mn-ea"/>
              </a:rPr>
              <a:t>AFE</a:t>
            </a:r>
            <a:r>
              <a:rPr kumimoji="0" lang="en-US" altLang="ja-JP" sz="1600" b="1" dirty="0">
                <a:solidFill>
                  <a:schemeClr val="bg1"/>
                </a:solidFill>
                <a:latin typeface="Courier New" charset="0"/>
                <a:ea typeface="+mn-ea"/>
              </a:rPr>
              <a:t>A</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FE</a:t>
            </a:r>
            <a:r>
              <a:rPr kumimoji="0" lang="en-US" altLang="ja-JP" sz="1600" b="1" dirty="0">
                <a:solidFill>
                  <a:schemeClr val="bg1"/>
                </a:solidFill>
                <a:latin typeface="Courier New" charset="0"/>
                <a:ea typeface="+mn-ea"/>
              </a:rPr>
              <a:t>P</a:t>
            </a:r>
            <a:r>
              <a:rPr kumimoji="0" lang="en-US" altLang="ja-JP" sz="1600" b="1" dirty="0">
                <a:solidFill>
                  <a:srgbClr val="FFFF00"/>
                </a:solidFill>
                <a:latin typeface="Courier New" charset="0"/>
                <a:ea typeface="+mn-ea"/>
              </a:rPr>
              <a:t>VHGSAPDIAGK</a:t>
            </a:r>
            <a:r>
              <a:rPr kumimoji="0" lang="en-US" altLang="ja-JP" sz="1600" b="1" dirty="0">
                <a:solidFill>
                  <a:schemeClr val="bg1"/>
                </a:solidFill>
                <a:latin typeface="Courier New" charset="0"/>
                <a:ea typeface="+mn-ea"/>
              </a:rPr>
              <a:t>GIA</a:t>
            </a:r>
            <a:r>
              <a:rPr kumimoji="0" lang="en-US" altLang="ja-JP" sz="1600" b="1" dirty="0">
                <a:solidFill>
                  <a:srgbClr val="FFFF00"/>
                </a:solidFill>
                <a:latin typeface="Courier New" charset="0"/>
                <a:ea typeface="+mn-ea"/>
              </a:rPr>
              <a:t>NPTA</a:t>
            </a:r>
            <a:r>
              <a:rPr kumimoji="0" lang="en-US" altLang="ja-JP" sz="1600" b="1" dirty="0">
                <a:solidFill>
                  <a:schemeClr val="bg1"/>
                </a:solidFill>
                <a:latin typeface="Courier New" charset="0"/>
                <a:ea typeface="+mn-ea"/>
              </a:rPr>
              <a:t>AI</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AA</a:t>
            </a:r>
            <a:r>
              <a:rPr kumimoji="0" lang="en-US" altLang="ja-JP" sz="1600" b="1" dirty="0">
                <a:solidFill>
                  <a:srgbClr val="FFFF00"/>
                </a:solidFill>
                <a:latin typeface="Courier New" charset="0"/>
                <a:ea typeface="+mn-ea"/>
              </a:rPr>
              <a:t>MML</a:t>
            </a:r>
            <a:r>
              <a:rPr kumimoji="0" lang="en-US" altLang="ja-JP" sz="1600" b="1" dirty="0">
                <a:solidFill>
                  <a:schemeClr val="bg1"/>
                </a:solidFill>
                <a:latin typeface="Courier New" charset="0"/>
                <a:ea typeface="+mn-ea"/>
              </a:rPr>
              <a:t>EHA..</a:t>
            </a:r>
          </a:p>
          <a:p>
            <a:pPr fontAlgn="auto">
              <a:lnSpc>
                <a:spcPts val="1700"/>
              </a:lnSpc>
              <a:spcBef>
                <a:spcPts val="0"/>
              </a:spcBef>
              <a:spcAft>
                <a:spcPts val="0"/>
              </a:spcAft>
              <a:defRPr/>
            </a:pPr>
            <a:r>
              <a:rPr kumimoji="0" lang="en-US" altLang="ja-JP" sz="1600" b="1" dirty="0">
                <a:solidFill>
                  <a:srgbClr val="00FF00"/>
                </a:solidFill>
                <a:latin typeface="Courier New" charset="0"/>
                <a:ea typeface="+mn-ea"/>
              </a:rPr>
              <a:t>ISul#7</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QIY</a:t>
            </a:r>
            <a:r>
              <a:rPr kumimoji="0" lang="en-US" altLang="ja-JP" sz="1600" b="1" dirty="0">
                <a:solidFill>
                  <a:srgbClr val="FFFF00"/>
                </a:solidFill>
                <a:latin typeface="Courier New" charset="0"/>
                <a:ea typeface="+mn-ea"/>
              </a:rPr>
              <a:t>D</a:t>
            </a:r>
            <a:r>
              <a:rPr kumimoji="0" lang="en-US" altLang="ja-JP" sz="1600" b="1" dirty="0">
                <a:solidFill>
                  <a:srgbClr val="00FF00"/>
                </a:solidFill>
                <a:latin typeface="Courier New" charset="0"/>
                <a:ea typeface="+mn-ea"/>
              </a:rPr>
              <a:t>M</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AN</a:t>
            </a:r>
            <a:r>
              <a:rPr kumimoji="0" lang="en-US" altLang="ja-JP" sz="1600" b="1" dirty="0">
                <a:solidFill>
                  <a:srgbClr val="00FF00"/>
                </a:solidFill>
                <a:latin typeface="Courier New" charset="0"/>
                <a:ea typeface="+mn-ea"/>
              </a:rPr>
              <a:t>I</a:t>
            </a:r>
            <a:r>
              <a:rPr kumimoji="0" lang="en-US" altLang="ja-JP" sz="1600" b="1" dirty="0">
                <a:solidFill>
                  <a:srgbClr val="FFFF00"/>
                </a:solidFill>
                <a:latin typeface="Courier New" charset="0"/>
                <a:ea typeface="+mn-ea"/>
              </a:rPr>
              <a:t>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RIA</a:t>
            </a:r>
            <a:r>
              <a:rPr kumimoji="0" lang="en-US" altLang="ja-JP" sz="1600" b="1" dirty="0">
                <a:solidFill>
                  <a:srgbClr val="00FF00"/>
                </a:solidFill>
                <a:latin typeface="Courier New" charset="0"/>
                <a:ea typeface="+mn-ea"/>
              </a:rPr>
              <a:t>K</a:t>
            </a:r>
            <a:r>
              <a:rPr kumimoji="0" lang="en-US" altLang="ja-JP" sz="1600" b="1" dirty="0">
                <a:solidFill>
                  <a:schemeClr val="bg1"/>
                </a:solidFill>
                <a:latin typeface="Courier New" charset="0"/>
                <a:ea typeface="+mn-ea"/>
              </a:rPr>
              <a:t>V</a:t>
            </a:r>
            <a:r>
              <a:rPr kumimoji="0" lang="en-US" altLang="ja-JP" sz="1600" b="1" dirty="0">
                <a:solidFill>
                  <a:srgbClr val="00FF00"/>
                </a:solidFill>
                <a:latin typeface="Courier New" charset="0"/>
                <a:ea typeface="+mn-ea"/>
              </a:rPr>
              <a:t>G</a:t>
            </a:r>
            <a:r>
              <a:rPr kumimoji="0" lang="en-US" altLang="ja-JP" sz="1600" b="1" dirty="0">
                <a:solidFill>
                  <a:schemeClr val="bg1"/>
                </a:solidFill>
                <a:latin typeface="Courier New" charset="0"/>
                <a:ea typeface="+mn-ea"/>
              </a:rPr>
              <a:t>LNF</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FE</a:t>
            </a:r>
            <a:r>
              <a:rPr kumimoji="0" lang="en-US" altLang="ja-JP" sz="1600" b="1" dirty="0">
                <a:solidFill>
                  <a:schemeClr val="bg1"/>
                </a:solidFill>
                <a:latin typeface="Courier New" charset="0"/>
                <a:ea typeface="+mn-ea"/>
              </a:rPr>
              <a:t>P</a:t>
            </a:r>
            <a:r>
              <a:rPr kumimoji="0" lang="en-US" altLang="ja-JP" sz="1600" b="1" dirty="0">
                <a:solidFill>
                  <a:srgbClr val="FFFF00"/>
                </a:solidFill>
                <a:latin typeface="Courier New" charset="0"/>
                <a:ea typeface="+mn-ea"/>
              </a:rPr>
              <a:t>VHG</a:t>
            </a:r>
            <a:r>
              <a:rPr kumimoji="0" lang="en-US" altLang="ja-JP" sz="1600" b="1" dirty="0">
                <a:solidFill>
                  <a:srgbClr val="00FF00"/>
                </a:solidFill>
                <a:latin typeface="Courier New" charset="0"/>
                <a:ea typeface="+mn-ea"/>
              </a:rPr>
              <a:t>A</a:t>
            </a:r>
            <a:r>
              <a:rPr kumimoji="0" lang="en-US" altLang="ja-JP" sz="1600" b="1" dirty="0">
                <a:solidFill>
                  <a:srgbClr val="FFFF00"/>
                </a:solidFill>
                <a:latin typeface="Courier New" charset="0"/>
                <a:ea typeface="+mn-ea"/>
              </a:rPr>
              <a:t>A</a:t>
            </a:r>
            <a:r>
              <a:rPr kumimoji="0" lang="en-US" altLang="ja-JP" sz="1600" b="1" dirty="0">
                <a:solidFill>
                  <a:srgbClr val="00FF00"/>
                </a:solidFill>
                <a:latin typeface="Courier New" charset="0"/>
                <a:ea typeface="+mn-ea"/>
              </a:rPr>
              <a:t>F</a:t>
            </a:r>
            <a:r>
              <a:rPr kumimoji="0" lang="en-US" altLang="ja-JP" sz="1600" b="1" dirty="0">
                <a:solidFill>
                  <a:srgbClr val="FFFF00"/>
                </a:solidFill>
                <a:latin typeface="Courier New" charset="0"/>
                <a:ea typeface="+mn-ea"/>
              </a:rPr>
              <a:t>DIAGK</a:t>
            </a:r>
            <a:r>
              <a:rPr kumimoji="0" lang="en-US" altLang="ja-JP" sz="1600" b="1" dirty="0">
                <a:solidFill>
                  <a:schemeClr val="bg1"/>
                </a:solidFill>
                <a:latin typeface="Courier New" charset="0"/>
                <a:ea typeface="+mn-ea"/>
              </a:rPr>
              <a:t>NIG</a:t>
            </a:r>
            <a:r>
              <a:rPr kumimoji="0" lang="en-US" altLang="ja-JP" sz="1600" b="1" dirty="0">
                <a:solidFill>
                  <a:srgbClr val="FFFF00"/>
                </a:solidFill>
                <a:latin typeface="Courier New" charset="0"/>
                <a:ea typeface="+mn-ea"/>
              </a:rPr>
              <a:t>NPTA</a:t>
            </a:r>
            <a:r>
              <a:rPr kumimoji="0" lang="en-US" altLang="ja-JP" sz="1600" b="1" dirty="0">
                <a:solidFill>
                  <a:schemeClr val="bg1"/>
                </a:solidFill>
                <a:latin typeface="Courier New" charset="0"/>
                <a:ea typeface="+mn-ea"/>
              </a:rPr>
              <a:t>FL</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VS</a:t>
            </a:r>
            <a:r>
              <a:rPr kumimoji="0" lang="en-US" altLang="ja-JP" sz="1600" b="1" dirty="0">
                <a:solidFill>
                  <a:srgbClr val="FFFF00"/>
                </a:solidFill>
                <a:latin typeface="Courier New" charset="0"/>
                <a:ea typeface="+mn-ea"/>
              </a:rPr>
              <a:t>MM</a:t>
            </a:r>
            <a:r>
              <a:rPr kumimoji="0" lang="en-US" altLang="ja-JP" sz="1600" b="1" dirty="0">
                <a:solidFill>
                  <a:srgbClr val="00FF00"/>
                </a:solidFill>
                <a:latin typeface="Courier New" charset="0"/>
                <a:ea typeface="+mn-ea"/>
              </a:rPr>
              <a:t>Y</a:t>
            </a:r>
            <a:r>
              <a:rPr kumimoji="0" lang="en-US" altLang="ja-JP" sz="1600" b="1" dirty="0">
                <a:solidFill>
                  <a:schemeClr val="bg1"/>
                </a:solidFill>
                <a:latin typeface="Courier New" charset="0"/>
                <a:ea typeface="+mn-ea"/>
              </a:rPr>
              <a:t>ERM..</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CB.tau</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KTF</a:t>
            </a:r>
            <a:r>
              <a:rPr kumimoji="0" lang="en-US" altLang="ja-JP" sz="1600" b="1" dirty="0">
                <a:solidFill>
                  <a:srgbClr val="FFFF00"/>
                </a:solidFill>
                <a:latin typeface="Courier New" charset="0"/>
                <a:ea typeface="+mn-ea"/>
              </a:rPr>
              <a:t>DL</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AN</a:t>
            </a:r>
            <a:r>
              <a:rPr kumimoji="0" lang="en-US" altLang="ja-JP" sz="1600" b="1" dirty="0">
                <a:solidFill>
                  <a:schemeClr val="bg1"/>
                </a:solidFill>
                <a:latin typeface="Courier New" charset="0"/>
                <a:ea typeface="+mn-ea"/>
              </a:rPr>
              <a:t>V</a:t>
            </a:r>
            <a:r>
              <a:rPr kumimoji="0" lang="en-US" altLang="ja-JP" sz="1600" b="1" dirty="0">
                <a:solidFill>
                  <a:srgbClr val="FFFF00"/>
                </a:solidFill>
                <a:latin typeface="Courier New" charset="0"/>
                <a:ea typeface="+mn-ea"/>
              </a:rPr>
              <a:t>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RIA</a:t>
            </a:r>
            <a:r>
              <a:rPr kumimoji="0" lang="en-US" altLang="ja-JP" sz="1600" b="1" dirty="0">
                <a:solidFill>
                  <a:schemeClr val="bg1"/>
                </a:solidFill>
                <a:latin typeface="Courier New" charset="0"/>
                <a:ea typeface="+mn-ea"/>
              </a:rPr>
              <a:t>EF</a:t>
            </a:r>
            <a:r>
              <a:rPr kumimoji="0" lang="en-US" altLang="ja-JP" sz="1600" b="1" dirty="0">
                <a:solidFill>
                  <a:srgbClr val="FFFF00"/>
                </a:solidFill>
                <a:latin typeface="Courier New" charset="0"/>
                <a:ea typeface="+mn-ea"/>
              </a:rPr>
              <a:t>AFE</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FE</a:t>
            </a:r>
            <a:r>
              <a:rPr kumimoji="0" lang="en-US" altLang="ja-JP" sz="1600" b="1" dirty="0">
                <a:solidFill>
                  <a:schemeClr val="bg1"/>
                </a:solidFill>
                <a:latin typeface="Courier New" charset="0"/>
                <a:ea typeface="+mn-ea"/>
              </a:rPr>
              <a:t>S</a:t>
            </a:r>
            <a:r>
              <a:rPr kumimoji="0" lang="en-US" altLang="ja-JP" sz="1600" b="1" dirty="0">
                <a:solidFill>
                  <a:srgbClr val="FFFF00"/>
                </a:solidFill>
                <a:latin typeface="Courier New" charset="0"/>
                <a:ea typeface="+mn-ea"/>
              </a:rPr>
              <a:t>VHG</a:t>
            </a:r>
            <a:r>
              <a:rPr kumimoji="0" lang="en-US" altLang="ja-JP" sz="1600" b="1" dirty="0">
                <a:solidFill>
                  <a:schemeClr val="bg1"/>
                </a:solidFill>
                <a:latin typeface="Courier New" charset="0"/>
                <a:ea typeface="+mn-ea"/>
              </a:rPr>
              <a:t>T</a:t>
            </a:r>
            <a:r>
              <a:rPr kumimoji="0" lang="en-US" altLang="ja-JP" sz="1600" b="1" dirty="0">
                <a:solidFill>
                  <a:srgbClr val="FFFF00"/>
                </a:solidFill>
                <a:latin typeface="Courier New" charset="0"/>
                <a:ea typeface="+mn-ea"/>
              </a:rPr>
              <a:t>APDIAGK</a:t>
            </a:r>
            <a:r>
              <a:rPr kumimoji="0" lang="en-US" altLang="ja-JP" sz="1600" b="1" dirty="0">
                <a:solidFill>
                  <a:schemeClr val="bg1"/>
                </a:solidFill>
                <a:latin typeface="Courier New" charset="0"/>
                <a:ea typeface="+mn-ea"/>
              </a:rPr>
              <a:t>DMA</a:t>
            </a:r>
            <a:r>
              <a:rPr kumimoji="0" lang="en-US" altLang="ja-JP" sz="1600" b="1" dirty="0">
                <a:solidFill>
                  <a:srgbClr val="FFFF00"/>
                </a:solidFill>
                <a:latin typeface="Courier New" charset="0"/>
                <a:ea typeface="+mn-ea"/>
              </a:rPr>
              <a:t>NPTA</a:t>
            </a:r>
            <a:r>
              <a:rPr kumimoji="0" lang="en-US" altLang="ja-JP" sz="1600" b="1" dirty="0">
                <a:solidFill>
                  <a:schemeClr val="bg1"/>
                </a:solidFill>
                <a:latin typeface="Courier New" charset="0"/>
                <a:ea typeface="+mn-ea"/>
              </a:rPr>
              <a:t>LL</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AV</a:t>
            </a:r>
            <a:r>
              <a:rPr kumimoji="0" lang="en-US" altLang="ja-JP" sz="1600" b="1" dirty="0">
                <a:solidFill>
                  <a:srgbClr val="FFFF00"/>
                </a:solidFill>
                <a:latin typeface="Courier New" charset="0"/>
                <a:ea typeface="+mn-ea"/>
              </a:rPr>
              <a:t>MML</a:t>
            </a:r>
            <a:r>
              <a:rPr kumimoji="0" lang="en-US" altLang="ja-JP" sz="1600" b="1" dirty="0">
                <a:solidFill>
                  <a:schemeClr val="bg1"/>
                </a:solidFill>
                <a:latin typeface="Courier New" charset="0"/>
                <a:ea typeface="+mn-ea"/>
              </a:rPr>
              <a:t>RHM..</a:t>
            </a:r>
          </a:p>
          <a:p>
            <a:pPr fontAlgn="auto">
              <a:lnSpc>
                <a:spcPts val="1700"/>
              </a:lnSpc>
              <a:spcBef>
                <a:spcPts val="0"/>
              </a:spcBef>
              <a:spcAft>
                <a:spcPts val="0"/>
              </a:spcAft>
              <a:defRPr/>
            </a:pPr>
            <a:r>
              <a:rPr kumimoji="0" lang="en-US" altLang="ja-JP" sz="1600" b="1" dirty="0">
                <a:solidFill>
                  <a:schemeClr val="bg1"/>
                </a:solidFill>
                <a:latin typeface="Courier New" charset="0"/>
                <a:ea typeface="+mn-ea"/>
              </a:rPr>
              <a:t>CS.cer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KTFG</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F</a:t>
            </a:r>
            <a:r>
              <a:rPr kumimoji="0" lang="en-US" altLang="ja-JP" sz="1600" b="1" dirty="0">
                <a:solidFill>
                  <a:srgbClr val="FFFF00"/>
                </a:solidFill>
                <a:latin typeface="Courier New" charset="0"/>
                <a:ea typeface="+mn-ea"/>
              </a:rPr>
              <a:t>AN</a:t>
            </a:r>
            <a:r>
              <a:rPr kumimoji="0" lang="en-US" altLang="ja-JP" sz="1600" b="1" dirty="0">
                <a:solidFill>
                  <a:schemeClr val="bg1"/>
                </a:solidFill>
                <a:latin typeface="Courier New" charset="0"/>
                <a:ea typeface="+mn-ea"/>
              </a:rPr>
              <a:t>V</a:t>
            </a:r>
            <a:r>
              <a:rPr kumimoji="0" lang="en-US" altLang="ja-JP" sz="1600" b="1" dirty="0">
                <a:solidFill>
                  <a:srgbClr val="FFFF00"/>
                </a:solidFill>
                <a:latin typeface="Courier New" charset="0"/>
                <a:ea typeface="+mn-ea"/>
              </a:rPr>
              <a:t>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VI</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AFE</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FE</a:t>
            </a:r>
            <a:r>
              <a:rPr kumimoji="0" lang="en-US" altLang="ja-JP" sz="1600" b="1" dirty="0">
                <a:solidFill>
                  <a:schemeClr val="bg1"/>
                </a:solidFill>
                <a:latin typeface="Courier New" charset="0"/>
                <a:ea typeface="+mn-ea"/>
              </a:rPr>
              <a:t>A</a:t>
            </a:r>
            <a:r>
              <a:rPr kumimoji="0" lang="en-US" altLang="ja-JP" sz="1600" b="1" dirty="0">
                <a:solidFill>
                  <a:srgbClr val="FFFF00"/>
                </a:solidFill>
                <a:latin typeface="Courier New" charset="0"/>
                <a:ea typeface="+mn-ea"/>
              </a:rPr>
              <a:t>VHGSAPDIAG</a:t>
            </a:r>
            <a:r>
              <a:rPr kumimoji="0" lang="en-US" altLang="ja-JP" sz="1600" b="1" dirty="0">
                <a:solidFill>
                  <a:schemeClr val="bg1"/>
                </a:solidFill>
                <a:latin typeface="Courier New" charset="0"/>
                <a:ea typeface="+mn-ea"/>
              </a:rPr>
              <a:t>QDKA</a:t>
            </a:r>
            <a:r>
              <a:rPr kumimoji="0" lang="en-US" altLang="ja-JP" sz="1600" b="1" dirty="0">
                <a:solidFill>
                  <a:srgbClr val="FFFF00"/>
                </a:solidFill>
                <a:latin typeface="Courier New" charset="0"/>
                <a:ea typeface="+mn-ea"/>
              </a:rPr>
              <a:t>NPTA</a:t>
            </a:r>
            <a:r>
              <a:rPr kumimoji="0" lang="en-US" altLang="ja-JP" sz="1600" b="1" dirty="0">
                <a:solidFill>
                  <a:schemeClr val="bg1"/>
                </a:solidFill>
                <a:latin typeface="Courier New" charset="0"/>
                <a:ea typeface="+mn-ea"/>
              </a:rPr>
              <a:t>LL</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SV</a:t>
            </a:r>
            <a:r>
              <a:rPr kumimoji="0" lang="en-US" altLang="ja-JP" sz="1600" b="1" dirty="0">
                <a:solidFill>
                  <a:srgbClr val="FFFF00"/>
                </a:solidFill>
                <a:latin typeface="Courier New" charset="0"/>
                <a:ea typeface="+mn-ea"/>
              </a:rPr>
              <a:t>MML</a:t>
            </a:r>
            <a:r>
              <a:rPr kumimoji="0" lang="en-US" altLang="ja-JP" sz="1600" b="1" dirty="0">
                <a:solidFill>
                  <a:schemeClr val="bg1"/>
                </a:solidFill>
                <a:latin typeface="Courier New" charset="0"/>
                <a:ea typeface="+mn-ea"/>
              </a:rPr>
              <a:t>NHM..</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CB.sub</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QEL</a:t>
            </a:r>
            <a:r>
              <a:rPr kumimoji="0" lang="en-US" altLang="ja-JP" sz="1600" b="1" dirty="0">
                <a:solidFill>
                  <a:srgbClr val="FFFF00"/>
                </a:solidFill>
                <a:latin typeface="Courier New" charset="0"/>
                <a:ea typeface="+mn-ea"/>
              </a:rPr>
              <a:t>DL</a:t>
            </a:r>
            <a:r>
              <a:rPr kumimoji="0" lang="en-US" altLang="ja-JP" sz="1600" b="1" dirty="0">
                <a:solidFill>
                  <a:schemeClr val="bg1"/>
                </a:solidFill>
                <a:latin typeface="Courier New" charset="0"/>
                <a:ea typeface="+mn-ea"/>
              </a:rPr>
              <a:t>FVC</a:t>
            </a:r>
            <a:r>
              <a:rPr kumimoji="0" lang="en-US" altLang="ja-JP" sz="1600" b="1" dirty="0">
                <a:solidFill>
                  <a:srgbClr val="FFFF00"/>
                </a:solidFill>
                <a:latin typeface="Courier New" charset="0"/>
                <a:ea typeface="+mn-ea"/>
              </a:rPr>
              <a:t>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LV</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A</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IDY</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FE</a:t>
            </a:r>
            <a:r>
              <a:rPr kumimoji="0" lang="en-US" altLang="ja-JP" sz="1600" b="1" dirty="0">
                <a:solidFill>
                  <a:schemeClr val="bg1"/>
                </a:solidFill>
                <a:latin typeface="Courier New" charset="0"/>
                <a:ea typeface="+mn-ea"/>
              </a:rPr>
              <a:t>AT</a:t>
            </a:r>
            <a:r>
              <a:rPr kumimoji="0" lang="en-US" altLang="ja-JP" sz="1600" b="1" dirty="0">
                <a:solidFill>
                  <a:srgbClr val="FFFF00"/>
                </a:solidFill>
                <a:latin typeface="Courier New" charset="0"/>
                <a:ea typeface="+mn-ea"/>
              </a:rPr>
              <a:t>HG</a:t>
            </a:r>
            <a:r>
              <a:rPr kumimoji="0" lang="en-US" altLang="ja-JP" sz="1600" b="1" dirty="0">
                <a:solidFill>
                  <a:schemeClr val="bg1"/>
                </a:solidFill>
                <a:latin typeface="Courier New" charset="0"/>
                <a:ea typeface="+mn-ea"/>
              </a:rPr>
              <a:t>T</a:t>
            </a:r>
            <a:r>
              <a:rPr kumimoji="0" lang="en-US" altLang="ja-JP" sz="1600" b="1" dirty="0">
                <a:solidFill>
                  <a:srgbClr val="FFFF00"/>
                </a:solidFill>
                <a:latin typeface="Courier New" charset="0"/>
                <a:ea typeface="+mn-ea"/>
              </a:rPr>
              <a:t>AP</a:t>
            </a:r>
            <a:r>
              <a:rPr kumimoji="0" lang="en-US" altLang="ja-JP" sz="1600" b="1" dirty="0">
                <a:solidFill>
                  <a:schemeClr val="bg1"/>
                </a:solidFill>
                <a:latin typeface="Courier New" charset="0"/>
                <a:ea typeface="+mn-ea"/>
              </a:rPr>
              <a:t>KY</a:t>
            </a:r>
            <a:r>
              <a:rPr kumimoji="0" lang="en-US" altLang="ja-JP" sz="1600" b="1" dirty="0">
                <a:solidFill>
                  <a:srgbClr val="FFFF00"/>
                </a:solidFill>
                <a:latin typeface="Courier New" charset="0"/>
                <a:ea typeface="+mn-ea"/>
              </a:rPr>
              <a:t>AG</a:t>
            </a:r>
            <a:r>
              <a:rPr kumimoji="0" lang="en-US" altLang="ja-JP" sz="1600" b="1" dirty="0">
                <a:solidFill>
                  <a:schemeClr val="bg1"/>
                </a:solidFill>
                <a:latin typeface="Courier New" charset="0"/>
                <a:ea typeface="+mn-ea"/>
              </a:rPr>
              <a:t>LDKV</a:t>
            </a:r>
            <a:r>
              <a:rPr kumimoji="0" lang="en-US" altLang="ja-JP" sz="1600" b="1" dirty="0">
                <a:solidFill>
                  <a:srgbClr val="FFFF00"/>
                </a:solidFill>
                <a:latin typeface="Courier New" charset="0"/>
                <a:ea typeface="+mn-ea"/>
              </a:rPr>
              <a:t>NP</a:t>
            </a:r>
            <a:r>
              <a:rPr kumimoji="0" lang="en-US" altLang="ja-JP" sz="1600" b="1" dirty="0">
                <a:solidFill>
                  <a:schemeClr val="bg1"/>
                </a:solidFill>
                <a:latin typeface="Courier New" charset="0"/>
                <a:ea typeface="+mn-ea"/>
              </a:rPr>
              <a:t>SSVI</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GVLL</a:t>
            </a:r>
            <a:r>
              <a:rPr kumimoji="0" lang="en-US" altLang="ja-JP" sz="1600" b="1" dirty="0">
                <a:solidFill>
                  <a:srgbClr val="FFFF00"/>
                </a:solidFill>
                <a:latin typeface="Courier New" charset="0"/>
                <a:ea typeface="+mn-ea"/>
              </a:rPr>
              <a:t>L</a:t>
            </a:r>
            <a:r>
              <a:rPr kumimoji="0" lang="en-US" altLang="ja-JP" sz="1600" b="1" dirty="0">
                <a:solidFill>
                  <a:schemeClr val="bg1"/>
                </a:solidFill>
                <a:latin typeface="Courier New" charset="0"/>
                <a:ea typeface="+mn-ea"/>
              </a:rPr>
              <a:t>EHL..</a:t>
            </a:r>
          </a:p>
          <a:p>
            <a:pPr fontAlgn="auto">
              <a:lnSpc>
                <a:spcPts val="1700"/>
              </a:lnSpc>
              <a:spcBef>
                <a:spcPts val="0"/>
              </a:spcBef>
              <a:spcAft>
                <a:spcPts val="0"/>
              </a:spcAft>
              <a:defRPr/>
            </a:pPr>
            <a:r>
              <a:rPr kumimoji="0" lang="en-US" altLang="ja-JP" sz="1600" b="1" dirty="0" err="1">
                <a:solidFill>
                  <a:schemeClr val="bg1"/>
                </a:solidFill>
                <a:latin typeface="Courier New" charset="0"/>
                <a:ea typeface="+mn-ea"/>
              </a:rPr>
              <a:t>CE.col</a:t>
            </a:r>
            <a:r>
              <a:rPr kumimoji="0" lang="en-US" altLang="ja-JP" sz="1600" b="1" dirty="0">
                <a:solidFill>
                  <a:schemeClr val="bg1"/>
                </a:solidFill>
                <a:latin typeface="Courier New" charset="0"/>
                <a:ea typeface="+mn-ea"/>
              </a:rPr>
              <a:t> .</a:t>
            </a:r>
            <a:r>
              <a:rPr kumimoji="0" lang="en-US" altLang="ja-JP" sz="1600" b="1" dirty="0">
                <a:solidFill>
                  <a:srgbClr val="FFFF00"/>
                </a:solidFill>
                <a:latin typeface="Courier New" charset="0"/>
                <a:ea typeface="+mn-ea"/>
              </a:rPr>
              <a:t>LR</a:t>
            </a:r>
            <a:r>
              <a:rPr kumimoji="0" lang="en-US" altLang="ja-JP" sz="1600" b="1" dirty="0">
                <a:solidFill>
                  <a:schemeClr val="bg1"/>
                </a:solidFill>
                <a:latin typeface="Courier New" charset="0"/>
                <a:ea typeface="+mn-ea"/>
              </a:rPr>
              <a:t>QEL</a:t>
            </a:r>
            <a:r>
              <a:rPr kumimoji="0" lang="en-US" altLang="ja-JP" sz="1600" b="1" dirty="0">
                <a:solidFill>
                  <a:srgbClr val="FFFF00"/>
                </a:solidFill>
                <a:latin typeface="Courier New" charset="0"/>
                <a:ea typeface="+mn-ea"/>
              </a:rPr>
              <a:t>DL</a:t>
            </a:r>
            <a:r>
              <a:rPr kumimoji="0" lang="en-US" altLang="ja-JP" sz="1600" b="1" dirty="0">
                <a:solidFill>
                  <a:schemeClr val="bg1"/>
                </a:solidFill>
                <a:latin typeface="Courier New" charset="0"/>
                <a:ea typeface="+mn-ea"/>
              </a:rPr>
              <a:t>YIC</a:t>
            </a:r>
            <a:r>
              <a:rPr kumimoji="0" lang="en-US" altLang="ja-JP" sz="1600" b="1" dirty="0">
                <a:solidFill>
                  <a:srgbClr val="FFFF00"/>
                </a:solidFill>
                <a:latin typeface="Courier New" charset="0"/>
                <a:ea typeface="+mn-ea"/>
              </a:rPr>
              <a:t>LRP</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LV</a:t>
            </a:r>
            <a:r>
              <a:rPr kumimoji="0" lang="en-US" altLang="ja-JP" sz="1600" b="1" dirty="0">
                <a:solidFill>
                  <a:srgbClr val="FFFF00"/>
                </a:solidFill>
                <a:latin typeface="Courier New" charset="0"/>
                <a:ea typeface="+mn-ea"/>
              </a:rPr>
              <a:t>R</a:t>
            </a:r>
            <a:r>
              <a:rPr kumimoji="0" lang="en-US" altLang="ja-JP" sz="1600" b="1" dirty="0">
                <a:solidFill>
                  <a:schemeClr val="bg1"/>
                </a:solidFill>
                <a:latin typeface="Courier New" charset="0"/>
                <a:ea typeface="+mn-ea"/>
              </a:rPr>
              <a:t>A</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I</a:t>
            </a:r>
            <a:r>
              <a:rPr kumimoji="0" lang="en-US" altLang="ja-JP" sz="1600" b="1" dirty="0">
                <a:solidFill>
                  <a:srgbClr val="FFFF00"/>
                </a:solidFill>
                <a:latin typeface="Courier New" charset="0"/>
                <a:ea typeface="+mn-ea"/>
              </a:rPr>
              <a:t>E</a:t>
            </a:r>
            <a:r>
              <a:rPr kumimoji="0" lang="en-US" altLang="ja-JP" sz="1600" b="1" dirty="0">
                <a:solidFill>
                  <a:schemeClr val="bg1"/>
                </a:solidFill>
                <a:latin typeface="Courier New" charset="0"/>
                <a:ea typeface="+mn-ea"/>
              </a:rPr>
              <a:t>Y</a:t>
            </a:r>
            <a:r>
              <a:rPr kumimoji="0" lang="en-US" altLang="ja-JP" sz="1600" b="1" dirty="0">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a:solidFill>
                  <a:srgbClr val="FFFF00"/>
                </a:solidFill>
                <a:latin typeface="Courier New" charset="0"/>
                <a:ea typeface="+mn-ea"/>
              </a:rPr>
              <a:t>FE</a:t>
            </a:r>
            <a:r>
              <a:rPr kumimoji="0" lang="en-US" altLang="ja-JP" sz="1600" b="1" dirty="0">
                <a:solidFill>
                  <a:schemeClr val="bg1"/>
                </a:solidFill>
                <a:latin typeface="Courier New" charset="0"/>
                <a:ea typeface="+mn-ea"/>
              </a:rPr>
              <a:t>AT</a:t>
            </a:r>
            <a:r>
              <a:rPr kumimoji="0" lang="en-US" altLang="ja-JP" sz="1600" b="1" dirty="0">
                <a:solidFill>
                  <a:srgbClr val="FFFF00"/>
                </a:solidFill>
                <a:latin typeface="Courier New" charset="0"/>
                <a:ea typeface="+mn-ea"/>
              </a:rPr>
              <a:t>HG</a:t>
            </a:r>
            <a:r>
              <a:rPr kumimoji="0" lang="en-US" altLang="ja-JP" sz="1600" b="1" dirty="0">
                <a:solidFill>
                  <a:schemeClr val="bg1"/>
                </a:solidFill>
                <a:latin typeface="Courier New" charset="0"/>
                <a:ea typeface="+mn-ea"/>
              </a:rPr>
              <a:t>T</a:t>
            </a:r>
            <a:r>
              <a:rPr kumimoji="0" lang="en-US" altLang="ja-JP" sz="1600" b="1" dirty="0">
                <a:solidFill>
                  <a:srgbClr val="FFFF00"/>
                </a:solidFill>
                <a:latin typeface="Courier New" charset="0"/>
                <a:ea typeface="+mn-ea"/>
              </a:rPr>
              <a:t>AP</a:t>
            </a:r>
            <a:r>
              <a:rPr kumimoji="0" lang="en-US" altLang="ja-JP" sz="1600" b="1" dirty="0">
                <a:solidFill>
                  <a:schemeClr val="bg1"/>
                </a:solidFill>
                <a:latin typeface="Courier New" charset="0"/>
                <a:ea typeface="+mn-ea"/>
              </a:rPr>
              <a:t>KY</a:t>
            </a:r>
            <a:r>
              <a:rPr kumimoji="0" lang="en-US" altLang="ja-JP" sz="1600" b="1" dirty="0">
                <a:solidFill>
                  <a:srgbClr val="FFFF00"/>
                </a:solidFill>
                <a:latin typeface="Courier New" charset="0"/>
                <a:ea typeface="+mn-ea"/>
              </a:rPr>
              <a:t>AG</a:t>
            </a:r>
            <a:r>
              <a:rPr kumimoji="0" lang="en-US" altLang="ja-JP" sz="1600" b="1" dirty="0">
                <a:solidFill>
                  <a:schemeClr val="bg1"/>
                </a:solidFill>
                <a:latin typeface="Courier New" charset="0"/>
                <a:ea typeface="+mn-ea"/>
              </a:rPr>
              <a:t>QDKV</a:t>
            </a:r>
            <a:r>
              <a:rPr kumimoji="0" lang="en-US" altLang="ja-JP" sz="1600" b="1" dirty="0">
                <a:solidFill>
                  <a:srgbClr val="FFFF00"/>
                </a:solidFill>
                <a:latin typeface="Courier New" charset="0"/>
                <a:ea typeface="+mn-ea"/>
              </a:rPr>
              <a:t>NP</a:t>
            </a:r>
            <a:r>
              <a:rPr kumimoji="0" lang="en-US" altLang="ja-JP" sz="1600" b="1" dirty="0">
                <a:solidFill>
                  <a:schemeClr val="bg1"/>
                </a:solidFill>
                <a:latin typeface="Courier New" charset="0"/>
                <a:ea typeface="+mn-ea"/>
              </a:rPr>
              <a:t>GSII</a:t>
            </a:r>
            <a:r>
              <a:rPr kumimoji="0" lang="en-US" altLang="ja-JP" sz="1600" b="1" dirty="0">
                <a:solidFill>
                  <a:srgbClr val="FFFF00"/>
                </a:solidFill>
                <a:latin typeface="Courier New" charset="0"/>
                <a:ea typeface="+mn-ea"/>
              </a:rPr>
              <a:t>LS</a:t>
            </a:r>
            <a:r>
              <a:rPr kumimoji="0" lang="en-US" altLang="ja-JP" sz="1600" b="1" dirty="0">
                <a:solidFill>
                  <a:schemeClr val="bg1"/>
                </a:solidFill>
                <a:latin typeface="Courier New" charset="0"/>
                <a:ea typeface="+mn-ea"/>
              </a:rPr>
              <a:t>AE</a:t>
            </a:r>
            <a:r>
              <a:rPr kumimoji="0" lang="en-US" altLang="ja-JP" sz="1600" b="1" dirty="0">
                <a:solidFill>
                  <a:srgbClr val="FFFF00"/>
                </a:solidFill>
                <a:latin typeface="Courier New" charset="0"/>
                <a:ea typeface="+mn-ea"/>
              </a:rPr>
              <a:t>MML</a:t>
            </a:r>
            <a:r>
              <a:rPr kumimoji="0" lang="en-US" altLang="ja-JP" sz="1600" b="1" dirty="0">
                <a:solidFill>
                  <a:schemeClr val="bg1"/>
                </a:solidFill>
                <a:latin typeface="Courier New" charset="0"/>
                <a:ea typeface="+mn-ea"/>
              </a:rPr>
              <a:t>RHM..</a:t>
            </a:r>
          </a:p>
          <a:p>
            <a:pPr fontAlgn="auto">
              <a:lnSpc>
                <a:spcPts val="1700"/>
              </a:lnSpc>
              <a:spcBef>
                <a:spcPts val="0"/>
              </a:spcBef>
              <a:spcAft>
                <a:spcPts val="0"/>
              </a:spcAft>
              <a:defRPr/>
            </a:pPr>
            <a:r>
              <a:rPr kumimoji="0" lang="en-US" altLang="ja-JP" sz="1600" b="1" dirty="0">
                <a:solidFill>
                  <a:schemeClr val="bg1"/>
                </a:solidFill>
                <a:latin typeface="Courier New" charset="0"/>
                <a:ea typeface="+mn-ea"/>
              </a:rPr>
              <a:t>         #         #    #        #       ** * **      *</a:t>
            </a:r>
          </a:p>
          <a:p>
            <a:pPr fontAlgn="auto">
              <a:lnSpc>
                <a:spcPts val="1700"/>
              </a:lnSpc>
              <a:spcBef>
                <a:spcPts val="0"/>
              </a:spcBef>
              <a:spcAft>
                <a:spcPts val="0"/>
              </a:spcAft>
              <a:defRPr/>
            </a:pPr>
            <a:r>
              <a:rPr kumimoji="0" lang="en-US" altLang="ja-JP" sz="1600" b="1" dirty="0" err="1">
                <a:solidFill>
                  <a:srgbClr val="FFFF00"/>
                </a:solidFill>
                <a:latin typeface="Courier New" charset="0"/>
                <a:ea typeface="+mn-ea"/>
              </a:rPr>
              <a:t>Ancest</a:t>
            </a:r>
            <a:r>
              <a:rPr kumimoji="0" lang="en-US" altLang="ja-JP" sz="1600" b="1" dirty="0">
                <a:solidFill>
                  <a:schemeClr val="bg1"/>
                </a:solidFill>
                <a:latin typeface="Courier New" charset="0"/>
                <a:ea typeface="+mn-ea"/>
              </a:rPr>
              <a:t> .</a:t>
            </a:r>
            <a:r>
              <a:rPr kumimoji="0" lang="en-US" altLang="ja-JP" sz="1600" b="1" dirty="0" err="1">
                <a:solidFill>
                  <a:srgbClr val="FFFF00"/>
                </a:solidFill>
                <a:latin typeface="Courier New" charset="0"/>
                <a:ea typeface="+mn-ea"/>
              </a:rPr>
              <a:t>LR</a:t>
            </a:r>
            <a:r>
              <a:rPr kumimoji="0" lang="en-US" altLang="ja-JP" sz="1600" b="1" dirty="0" err="1">
                <a:solidFill>
                  <a:schemeClr val="bg1"/>
                </a:solidFill>
                <a:latin typeface="Courier New" charset="0"/>
                <a:ea typeface="+mn-ea"/>
              </a:rPr>
              <a:t>xxx</a:t>
            </a:r>
            <a:r>
              <a:rPr kumimoji="0" lang="en-US" altLang="ja-JP" sz="1600" b="1" dirty="0" err="1">
                <a:solidFill>
                  <a:srgbClr val="FFFF00"/>
                </a:solidFill>
                <a:latin typeface="Courier New" charset="0"/>
                <a:ea typeface="+mn-ea"/>
              </a:rPr>
              <a:t>D</a:t>
            </a:r>
            <a:r>
              <a:rPr kumimoji="0" lang="en-US" altLang="ja-JP" sz="1600" b="1" dirty="0" err="1">
                <a:solidFill>
                  <a:srgbClr val="FF00FF"/>
                </a:solidFill>
                <a:latin typeface="Courier New" charset="0"/>
                <a:ea typeface="+mn-ea"/>
              </a:rPr>
              <a:t>L</a:t>
            </a:r>
            <a:r>
              <a:rPr kumimoji="0" lang="en-US" altLang="ja-JP" sz="1600" b="1" dirty="0" err="1">
                <a:solidFill>
                  <a:schemeClr val="bg1"/>
                </a:solidFill>
                <a:latin typeface="Courier New" charset="0"/>
                <a:ea typeface="+mn-ea"/>
              </a:rPr>
              <a:t>x</a:t>
            </a:r>
            <a:r>
              <a:rPr kumimoji="0" lang="en-US" altLang="ja-JP" sz="1600" b="1" dirty="0" err="1">
                <a:solidFill>
                  <a:srgbClr val="FFFF00"/>
                </a:solidFill>
                <a:latin typeface="Courier New" charset="0"/>
                <a:ea typeface="+mn-ea"/>
              </a:rPr>
              <a:t>AN</a:t>
            </a:r>
            <a:r>
              <a:rPr kumimoji="0" lang="en-US" altLang="ja-JP" sz="1600" b="1" dirty="0" err="1">
                <a:solidFill>
                  <a:srgbClr val="FF00FF"/>
                </a:solidFill>
                <a:latin typeface="Courier New" charset="0"/>
                <a:ea typeface="+mn-ea"/>
              </a:rPr>
              <a:t>L</a:t>
            </a:r>
            <a:r>
              <a:rPr kumimoji="0" lang="en-US" altLang="ja-JP" sz="1600" b="1" dirty="0" err="1">
                <a:solidFill>
                  <a:srgbClr val="FFFF00"/>
                </a:solidFill>
                <a:latin typeface="Courier New" charset="0"/>
                <a:ea typeface="+mn-ea"/>
              </a:rPr>
              <a:t>RP</a:t>
            </a:r>
            <a:r>
              <a:rPr kumimoji="0" lang="en-US" altLang="ja-JP" sz="1600" b="1" dirty="0">
                <a:solidFill>
                  <a:srgbClr val="FFFF00"/>
                </a:solidFill>
                <a:latin typeface="Courier New" charset="0"/>
                <a:ea typeface="+mn-ea"/>
              </a:rPr>
              <a:t>.</a:t>
            </a:r>
            <a:r>
              <a:rPr kumimoji="0" lang="en-US" altLang="ja-JP" sz="1600" b="1" dirty="0">
                <a:solidFill>
                  <a:schemeClr val="bg1"/>
                </a:solidFill>
                <a:latin typeface="Courier New" charset="0"/>
                <a:ea typeface="+mn-ea"/>
              </a:rPr>
              <a:t>..</a:t>
            </a:r>
            <a:r>
              <a:rPr kumimoji="0" lang="en-US" altLang="ja-JP" sz="1600" b="1" dirty="0" err="1">
                <a:solidFill>
                  <a:srgbClr val="FFFF00"/>
                </a:solidFill>
                <a:latin typeface="Courier New" charset="0"/>
                <a:ea typeface="+mn-ea"/>
              </a:rPr>
              <a:t>RIA</a:t>
            </a:r>
            <a:r>
              <a:rPr kumimoji="0" lang="en-US" altLang="ja-JP" sz="1600" b="1" dirty="0" err="1">
                <a:solidFill>
                  <a:srgbClr val="FF00FF"/>
                </a:solidFill>
                <a:latin typeface="Courier New" charset="0"/>
                <a:ea typeface="+mn-ea"/>
              </a:rPr>
              <a:t>R</a:t>
            </a:r>
            <a:r>
              <a:rPr kumimoji="0" lang="en-US" altLang="ja-JP" sz="1600" b="1" dirty="0" err="1">
                <a:solidFill>
                  <a:schemeClr val="bg1"/>
                </a:solidFill>
                <a:latin typeface="Courier New" charset="0"/>
                <a:ea typeface="+mn-ea"/>
              </a:rPr>
              <a:t>x</a:t>
            </a:r>
            <a:r>
              <a:rPr kumimoji="0" lang="en-US" altLang="ja-JP" sz="1600" b="1" dirty="0" err="1">
                <a:solidFill>
                  <a:srgbClr val="FF00FF"/>
                </a:solidFill>
                <a:latin typeface="Courier New" charset="0"/>
                <a:ea typeface="+mn-ea"/>
              </a:rPr>
              <a:t>A</a:t>
            </a:r>
            <a:r>
              <a:rPr kumimoji="0" lang="en-US" altLang="ja-JP" sz="1600" b="1" dirty="0" err="1">
                <a:solidFill>
                  <a:srgbClr val="FFFF00"/>
                </a:solidFill>
                <a:latin typeface="Courier New" charset="0"/>
                <a:ea typeface="+mn-ea"/>
              </a:rPr>
              <a:t>FE</a:t>
            </a:r>
            <a:r>
              <a:rPr kumimoji="0" lang="en-US" altLang="ja-JP" sz="1600" b="1" dirty="0" err="1">
                <a:solidFill>
                  <a:schemeClr val="bg1"/>
                </a:solidFill>
                <a:latin typeface="Courier New" charset="0"/>
                <a:ea typeface="+mn-ea"/>
              </a:rPr>
              <a:t>x</a:t>
            </a:r>
            <a:r>
              <a:rPr kumimoji="0" lang="en-US" altLang="ja-JP" sz="1600" b="1" dirty="0" err="1">
                <a:solidFill>
                  <a:srgbClr val="FFFF00"/>
                </a:solidFill>
                <a:latin typeface="Courier New" charset="0"/>
                <a:ea typeface="+mn-ea"/>
              </a:rPr>
              <a:t>A</a:t>
            </a:r>
            <a:r>
              <a:rPr kumimoji="0" lang="en-US" altLang="ja-JP" sz="1600" b="1" dirty="0">
                <a:solidFill>
                  <a:schemeClr val="bg1"/>
                </a:solidFill>
                <a:latin typeface="Courier New" charset="0"/>
                <a:ea typeface="+mn-ea"/>
              </a:rPr>
              <a:t>...</a:t>
            </a:r>
            <a:r>
              <a:rPr kumimoji="0" lang="en-US" altLang="ja-JP" sz="1600" b="1" dirty="0" err="1">
                <a:solidFill>
                  <a:srgbClr val="FFFF00"/>
                </a:solidFill>
                <a:latin typeface="Courier New" charset="0"/>
                <a:ea typeface="+mn-ea"/>
              </a:rPr>
              <a:t>FE</a:t>
            </a:r>
            <a:r>
              <a:rPr kumimoji="0" lang="en-US" altLang="ja-JP" sz="1600" b="1" dirty="0" err="1">
                <a:solidFill>
                  <a:schemeClr val="bg1"/>
                </a:solidFill>
                <a:latin typeface="Courier New" charset="0"/>
                <a:ea typeface="+mn-ea"/>
              </a:rPr>
              <a:t>x</a:t>
            </a:r>
            <a:r>
              <a:rPr kumimoji="0" lang="en-US" altLang="ja-JP" sz="1600" b="1" dirty="0" err="1">
                <a:solidFill>
                  <a:srgbClr val="FFFF00"/>
                </a:solidFill>
                <a:latin typeface="Courier New" charset="0"/>
                <a:ea typeface="+mn-ea"/>
              </a:rPr>
              <a:t>VHG</a:t>
            </a:r>
            <a:r>
              <a:rPr kumimoji="0" lang="en-US" altLang="ja-JP" sz="1600" b="1" dirty="0" err="1">
                <a:solidFill>
                  <a:srgbClr val="FF00FF"/>
                </a:solidFill>
                <a:latin typeface="Courier New" charset="0"/>
                <a:ea typeface="+mn-ea"/>
              </a:rPr>
              <a:t>S</a:t>
            </a:r>
            <a:r>
              <a:rPr kumimoji="0" lang="en-US" altLang="ja-JP" sz="1600" b="1" dirty="0" err="1">
                <a:solidFill>
                  <a:srgbClr val="FFFF00"/>
                </a:solidFill>
                <a:latin typeface="Courier New" charset="0"/>
                <a:ea typeface="+mn-ea"/>
              </a:rPr>
              <a:t>A</a:t>
            </a:r>
            <a:r>
              <a:rPr kumimoji="0" lang="en-US" altLang="ja-JP" sz="1600" b="1" dirty="0" err="1">
                <a:solidFill>
                  <a:srgbClr val="FF00FF"/>
                </a:solidFill>
                <a:latin typeface="Courier New" charset="0"/>
                <a:ea typeface="+mn-ea"/>
              </a:rPr>
              <a:t>P</a:t>
            </a:r>
            <a:r>
              <a:rPr kumimoji="0" lang="en-US" altLang="ja-JP" sz="1600" b="1" dirty="0" err="1">
                <a:solidFill>
                  <a:srgbClr val="FFFF00"/>
                </a:solidFill>
                <a:latin typeface="Courier New" charset="0"/>
                <a:ea typeface="+mn-ea"/>
              </a:rPr>
              <a:t>DIAGK</a:t>
            </a:r>
            <a:r>
              <a:rPr kumimoji="0" lang="en-US" altLang="ja-JP" sz="1600" b="1" dirty="0" err="1">
                <a:solidFill>
                  <a:schemeClr val="bg1"/>
                </a:solidFill>
                <a:latin typeface="Courier New" charset="0"/>
                <a:ea typeface="+mn-ea"/>
              </a:rPr>
              <a:t>xxx</a:t>
            </a:r>
            <a:r>
              <a:rPr kumimoji="0" lang="en-US" altLang="ja-JP" sz="1600" b="1" dirty="0" err="1">
                <a:solidFill>
                  <a:srgbClr val="FFFF00"/>
                </a:solidFill>
                <a:latin typeface="Courier New" charset="0"/>
                <a:ea typeface="+mn-ea"/>
              </a:rPr>
              <a:t>NPTA</a:t>
            </a:r>
            <a:r>
              <a:rPr kumimoji="0" lang="en-US" altLang="ja-JP" sz="1600" b="1" dirty="0" err="1">
                <a:solidFill>
                  <a:schemeClr val="bg1"/>
                </a:solidFill>
                <a:latin typeface="Courier New" charset="0"/>
                <a:ea typeface="+mn-ea"/>
              </a:rPr>
              <a:t>xx</a:t>
            </a:r>
            <a:r>
              <a:rPr kumimoji="0" lang="en-US" altLang="ja-JP" sz="1600" b="1" dirty="0" err="1">
                <a:solidFill>
                  <a:srgbClr val="FFFF00"/>
                </a:solidFill>
                <a:latin typeface="Courier New" charset="0"/>
                <a:ea typeface="+mn-ea"/>
              </a:rPr>
              <a:t>LS</a:t>
            </a:r>
            <a:r>
              <a:rPr kumimoji="0" lang="en-US" altLang="ja-JP" sz="1600" b="1" dirty="0" err="1">
                <a:solidFill>
                  <a:schemeClr val="bg1"/>
                </a:solidFill>
                <a:latin typeface="Courier New" charset="0"/>
                <a:ea typeface="+mn-ea"/>
              </a:rPr>
              <a:t>xx</a:t>
            </a:r>
            <a:r>
              <a:rPr kumimoji="0" lang="en-US" altLang="ja-JP" sz="1600" b="1" dirty="0" err="1">
                <a:solidFill>
                  <a:srgbClr val="FFFF00"/>
                </a:solidFill>
                <a:latin typeface="Courier New" charset="0"/>
                <a:ea typeface="+mn-ea"/>
              </a:rPr>
              <a:t>MM</a:t>
            </a:r>
            <a:r>
              <a:rPr kumimoji="0" lang="en-US" altLang="ja-JP" sz="1600" b="1" dirty="0" err="1">
                <a:solidFill>
                  <a:srgbClr val="FF00FF"/>
                </a:solidFill>
                <a:latin typeface="Courier New" charset="0"/>
                <a:ea typeface="+mn-ea"/>
              </a:rPr>
              <a:t>L</a:t>
            </a:r>
            <a:r>
              <a:rPr kumimoji="0" lang="en-US" altLang="ja-JP" sz="1600" b="1" dirty="0" err="1">
                <a:solidFill>
                  <a:schemeClr val="bg1"/>
                </a:solidFill>
                <a:latin typeface="Courier New" charset="0"/>
                <a:ea typeface="+mn-ea"/>
              </a:rPr>
              <a:t>xxx</a:t>
            </a:r>
            <a:r>
              <a:rPr kumimoji="0" lang="en-US" altLang="ja-JP" sz="1600" b="1" dirty="0">
                <a:solidFill>
                  <a:srgbClr val="FFFF00"/>
                </a:solidFill>
                <a:latin typeface="Courier New" charset="0"/>
                <a:ea typeface="+mn-ea"/>
              </a:rPr>
              <a:t>..</a:t>
            </a:r>
          </a:p>
          <a:p>
            <a:pPr fontAlgn="auto">
              <a:lnSpc>
                <a:spcPts val="1700"/>
              </a:lnSpc>
              <a:spcBef>
                <a:spcPts val="0"/>
              </a:spcBef>
              <a:spcAft>
                <a:spcPts val="0"/>
              </a:spcAft>
              <a:defRPr/>
            </a:pPr>
            <a:r>
              <a:rPr kumimoji="0" lang="en-US" altLang="ja-JP" sz="1600" b="1" dirty="0">
                <a:solidFill>
                  <a:schemeClr val="bg1"/>
                </a:solidFill>
                <a:latin typeface="Courier New" charset="0"/>
                <a:ea typeface="+mn-ea"/>
              </a:rPr>
              <a:t>              </a:t>
            </a:r>
            <a:r>
              <a:rPr kumimoji="0" lang="en-US" altLang="ja-JP" sz="1600" b="1" dirty="0">
                <a:solidFill>
                  <a:srgbClr val="00FF00"/>
                </a:solidFill>
                <a:latin typeface="Courier New" charset="0"/>
                <a:ea typeface="+mn-ea"/>
              </a:rPr>
              <a:t>M</a:t>
            </a:r>
            <a:r>
              <a:rPr kumimoji="0" lang="en-US" altLang="ja-JP" sz="1600" b="1" dirty="0">
                <a:solidFill>
                  <a:schemeClr val="bg1"/>
                </a:solidFill>
                <a:latin typeface="Courier New" charset="0"/>
                <a:ea typeface="+mn-ea"/>
              </a:rPr>
              <a:t>91</a:t>
            </a:r>
            <a:r>
              <a:rPr kumimoji="0" lang="en-US" altLang="ja-JP" sz="1600" b="1" dirty="0">
                <a:solidFill>
                  <a:srgbClr val="FF00FF"/>
                </a:solidFill>
                <a:latin typeface="Courier New" charset="0"/>
                <a:ea typeface="+mn-ea"/>
              </a:rPr>
              <a:t>L</a:t>
            </a:r>
            <a:r>
              <a:rPr kumimoji="0" lang="en-US" altLang="ja-JP" sz="1600" b="1" dirty="0">
                <a:solidFill>
                  <a:schemeClr val="bg1"/>
                </a:solidFill>
                <a:latin typeface="Courier New" charset="0"/>
                <a:ea typeface="+mn-ea"/>
              </a:rPr>
              <a:t>         </a:t>
            </a:r>
            <a:r>
              <a:rPr kumimoji="0" lang="en-US" altLang="ja-JP" sz="1600" b="1" dirty="0">
                <a:solidFill>
                  <a:srgbClr val="00FF00"/>
                </a:solidFill>
                <a:latin typeface="Courier New" charset="0"/>
                <a:ea typeface="+mn-ea"/>
              </a:rPr>
              <a:t>K</a:t>
            </a:r>
            <a:r>
              <a:rPr kumimoji="0" lang="en-US" altLang="ja-JP" sz="1600" b="1" dirty="0">
                <a:solidFill>
                  <a:schemeClr val="bg1"/>
                </a:solidFill>
                <a:latin typeface="Courier New" charset="0"/>
                <a:ea typeface="+mn-ea"/>
              </a:rPr>
              <a:t>152</a:t>
            </a:r>
            <a:r>
              <a:rPr kumimoji="0" lang="en-US" altLang="ja-JP" sz="1600" b="1" dirty="0">
                <a:solidFill>
                  <a:srgbClr val="FF00FF"/>
                </a:solidFill>
                <a:latin typeface="Courier New" charset="0"/>
                <a:ea typeface="+mn-ea"/>
              </a:rPr>
              <a:t>R</a:t>
            </a:r>
            <a:r>
              <a:rPr kumimoji="0" lang="en-US" altLang="ja-JP" sz="1600" b="1" dirty="0">
                <a:solidFill>
                  <a:schemeClr val="bg1"/>
                </a:solidFill>
                <a:latin typeface="Courier New" charset="0"/>
                <a:ea typeface="+mn-ea"/>
              </a:rPr>
              <a:t>           </a:t>
            </a:r>
            <a:r>
              <a:rPr kumimoji="0" lang="en-US" altLang="ja-JP" sz="1600" b="1" dirty="0">
                <a:solidFill>
                  <a:srgbClr val="00FF00"/>
                </a:solidFill>
                <a:latin typeface="Courier New" charset="0"/>
                <a:ea typeface="+mn-ea"/>
              </a:rPr>
              <a:t>A</a:t>
            </a:r>
            <a:r>
              <a:rPr kumimoji="0" lang="en-US" altLang="ja-JP" sz="1600" b="1" dirty="0">
                <a:solidFill>
                  <a:schemeClr val="bg1"/>
                </a:solidFill>
                <a:latin typeface="Courier New" charset="0"/>
                <a:ea typeface="+mn-ea"/>
              </a:rPr>
              <a:t>259</a:t>
            </a:r>
            <a:r>
              <a:rPr kumimoji="0" lang="en-US" altLang="ja-JP" sz="1600" b="1" dirty="0">
                <a:solidFill>
                  <a:srgbClr val="FF00FF"/>
                </a:solidFill>
                <a:latin typeface="Courier New" charset="0"/>
                <a:ea typeface="+mn-ea"/>
              </a:rPr>
              <a:t>S</a:t>
            </a:r>
            <a:r>
              <a:rPr kumimoji="0" lang="en-US" altLang="ja-JP" sz="1600" b="1" dirty="0">
                <a:solidFill>
                  <a:schemeClr val="bg1"/>
                </a:solidFill>
                <a:latin typeface="Courier New" charset="0"/>
                <a:ea typeface="+mn-ea"/>
              </a:rPr>
              <a:t>                  </a:t>
            </a:r>
            <a:r>
              <a:rPr kumimoji="0" lang="en-US" altLang="ja-JP" sz="1600" b="1" dirty="0">
                <a:solidFill>
                  <a:srgbClr val="00FF00"/>
                </a:solidFill>
                <a:latin typeface="Courier New" charset="0"/>
                <a:ea typeface="+mn-ea"/>
              </a:rPr>
              <a:t>Y</a:t>
            </a:r>
            <a:r>
              <a:rPr kumimoji="0" lang="en-US" altLang="ja-JP" sz="1600" b="1" dirty="0">
                <a:solidFill>
                  <a:schemeClr val="bg1"/>
                </a:solidFill>
                <a:latin typeface="Courier New" charset="0"/>
                <a:ea typeface="+mn-ea"/>
              </a:rPr>
              <a:t>282</a:t>
            </a:r>
            <a:r>
              <a:rPr kumimoji="0" lang="en-US" altLang="ja-JP" sz="1600" b="1" dirty="0">
                <a:solidFill>
                  <a:srgbClr val="FF00FF"/>
                </a:solidFill>
                <a:latin typeface="Courier New" charset="0"/>
                <a:ea typeface="+mn-ea"/>
              </a:rPr>
              <a:t>L</a:t>
            </a:r>
            <a:endParaRPr kumimoji="0" lang="en-US" altLang="ja-JP" sz="1600" b="1" dirty="0">
              <a:solidFill>
                <a:schemeClr val="bg1"/>
              </a:solidFill>
              <a:latin typeface="Courier New" charset="0"/>
              <a:ea typeface="+mn-ea"/>
            </a:endParaRPr>
          </a:p>
          <a:p>
            <a:pPr fontAlgn="auto">
              <a:lnSpc>
                <a:spcPts val="1700"/>
              </a:lnSpc>
              <a:spcBef>
                <a:spcPts val="0"/>
              </a:spcBef>
              <a:spcAft>
                <a:spcPts val="0"/>
              </a:spcAft>
              <a:defRPr/>
            </a:pPr>
            <a:r>
              <a:rPr kumimoji="0" lang="en-US" altLang="ja-JP" sz="1600" b="1" dirty="0">
                <a:solidFill>
                  <a:schemeClr val="bg1"/>
                </a:solidFill>
                <a:latin typeface="Courier New" charset="0"/>
                <a:ea typeface="+mn-ea"/>
              </a:rPr>
              <a:t>                  </a:t>
            </a:r>
            <a:r>
              <a:rPr kumimoji="0" lang="en-US" altLang="ja-JP" sz="1600" b="1" dirty="0">
                <a:solidFill>
                  <a:srgbClr val="00FF00"/>
                </a:solidFill>
                <a:latin typeface="Courier New" charset="0"/>
                <a:ea typeface="+mn-ea"/>
              </a:rPr>
              <a:t>I</a:t>
            </a:r>
            <a:r>
              <a:rPr kumimoji="0" lang="en-US" altLang="ja-JP" sz="1600" b="1" dirty="0">
                <a:solidFill>
                  <a:schemeClr val="bg1"/>
                </a:solidFill>
                <a:latin typeface="Courier New" charset="0"/>
                <a:ea typeface="+mn-ea"/>
              </a:rPr>
              <a:t>95</a:t>
            </a:r>
            <a:r>
              <a:rPr kumimoji="0" lang="en-US" altLang="ja-JP" sz="1600" b="1" dirty="0">
                <a:solidFill>
                  <a:srgbClr val="FF00FF"/>
                </a:solidFill>
                <a:latin typeface="Courier New" charset="0"/>
                <a:ea typeface="+mn-ea"/>
              </a:rPr>
              <a:t>L</a:t>
            </a:r>
            <a:r>
              <a:rPr kumimoji="0" lang="en-US" altLang="ja-JP" sz="1600" b="1" dirty="0">
                <a:solidFill>
                  <a:schemeClr val="bg1"/>
                </a:solidFill>
                <a:latin typeface="Courier New" charset="0"/>
                <a:ea typeface="+mn-ea"/>
              </a:rPr>
              <a:t>       </a:t>
            </a:r>
            <a:r>
              <a:rPr kumimoji="0" lang="en-US" altLang="ja-JP" sz="1600" b="1" dirty="0">
                <a:solidFill>
                  <a:srgbClr val="00FF00"/>
                </a:solidFill>
                <a:latin typeface="Courier New" charset="0"/>
                <a:ea typeface="+mn-ea"/>
              </a:rPr>
              <a:t>G</a:t>
            </a:r>
            <a:r>
              <a:rPr kumimoji="0" lang="en-US" altLang="ja-JP" sz="1600" b="1" dirty="0">
                <a:solidFill>
                  <a:schemeClr val="bg1"/>
                </a:solidFill>
                <a:latin typeface="Courier New" charset="0"/>
                <a:ea typeface="+mn-ea"/>
              </a:rPr>
              <a:t>154</a:t>
            </a:r>
            <a:r>
              <a:rPr kumimoji="0" lang="en-US" altLang="ja-JP" sz="1600" b="1" dirty="0">
                <a:solidFill>
                  <a:srgbClr val="FF00FF"/>
                </a:solidFill>
                <a:latin typeface="Courier New" charset="0"/>
                <a:ea typeface="+mn-ea"/>
              </a:rPr>
              <a:t>A</a:t>
            </a:r>
            <a:r>
              <a:rPr kumimoji="0" lang="en-US" altLang="ja-JP" sz="1600" b="1" dirty="0">
                <a:solidFill>
                  <a:schemeClr val="bg1"/>
                </a:solidFill>
                <a:latin typeface="Courier New" charset="0"/>
                <a:ea typeface="+mn-ea"/>
              </a:rPr>
              <a:t>           </a:t>
            </a:r>
            <a:r>
              <a:rPr kumimoji="0" lang="en-US" altLang="ja-JP" sz="1600" b="1" dirty="0">
                <a:solidFill>
                  <a:srgbClr val="00FF00"/>
                </a:solidFill>
                <a:latin typeface="Courier New" charset="0"/>
                <a:ea typeface="+mn-ea"/>
              </a:rPr>
              <a:t>F</a:t>
            </a:r>
            <a:r>
              <a:rPr kumimoji="0" lang="en-US" altLang="ja-JP" sz="1600" b="1" dirty="0">
                <a:solidFill>
                  <a:schemeClr val="bg1"/>
                </a:solidFill>
                <a:latin typeface="Courier New" charset="0"/>
                <a:ea typeface="+mn-ea"/>
              </a:rPr>
              <a:t>261</a:t>
            </a:r>
            <a:r>
              <a:rPr kumimoji="0" lang="en-US" altLang="ja-JP" sz="1600" b="1" dirty="0">
                <a:solidFill>
                  <a:srgbClr val="FF00FF"/>
                </a:solidFill>
                <a:latin typeface="Courier New" charset="0"/>
                <a:ea typeface="+mn-ea"/>
              </a:rPr>
              <a:t>P</a:t>
            </a:r>
            <a:endParaRPr kumimoji="0" lang="en-US" altLang="ja-JP" sz="1600" b="1" dirty="0">
              <a:solidFill>
                <a:schemeClr val="bg1"/>
              </a:solidFill>
              <a:latin typeface="Courier New" charset="0"/>
              <a:ea typeface="+mn-ea"/>
            </a:endParaRPr>
          </a:p>
          <a:p>
            <a:pPr fontAlgn="auto">
              <a:spcBef>
                <a:spcPts val="0"/>
              </a:spcBef>
              <a:spcAft>
                <a:spcPts val="0"/>
              </a:spcAft>
              <a:defRPr/>
            </a:pPr>
            <a:endParaRPr kumimoji="0" lang="en-US" altLang="ja-JP" b="1" dirty="0">
              <a:solidFill>
                <a:schemeClr val="bg1"/>
              </a:solidFill>
              <a:latin typeface="Courier New" charset="0"/>
              <a:ea typeface="+mn-ea"/>
            </a:endParaRPr>
          </a:p>
        </p:txBody>
      </p:sp>
      <p:sp>
        <p:nvSpPr>
          <p:cNvPr id="239618" name="Text Box 3"/>
          <p:cNvSpPr txBox="1">
            <a:spLocks noChangeArrowheads="1"/>
          </p:cNvSpPr>
          <p:nvPr/>
        </p:nvSpPr>
        <p:spPr bwMode="auto">
          <a:xfrm>
            <a:off x="152400" y="4800600"/>
            <a:ext cx="8991600" cy="1920875"/>
          </a:xfrm>
          <a:prstGeom prst="rect">
            <a:avLst/>
          </a:prstGeom>
          <a:noFill/>
          <a:ln w="9525">
            <a:noFill/>
            <a:miter lim="800000"/>
            <a:headEnd/>
            <a:tailEnd/>
          </a:ln>
        </p:spPr>
        <p:txBody>
          <a:bodyPr>
            <a:spAutoFit/>
          </a:bodyPr>
          <a:lstStyle/>
          <a:p>
            <a:r>
              <a:rPr lang="en-US" altLang="ja-JP" sz="2000">
                <a:ea typeface="平成角ゴシック"/>
                <a:cs typeface="平成角ゴシック"/>
              </a:rPr>
              <a:t>- Ancest: The ancestral sequence inferred. </a:t>
            </a:r>
          </a:p>
          <a:p>
            <a:r>
              <a:rPr lang="en-US" altLang="ja-JP" sz="2000">
                <a:ea typeface="平成角ゴシック"/>
                <a:cs typeface="平成角ゴシック"/>
              </a:rPr>
              <a:t>- Isul#7:  IPMDH of an hyper-thermophile, </a:t>
            </a:r>
            <a:r>
              <a:rPr lang="en-US" altLang="ja-JP" sz="2000" i="1">
                <a:ea typeface="平成角ゴシック"/>
                <a:cs typeface="平成角ゴシック"/>
              </a:rPr>
              <a:t>Sulfolobus tokodaii</a:t>
            </a:r>
            <a:r>
              <a:rPr lang="en-US" altLang="ja-JP" sz="2000">
                <a:ea typeface="平成角ゴシック"/>
                <a:cs typeface="平成角ゴシック"/>
              </a:rPr>
              <a:t>. Most of the residues are conserved and are shown in yellow.  Some are not, and are shown in green. </a:t>
            </a:r>
          </a:p>
          <a:p>
            <a:r>
              <a:rPr lang="en-US" altLang="ja-JP" sz="2000">
                <a:ea typeface="平成角ゴシック"/>
                <a:cs typeface="平成角ゴシック"/>
              </a:rPr>
              <a:t>- Ancest residues shown in pink, were introduced as mutation, starting from contemporary hyperthermophile enzyme Isul#7.</a:t>
            </a:r>
            <a:endParaRPr lang="en-US" altLang="ja-JP">
              <a:ea typeface="平成角ゴシック"/>
              <a:cs typeface="平成角ゴシック"/>
            </a:endParaRPr>
          </a:p>
        </p:txBody>
      </p:sp>
      <p:sp>
        <p:nvSpPr>
          <p:cNvPr id="293892" name="Rectangle 4"/>
          <p:cNvSpPr>
            <a:spLocks noChangeArrowheads="1"/>
          </p:cNvSpPr>
          <p:nvPr/>
        </p:nvSpPr>
        <p:spPr bwMode="auto">
          <a:xfrm>
            <a:off x="0" y="0"/>
            <a:ext cx="9144000" cy="1143000"/>
          </a:xfrm>
          <a:prstGeom prst="rect">
            <a:avLst/>
          </a:prstGeom>
          <a:noFill/>
          <a:ln>
            <a:noFill/>
          </a:ln>
          <a:effectLst>
            <a:outerShdw blurRad="63500" dist="38099" dir="2700000" algn="ctr" rotWithShape="0">
              <a:schemeClr val="bg2">
                <a:alpha val="74998"/>
              </a:schemeClr>
            </a:outerShdw>
          </a:effectLst>
          <a:extLst>
            <a:ext uri="{909E8E84-426E-40DD-AFC4-6F175D3DCCD1}"/>
            <a:ext uri="{91240B29-F687-4F45-9708-019B960494DF}"/>
          </a:extLst>
        </p:spPr>
        <p:txBody>
          <a:bodyPr lIns="91426" tIns="45713" rIns="91426" bIns="45713" anchor="ctr"/>
          <a:lstStyle/>
          <a:p>
            <a:pPr algn="ctr" fontAlgn="auto">
              <a:spcBef>
                <a:spcPts val="0"/>
              </a:spcBef>
              <a:spcAft>
                <a:spcPts val="0"/>
              </a:spcAft>
              <a:defRPr/>
            </a:pPr>
            <a:r>
              <a:rPr lang="en-US" altLang="ja-JP" sz="3600" dirty="0">
                <a:solidFill>
                  <a:srgbClr val="0000FF"/>
                </a:solidFill>
                <a:latin typeface="+mn-lt"/>
                <a:ea typeface="+mn-ea"/>
              </a:rPr>
              <a:t>Multiple alignment of IPMDHs and ICDHs</a:t>
            </a:r>
          </a:p>
        </p:txBody>
      </p:sp>
      <p:sp>
        <p:nvSpPr>
          <p:cNvPr id="6" name="正方形/長方形 5"/>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751A81-27AA-408F-8BA3-6936B8151052}" type="slidenum">
              <a:rPr lang="en-US" altLang="ja-JP">
                <a:solidFill>
                  <a:schemeClr val="tx1"/>
                </a:solidFill>
                <a:latin typeface="Times"/>
                <a:ea typeface="Osaka"/>
                <a:cs typeface="Osaka"/>
              </a:rPr>
              <a:pPr fontAlgn="base">
                <a:spcBef>
                  <a:spcPct val="0"/>
                </a:spcBef>
                <a:spcAft>
                  <a:spcPct val="0"/>
                </a:spcAft>
              </a:pPr>
              <a:t>19</a:t>
            </a:fld>
            <a:endParaRPr lang="en-US" altLang="ja-JP">
              <a:solidFill>
                <a:schemeClr val="tx1"/>
              </a:solidFill>
              <a:latin typeface="Times"/>
              <a:ea typeface="Osaka"/>
              <a:cs typeface="Osaka"/>
            </a:endParaRPr>
          </a:p>
        </p:txBody>
      </p:sp>
      <p:sp>
        <p:nvSpPr>
          <p:cNvPr id="240642" name="Text Box 3"/>
          <p:cNvSpPr txBox="1">
            <a:spLocks noChangeArrowheads="1"/>
          </p:cNvSpPr>
          <p:nvPr/>
        </p:nvSpPr>
        <p:spPr bwMode="auto">
          <a:xfrm>
            <a:off x="2667000" y="6172200"/>
            <a:ext cx="6477000" cy="427038"/>
          </a:xfrm>
          <a:prstGeom prst="rect">
            <a:avLst/>
          </a:prstGeom>
          <a:noFill/>
          <a:ln w="9525">
            <a:noFill/>
            <a:miter lim="800000"/>
            <a:headEnd/>
            <a:tailEnd/>
          </a:ln>
        </p:spPr>
        <p:txBody>
          <a:bodyPr>
            <a:spAutoFit/>
          </a:bodyPr>
          <a:lstStyle/>
          <a:p>
            <a:pPr>
              <a:spcBef>
                <a:spcPct val="50000"/>
              </a:spcBef>
            </a:pPr>
            <a:r>
              <a:rPr lang="en-US" altLang="ja-JP" sz="2200">
                <a:ea typeface="Osaka"/>
                <a:cs typeface="Osaka"/>
              </a:rPr>
              <a:t>Miyazaki</a:t>
            </a:r>
            <a:r>
              <a:rPr lang="en-US" altLang="ja-JP" sz="2200" i="1">
                <a:ea typeface="Osaka"/>
                <a:cs typeface="Osaka"/>
              </a:rPr>
              <a:t> et al. J. Biochem </a:t>
            </a:r>
            <a:r>
              <a:rPr lang="en-US" altLang="ja-JP" sz="2200">
                <a:ea typeface="Osaka"/>
                <a:cs typeface="Osaka"/>
              </a:rPr>
              <a:t>(2001). 129, 777-782 </a:t>
            </a:r>
          </a:p>
        </p:txBody>
      </p:sp>
      <p:sp>
        <p:nvSpPr>
          <p:cNvPr id="17413" name="Rectangle 4"/>
          <p:cNvSpPr>
            <a:spLocks noGrp="1" noChangeArrowheads="1"/>
          </p:cNvSpPr>
          <p:nvPr>
            <p:ph type="title" idx="4294967295"/>
          </p:nvPr>
        </p:nvSpPr>
        <p:spPr>
          <a:xfrm>
            <a:off x="228600" y="388938"/>
            <a:ext cx="8610600" cy="685800"/>
          </a:xfrm>
          <a:effectLst>
            <a:outerShdw dist="17961" dir="2700000" algn="ctr" rotWithShape="0">
              <a:schemeClr val="bg2"/>
            </a:outerShdw>
          </a:effectLst>
        </p:spPr>
        <p:txBody>
          <a:bodyPr>
            <a:normAutofit fontScale="90000"/>
          </a:bodyPr>
          <a:lstStyle/>
          <a:p>
            <a:pPr fontAlgn="auto">
              <a:spcAft>
                <a:spcPts val="0"/>
              </a:spcAft>
              <a:defRPr/>
            </a:pPr>
            <a:r>
              <a:rPr lang="en-US" altLang="ja-JP" sz="2400" dirty="0" smtClean="0">
                <a:solidFill>
                  <a:srgbClr val="C00000"/>
                </a:solidFill>
                <a:ea typeface="Osaka" charset="0"/>
              </a:rPr>
              <a:t>Denaturation </a:t>
            </a:r>
            <a:r>
              <a:rPr lang="en-US" altLang="ja-JP" sz="2400" dirty="0">
                <a:solidFill>
                  <a:srgbClr val="C00000"/>
                </a:solidFill>
                <a:ea typeface="Osaka" charset="0"/>
              </a:rPr>
              <a:t>curve of the wild type and </a:t>
            </a:r>
            <a:r>
              <a:rPr lang="en-US" altLang="ja-JP" sz="2400" dirty="0" smtClean="0">
                <a:solidFill>
                  <a:srgbClr val="C00000"/>
                </a:solidFill>
                <a:ea typeface="Osaka" charset="0"/>
              </a:rPr>
              <a:t>ancestral mutants </a:t>
            </a:r>
            <a:r>
              <a:rPr lang="en-US" altLang="ja-JP" sz="2400" dirty="0">
                <a:solidFill>
                  <a:srgbClr val="C00000"/>
                </a:solidFill>
                <a:ea typeface="Osaka" charset="0"/>
              </a:rPr>
              <a:t>of </a:t>
            </a:r>
            <a:r>
              <a:rPr lang="en-US" altLang="ja-JP" sz="2400" i="1" dirty="0" err="1">
                <a:solidFill>
                  <a:srgbClr val="C00000"/>
                </a:solidFill>
                <a:ea typeface="Osaka" charset="0"/>
              </a:rPr>
              <a:t>S.tokodaii</a:t>
            </a:r>
            <a:r>
              <a:rPr lang="en-US" altLang="ja-JP" sz="2400" dirty="0">
                <a:solidFill>
                  <a:srgbClr val="C00000"/>
                </a:solidFill>
                <a:ea typeface="Osaka" charset="0"/>
              </a:rPr>
              <a:t> IPMDH estimated by CD at 222nm.</a:t>
            </a:r>
            <a:endParaRPr lang="en-US" altLang="ja-JP" sz="2400" dirty="0">
              <a:solidFill>
                <a:srgbClr val="C00000"/>
              </a:solidFill>
              <a:latin typeface="Times" charset="0"/>
              <a:ea typeface="Osaka" charset="0"/>
            </a:endParaRPr>
          </a:p>
        </p:txBody>
      </p:sp>
      <p:sp>
        <p:nvSpPr>
          <p:cNvPr id="240644" name="Text Box 5"/>
          <p:cNvSpPr txBox="1">
            <a:spLocks noChangeArrowheads="1"/>
          </p:cNvSpPr>
          <p:nvPr/>
        </p:nvSpPr>
        <p:spPr bwMode="auto">
          <a:xfrm>
            <a:off x="228600" y="5638800"/>
            <a:ext cx="8588375" cy="457200"/>
          </a:xfrm>
          <a:prstGeom prst="rect">
            <a:avLst/>
          </a:prstGeom>
          <a:noFill/>
          <a:ln w="9525">
            <a:noFill/>
            <a:miter lim="800000"/>
            <a:headEnd/>
            <a:tailEnd/>
          </a:ln>
        </p:spPr>
        <p:txBody>
          <a:bodyPr wrap="none">
            <a:spAutoFit/>
          </a:bodyPr>
          <a:lstStyle/>
          <a:p>
            <a:r>
              <a:rPr lang="en-US" altLang="ja-JP" sz="2400">
                <a:latin typeface="Helvetica"/>
                <a:ea typeface="Osaka"/>
                <a:cs typeface="Osaka"/>
              </a:rPr>
              <a:t>5/7 mutants showed higher thermal stability than the wild type.</a:t>
            </a:r>
          </a:p>
        </p:txBody>
      </p:sp>
      <p:pic>
        <p:nvPicPr>
          <p:cNvPr id="240645" name="Picture 2"/>
          <p:cNvPicPr>
            <a:picLocks noChangeAspect="1" noChangeArrowheads="1"/>
          </p:cNvPicPr>
          <p:nvPr/>
        </p:nvPicPr>
        <p:blipFill>
          <a:blip r:embed="rId3"/>
          <a:srcRect/>
          <a:stretch>
            <a:fillRect/>
          </a:stretch>
        </p:blipFill>
        <p:spPr bwMode="auto">
          <a:xfrm>
            <a:off x="225425" y="1143000"/>
            <a:ext cx="8686800" cy="4540250"/>
          </a:xfrm>
          <a:prstGeom prst="rect">
            <a:avLst/>
          </a:prstGeom>
          <a:noFill/>
          <a:ln w="9525">
            <a:noFill/>
            <a:miter lim="800000"/>
            <a:headEnd/>
            <a:tailEnd/>
          </a:ln>
        </p:spPr>
      </p:pic>
      <p:sp>
        <p:nvSpPr>
          <p:cNvPr id="9" name="正方形/長方形 8"/>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16488" y="965200"/>
            <a:ext cx="3998912" cy="2373313"/>
          </a:xfrm>
        </p:spPr>
        <p:txBody>
          <a:bodyPr>
            <a:noAutofit/>
          </a:bodyPr>
          <a:lstStyle/>
          <a:p>
            <a:pPr fontAlgn="auto">
              <a:spcAft>
                <a:spcPts val="0"/>
              </a:spcAft>
              <a:defRPr/>
            </a:pPr>
            <a:r>
              <a:rPr lang="en-US" altLang="ja-JP" sz="2400" dirty="0"/>
              <a:t/>
            </a:r>
            <a:br>
              <a:rPr lang="en-US" altLang="ja-JP" sz="2400" dirty="0"/>
            </a:br>
            <a:r>
              <a:rPr lang="en-US" altLang="ja-JP" sz="2400" dirty="0" smtClean="0"/>
              <a:t>Origin</a:t>
            </a:r>
            <a:r>
              <a:rPr lang="ja-JP" altLang="en-US" sz="2400" dirty="0" smtClean="0"/>
              <a:t> </a:t>
            </a:r>
            <a:r>
              <a:rPr lang="en-US" altLang="ja-JP" sz="2400" dirty="0" smtClean="0"/>
              <a:t>of Life: Emergence and early development of life.</a:t>
            </a:r>
            <a:br>
              <a:rPr lang="en-US" altLang="ja-JP" sz="2400" dirty="0" smtClean="0"/>
            </a:br>
            <a:r>
              <a:rPr lang="en-US" altLang="ja-JP" sz="2400" dirty="0" err="1" smtClean="0"/>
              <a:t>Oparin</a:t>
            </a:r>
            <a:r>
              <a:rPr lang="en-US" altLang="ja-JP" sz="2400" dirty="0" smtClean="0"/>
              <a:t/>
            </a:r>
            <a:br>
              <a:rPr lang="en-US" altLang="ja-JP" sz="2400" dirty="0" smtClean="0"/>
            </a:br>
            <a:r>
              <a:rPr lang="en-US" altLang="ja-JP" sz="2400" dirty="0"/>
              <a:t>Japanese translation </a:t>
            </a:r>
            <a:r>
              <a:rPr lang="en-US" altLang="ja-JP" sz="2400" dirty="0" smtClean="0"/>
              <a:t>published in 1969</a:t>
            </a:r>
            <a:endParaRPr lang="ja-JP" altLang="en-US" sz="2400" dirty="0"/>
          </a:p>
        </p:txBody>
      </p:sp>
      <p:sp>
        <p:nvSpPr>
          <p:cNvPr id="17410"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C2ACA7-1206-460F-815F-F26570474A0B}" type="slidenum">
              <a:rPr lang="ja-JP" altLang="en-US"/>
              <a:pPr fontAlgn="base">
                <a:spcBef>
                  <a:spcPct val="0"/>
                </a:spcBef>
                <a:spcAft>
                  <a:spcPct val="0"/>
                </a:spcAft>
              </a:pPr>
              <a:t>2</a:t>
            </a:fld>
            <a:endParaRPr lang="ja-JP" altLang="en-US"/>
          </a:p>
        </p:txBody>
      </p:sp>
      <p:pic>
        <p:nvPicPr>
          <p:cNvPr id="17411" name="Picture 2"/>
          <p:cNvPicPr>
            <a:picLocks noChangeAspect="1" noChangeArrowheads="1"/>
          </p:cNvPicPr>
          <p:nvPr/>
        </p:nvPicPr>
        <p:blipFill>
          <a:blip r:embed="rId2"/>
          <a:srcRect l="24088" b="25031"/>
          <a:stretch>
            <a:fillRect/>
          </a:stretch>
        </p:blipFill>
        <p:spPr bwMode="auto">
          <a:xfrm>
            <a:off x="731838" y="690563"/>
            <a:ext cx="4097337" cy="5680075"/>
          </a:xfrm>
          <a:prstGeom prst="rect">
            <a:avLst/>
          </a:prstGeom>
          <a:noFill/>
          <a:ln w="9525">
            <a:noFill/>
            <a:miter lim="800000"/>
            <a:headEnd/>
            <a:tailEnd/>
          </a:ln>
        </p:spPr>
      </p:pic>
      <p:pic>
        <p:nvPicPr>
          <p:cNvPr id="17412" name="Picture 3"/>
          <p:cNvPicPr>
            <a:picLocks noChangeAspect="1" noChangeArrowheads="1"/>
          </p:cNvPicPr>
          <p:nvPr/>
        </p:nvPicPr>
        <p:blipFill>
          <a:blip r:embed="rId3"/>
          <a:srcRect/>
          <a:stretch>
            <a:fillRect/>
          </a:stretch>
        </p:blipFill>
        <p:spPr bwMode="auto">
          <a:xfrm>
            <a:off x="4740275" y="3867150"/>
            <a:ext cx="4175125" cy="90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6CF5A1-EAAE-441B-8793-27C1D2861DD1}" type="slidenum">
              <a:rPr lang="en-US" altLang="ja-JP">
                <a:solidFill>
                  <a:schemeClr val="tx1"/>
                </a:solidFill>
                <a:latin typeface="Times"/>
                <a:ea typeface="Osaka"/>
                <a:cs typeface="Osaka"/>
              </a:rPr>
              <a:pPr fontAlgn="base">
                <a:spcBef>
                  <a:spcPct val="0"/>
                </a:spcBef>
                <a:spcAft>
                  <a:spcPct val="0"/>
                </a:spcAft>
              </a:pPr>
              <a:t>20</a:t>
            </a:fld>
            <a:endParaRPr lang="en-US" altLang="ja-JP">
              <a:solidFill>
                <a:schemeClr val="tx1"/>
              </a:solidFill>
              <a:latin typeface="Times"/>
              <a:ea typeface="Osaka"/>
              <a:cs typeface="Osaka"/>
            </a:endParaRPr>
          </a:p>
        </p:txBody>
      </p:sp>
      <p:sp>
        <p:nvSpPr>
          <p:cNvPr id="242690" name="Text Box 3"/>
          <p:cNvSpPr txBox="1">
            <a:spLocks noChangeArrowheads="1"/>
          </p:cNvSpPr>
          <p:nvPr/>
        </p:nvSpPr>
        <p:spPr bwMode="auto">
          <a:xfrm>
            <a:off x="247650" y="741363"/>
            <a:ext cx="8896350" cy="5297487"/>
          </a:xfrm>
          <a:prstGeom prst="rect">
            <a:avLst/>
          </a:prstGeom>
          <a:noFill/>
          <a:ln w="9525">
            <a:noFill/>
            <a:miter lim="800000"/>
            <a:headEnd/>
            <a:tailEnd/>
          </a:ln>
        </p:spPr>
        <p:txBody>
          <a:bodyPr lIns="91426" tIns="45713" rIns="91426" bIns="45713">
            <a:spAutoFit/>
          </a:bodyPr>
          <a:lstStyle/>
          <a:p>
            <a:pPr algn="ctr"/>
            <a:r>
              <a:rPr lang="en-US" altLang="ja-JP" sz="2400">
                <a:ea typeface="Osaka"/>
                <a:cs typeface="Osaka"/>
              </a:rPr>
              <a:t>We inferred the ancestral sequence and analyzed the enzymes.</a:t>
            </a:r>
          </a:p>
          <a:p>
            <a:pPr algn="ctr"/>
            <a:endParaRPr lang="en-US" altLang="ja-JP" sz="2400" b="1" i="1">
              <a:solidFill>
                <a:srgbClr val="00CC00"/>
              </a:solidFill>
              <a:ea typeface="Osaka"/>
              <a:cs typeface="Osaka"/>
            </a:endParaRPr>
          </a:p>
          <a:p>
            <a:r>
              <a:rPr lang="en-US" altLang="ja-JP" sz="2400" b="1" i="1">
                <a:solidFill>
                  <a:srgbClr val="006600"/>
                </a:solidFill>
                <a:ea typeface="Osaka"/>
                <a:cs typeface="Osaka"/>
              </a:rPr>
              <a:t>1. Sulfolobus tokodaii</a:t>
            </a:r>
            <a:r>
              <a:rPr lang="en-US" altLang="ja-JP" sz="2400" b="1">
                <a:solidFill>
                  <a:srgbClr val="006600"/>
                </a:solidFill>
                <a:ea typeface="Osaka"/>
                <a:cs typeface="Osaka"/>
              </a:rPr>
              <a:t> IPMDH</a:t>
            </a:r>
            <a:r>
              <a:rPr lang="en-US" altLang="ja-JP" sz="2400">
                <a:solidFill>
                  <a:srgbClr val="006600"/>
                </a:solidFill>
                <a:ea typeface="Osaka"/>
                <a:cs typeface="Osaka"/>
              </a:rPr>
              <a:t> :</a:t>
            </a:r>
            <a:r>
              <a:rPr lang="en-US" altLang="ja-JP" sz="2200">
                <a:ea typeface="Osaka"/>
                <a:cs typeface="Osaka"/>
              </a:rPr>
              <a:t>Hyperthermophilic archaeon</a:t>
            </a:r>
          </a:p>
          <a:p>
            <a:r>
              <a:rPr lang="en-US" altLang="ja-JP" sz="2200">
                <a:ea typeface="Osaka"/>
                <a:cs typeface="Osaka"/>
              </a:rPr>
              <a:t>	5/7 ancestral mutants showed higher thermostability than the </a:t>
            </a:r>
          </a:p>
          <a:p>
            <a:r>
              <a:rPr lang="en-US" altLang="ja-JP" sz="2200">
                <a:ea typeface="Osaka"/>
                <a:cs typeface="Osaka"/>
              </a:rPr>
              <a:t>	wild-type IPMDH.						</a:t>
            </a:r>
          </a:p>
          <a:p>
            <a:r>
              <a:rPr lang="en-US" altLang="ja-JP" sz="2400" b="1" i="1">
                <a:solidFill>
                  <a:schemeClr val="accent2"/>
                </a:solidFill>
                <a:ea typeface="Osaka"/>
                <a:cs typeface="Osaka"/>
              </a:rPr>
              <a:t>2. Caldococcus noboribetus</a:t>
            </a:r>
            <a:r>
              <a:rPr lang="en-US" altLang="ja-JP" sz="2400" b="1">
                <a:solidFill>
                  <a:schemeClr val="accent2"/>
                </a:solidFill>
                <a:ea typeface="Osaka"/>
                <a:cs typeface="Osaka"/>
              </a:rPr>
              <a:t> ICDH</a:t>
            </a:r>
            <a:r>
              <a:rPr lang="en-US" altLang="ja-JP" sz="2400" b="1">
                <a:ea typeface="Osaka"/>
                <a:cs typeface="Osaka"/>
              </a:rPr>
              <a:t>:</a:t>
            </a:r>
            <a:r>
              <a:rPr lang="en-US" altLang="ja-JP" sz="2200">
                <a:ea typeface="Osaka"/>
                <a:cs typeface="Osaka"/>
              </a:rPr>
              <a:t> Hyperthermophilic archaeon       </a:t>
            </a:r>
          </a:p>
          <a:p>
            <a:r>
              <a:rPr lang="en-US" altLang="ja-JP" sz="2200">
                <a:ea typeface="Osaka"/>
                <a:cs typeface="Osaka"/>
              </a:rPr>
              <a:t>	4/5 ancestral mutants showed higher </a:t>
            </a:r>
          </a:p>
          <a:p>
            <a:r>
              <a:rPr lang="en-US" altLang="ja-JP" sz="2200">
                <a:ea typeface="Osaka"/>
                <a:cs typeface="Osaka"/>
              </a:rPr>
              <a:t>	thermostability than the wild-type ICDH. 		  </a:t>
            </a:r>
          </a:p>
          <a:p>
            <a:r>
              <a:rPr lang="en-US" altLang="ja-JP" sz="2400" b="1" i="1">
                <a:solidFill>
                  <a:srgbClr val="FF0000"/>
                </a:solidFill>
                <a:ea typeface="Osaka"/>
                <a:cs typeface="Osaka"/>
              </a:rPr>
              <a:t>3. Thermus thermophilus</a:t>
            </a:r>
            <a:r>
              <a:rPr lang="en-US" altLang="ja-JP" sz="2400" b="1">
                <a:solidFill>
                  <a:srgbClr val="FF0000"/>
                </a:solidFill>
                <a:ea typeface="Osaka"/>
                <a:cs typeface="Osaka"/>
              </a:rPr>
              <a:t> IPMDH</a:t>
            </a:r>
            <a:r>
              <a:rPr lang="en-US" altLang="ja-JP" sz="2400">
                <a:solidFill>
                  <a:srgbClr val="FF0000"/>
                </a:solidFill>
                <a:ea typeface="Osaka"/>
                <a:cs typeface="Osaka"/>
              </a:rPr>
              <a:t>:</a:t>
            </a:r>
            <a:r>
              <a:rPr lang="en-US" altLang="ja-JP" sz="2200">
                <a:ea typeface="Osaka"/>
                <a:cs typeface="Osaka"/>
              </a:rPr>
              <a:t>Thermophilic bacteria</a:t>
            </a:r>
          </a:p>
          <a:p>
            <a:r>
              <a:rPr lang="en-US" altLang="ja-JP" sz="2200">
                <a:ea typeface="Osaka"/>
                <a:cs typeface="Osaka"/>
              </a:rPr>
              <a:t>	6/12 ancestral mutants showed higher </a:t>
            </a:r>
          </a:p>
          <a:p>
            <a:r>
              <a:rPr lang="en-US" altLang="ja-JP" sz="2200">
                <a:ea typeface="Osaka"/>
                <a:cs typeface="Osaka"/>
              </a:rPr>
              <a:t>	thermostability than the wild-type IPMDH. 	</a:t>
            </a:r>
          </a:p>
          <a:p>
            <a:r>
              <a:rPr lang="en-US" altLang="ja-JP" sz="2400" b="1" i="1">
                <a:solidFill>
                  <a:srgbClr val="FF0000"/>
                </a:solidFill>
                <a:ea typeface="Osaka"/>
                <a:cs typeface="Osaka"/>
              </a:rPr>
              <a:t>4. Thermus thermophilus</a:t>
            </a:r>
            <a:r>
              <a:rPr lang="en-US" altLang="ja-JP" sz="2400" b="1">
                <a:solidFill>
                  <a:srgbClr val="FF0000"/>
                </a:solidFill>
                <a:ea typeface="Osaka"/>
                <a:cs typeface="Osaka"/>
              </a:rPr>
              <a:t> Gly-RS</a:t>
            </a:r>
            <a:r>
              <a:rPr lang="en-US" altLang="ja-JP" sz="2400">
                <a:solidFill>
                  <a:srgbClr val="FF0000"/>
                </a:solidFill>
                <a:ea typeface="Osaka"/>
                <a:cs typeface="Osaka"/>
              </a:rPr>
              <a:t>:</a:t>
            </a:r>
            <a:r>
              <a:rPr lang="en-US" altLang="ja-JP" sz="2200">
                <a:ea typeface="Osaka"/>
                <a:cs typeface="Osaka"/>
              </a:rPr>
              <a:t>Thermophilic bacteria</a:t>
            </a:r>
          </a:p>
          <a:p>
            <a:r>
              <a:rPr lang="en-US" altLang="ja-JP" sz="2200">
                <a:ea typeface="Osaka"/>
                <a:cs typeface="Osaka"/>
              </a:rPr>
              <a:t>	6/8 ancestral mutants showed higher </a:t>
            </a:r>
          </a:p>
          <a:p>
            <a:r>
              <a:rPr lang="en-US" altLang="ja-JP" sz="2200">
                <a:ea typeface="Osaka"/>
                <a:cs typeface="Osaka"/>
              </a:rPr>
              <a:t>	thermostability than the wild-type Gly-RS. 					     				</a:t>
            </a:r>
          </a:p>
        </p:txBody>
      </p:sp>
      <p:sp>
        <p:nvSpPr>
          <p:cNvPr id="6" name="正方形/長方形 5"/>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685800" y="304800"/>
            <a:ext cx="7772400" cy="914400"/>
          </a:xfrm>
          <a:effectLst>
            <a:outerShdw dist="35921" dir="2700000" algn="ctr" rotWithShape="0">
              <a:schemeClr val="bg2"/>
            </a:outerShdw>
          </a:effectLst>
        </p:spPr>
        <p:txBody>
          <a:bodyPr/>
          <a:lstStyle/>
          <a:p>
            <a:pPr fontAlgn="auto">
              <a:spcAft>
                <a:spcPts val="0"/>
              </a:spcAft>
              <a:defRPr/>
            </a:pPr>
            <a:r>
              <a:rPr lang="en-US" altLang="ja-JP" dirty="0" smtClean="0"/>
              <a:t>Lesson 1.</a:t>
            </a:r>
            <a:endParaRPr lang="en-US" altLang="ja-JP" dirty="0"/>
          </a:p>
        </p:txBody>
      </p:sp>
      <p:sp>
        <p:nvSpPr>
          <p:cNvPr id="282627" name="Rectangle 3"/>
          <p:cNvSpPr>
            <a:spLocks noGrp="1" noChangeArrowheads="1"/>
          </p:cNvSpPr>
          <p:nvPr>
            <p:ph idx="1"/>
          </p:nvPr>
        </p:nvSpPr>
        <p:spPr>
          <a:xfrm>
            <a:off x="762000" y="1295400"/>
            <a:ext cx="8077200" cy="5181600"/>
          </a:xfrm>
          <a:effectLst>
            <a:outerShdw dist="35921" dir="2700000" algn="ctr" rotWithShape="0">
              <a:schemeClr val="bg2"/>
            </a:outerShdw>
          </a:effectLst>
        </p:spPr>
        <p:txBody>
          <a:bodyPr rtlCol="0">
            <a:normAutofit/>
          </a:bodyPr>
          <a:lstStyle/>
          <a:p>
            <a:pPr marL="182880" indent="-182880" fontAlgn="auto">
              <a:spcAft>
                <a:spcPts val="0"/>
              </a:spcAft>
              <a:buFont typeface="Arial" pitchFamily="34" charset="0"/>
              <a:buNone/>
              <a:defRPr/>
            </a:pPr>
            <a:r>
              <a:rPr lang="en-US" altLang="ja-JP" sz="3600" dirty="0" smtClean="0"/>
              <a:t>1. The last common ancestor was a hyper-</a:t>
            </a:r>
            <a:r>
              <a:rPr lang="en-US" altLang="ja-JP" sz="3600" dirty="0" err="1" smtClean="0"/>
              <a:t>themophile</a:t>
            </a:r>
            <a:r>
              <a:rPr lang="en-US" altLang="ja-JP" sz="3600" dirty="0" smtClean="0"/>
              <a:t>.</a:t>
            </a:r>
            <a:endParaRPr lang="en-US" altLang="ja-JP" sz="3600" dirty="0"/>
          </a:p>
          <a:p>
            <a:pPr marL="182880" indent="-182880" fontAlgn="auto">
              <a:spcAft>
                <a:spcPts val="0"/>
              </a:spcAft>
              <a:buFontTx/>
              <a:buNone/>
              <a:defRPr/>
            </a:pPr>
            <a:endParaRPr lang="en-US" altLang="ja-JP" sz="3600" dirty="0" smtClean="0">
              <a:effectLst>
                <a:outerShdw blurRad="38100" dist="38100" dir="2700000" algn="tl">
                  <a:srgbClr val="C0C0C0"/>
                </a:outerShdw>
              </a:effectLst>
            </a:endParaRPr>
          </a:p>
        </p:txBody>
      </p:sp>
      <p:sp>
        <p:nvSpPr>
          <p:cNvPr id="244739"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3E104A-D7EF-4EF5-A974-C1DA9022827B}" type="slidenum">
              <a:rPr lang="ja-JP" altLang="en-US"/>
              <a:pPr fontAlgn="base">
                <a:spcBef>
                  <a:spcPct val="0"/>
                </a:spcBef>
                <a:spcAft>
                  <a:spcPct val="0"/>
                </a:spcAft>
              </a:pPr>
              <a:t>21</a:t>
            </a:fld>
            <a:endParaRPr lang="ja-JP" altLang="en-US"/>
          </a:p>
        </p:txBody>
      </p:sp>
      <p:sp>
        <p:nvSpPr>
          <p:cNvPr id="6" name="正方形/長方形 5"/>
          <p:cNvSpPr/>
          <p:nvPr/>
        </p:nvSpPr>
        <p:spPr>
          <a:xfrm>
            <a:off x="-7938" y="0"/>
            <a:ext cx="2312988"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2</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a:t>
            </a:r>
            <a:r>
              <a:rPr lang="en-US" altLang="ja-JP" dirty="0">
                <a:effectLst>
                  <a:outerShdw blurRad="38100" dist="38100" dir="2700000" algn="tl">
                    <a:srgbClr val="C0C0C0"/>
                  </a:outerShdw>
                </a:effectLst>
                <a:latin typeface="+mn-lt"/>
                <a:ea typeface="+mn-ea"/>
              </a:rPr>
              <a:t>mutants</a:t>
            </a:r>
            <a:endParaRPr lang="en-US" altLang="ja-JP" dirty="0">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685800" y="436563"/>
            <a:ext cx="7772400" cy="914400"/>
          </a:xfrm>
          <a:effectLst>
            <a:outerShdw dist="35921" dir="2700000" algn="ctr" rotWithShape="0">
              <a:schemeClr val="bg2"/>
            </a:outerShdw>
          </a:effectLst>
        </p:spPr>
        <p:txBody>
          <a:bodyPr/>
          <a:lstStyle/>
          <a:p>
            <a:pPr fontAlgn="auto">
              <a:spcAft>
                <a:spcPts val="0"/>
              </a:spcAft>
              <a:defRPr/>
            </a:pPr>
            <a:r>
              <a:rPr lang="en-US" altLang="ja-JP" dirty="0" smtClean="0">
                <a:effectLst>
                  <a:outerShdw blurRad="38100" dist="38100" dir="2700000" algn="tl">
                    <a:srgbClr val="000000">
                      <a:alpha val="43137"/>
                    </a:srgbClr>
                  </a:outerShdw>
                </a:effectLst>
              </a:rPr>
              <a:t>Content</a:t>
            </a:r>
            <a:endParaRPr lang="en-US" altLang="ja-JP" dirty="0">
              <a:effectLst>
                <a:outerShdw blurRad="38100" dist="38100" dir="2700000" algn="tl">
                  <a:srgbClr val="000000">
                    <a:alpha val="43137"/>
                  </a:srgbClr>
                </a:outerShdw>
              </a:effectLst>
            </a:endParaRPr>
          </a:p>
        </p:txBody>
      </p:sp>
      <p:sp>
        <p:nvSpPr>
          <p:cNvPr id="280581" name="Rectangle 5"/>
          <p:cNvSpPr>
            <a:spLocks noGrp="1" noChangeArrowheads="1"/>
          </p:cNvSpPr>
          <p:nvPr>
            <p:ph idx="1"/>
          </p:nvPr>
        </p:nvSpPr>
        <p:spPr>
          <a:xfrm>
            <a:off x="762000" y="1604963"/>
            <a:ext cx="8077200" cy="4872037"/>
          </a:xfrm>
          <a:effectLst>
            <a:outerShdw dist="35921" dir="2700000" algn="ctr" rotWithShape="0">
              <a:schemeClr val="bg2"/>
            </a:outerShdw>
          </a:effectLst>
        </p:spPr>
        <p:txBody>
          <a:bodyPr rtlCol="0">
            <a:normAutofit/>
          </a:bodyPr>
          <a:lstStyle/>
          <a:p>
            <a:pPr marL="182880" indent="-182880" fontAlgn="auto">
              <a:spcAft>
                <a:spcPts val="0"/>
              </a:spcAft>
              <a:buFontTx/>
              <a:buNone/>
              <a:defRPr/>
            </a:pPr>
            <a:r>
              <a:rPr lang="ja-JP" altLang="en-US" sz="3600" dirty="0">
                <a:effectLst>
                  <a:outerShdw blurRad="38100" dist="38100" dir="2700000" algn="tl">
                    <a:srgbClr val="C0C0C0"/>
                  </a:outerShdw>
                </a:effectLst>
              </a:rPr>
              <a:t>１</a:t>
            </a:r>
            <a:r>
              <a:rPr lang="en-US" altLang="ja-JP" sz="3600" dirty="0">
                <a:effectLst>
                  <a:outerShdw blurRad="38100" dist="38100" dir="2700000" algn="tl">
                    <a:srgbClr val="C0C0C0"/>
                  </a:outerShdw>
                </a:effectLst>
              </a:rPr>
              <a:t>. </a:t>
            </a:r>
            <a:r>
              <a:rPr lang="en-US" altLang="ja-JP" sz="3600" dirty="0" smtClean="0">
                <a:effectLst>
                  <a:outerShdw blurRad="38100" dist="38100" dir="2700000" algn="tl">
                    <a:srgbClr val="C0C0C0"/>
                  </a:outerShdw>
                </a:effectLst>
              </a:rPr>
              <a:t>Phylogenetic analysis</a:t>
            </a:r>
            <a:endParaRPr lang="en-US" altLang="ja-JP" sz="3600" dirty="0">
              <a:effectLst>
                <a:outerShdw blurRad="38100" dist="38100" dir="2700000" algn="tl">
                  <a:srgbClr val="C0C0C0"/>
                </a:outerShdw>
              </a:effectLst>
            </a:endParaRPr>
          </a:p>
          <a:p>
            <a:pPr marL="182880" indent="-182880" fontAlgn="auto">
              <a:spcAft>
                <a:spcPts val="0"/>
              </a:spcAft>
              <a:buFontTx/>
              <a:buNone/>
              <a:defRPr/>
            </a:pPr>
            <a:r>
              <a:rPr lang="ja-JP" altLang="en-US" sz="3600" dirty="0" smtClean="0">
                <a:effectLst>
                  <a:outerShdw blurRad="38100" dist="38100" dir="2700000" algn="tl">
                    <a:srgbClr val="C0C0C0"/>
                  </a:outerShdw>
                </a:effectLst>
              </a:rPr>
              <a:t>２</a:t>
            </a:r>
            <a:r>
              <a:rPr lang="ja-JP" altLang="en-US" sz="3600" dirty="0">
                <a:effectLst>
                  <a:outerShdw blurRad="38100" dist="38100" dir="2700000" algn="tl">
                    <a:srgbClr val="C0C0C0"/>
                  </a:outerShdw>
                </a:effectLst>
              </a:rPr>
              <a:t>．</a:t>
            </a:r>
            <a:r>
              <a:rPr lang="en-US" altLang="ja-JP" sz="3600" dirty="0" smtClean="0">
                <a:effectLst>
                  <a:outerShdw blurRad="38100" dist="38100" dir="2700000" algn="tl">
                    <a:srgbClr val="C0C0C0"/>
                  </a:outerShdw>
                </a:effectLst>
              </a:rPr>
              <a:t>Ancestral mutants</a:t>
            </a:r>
          </a:p>
          <a:p>
            <a:pPr marL="182880" indent="-182880" fontAlgn="auto">
              <a:spcAft>
                <a:spcPts val="0"/>
              </a:spcAft>
              <a:buFont typeface="Arial" pitchFamily="34" charset="0"/>
              <a:buNone/>
              <a:defRPr/>
            </a:pPr>
            <a:r>
              <a:rPr lang="ja-JP" altLang="en-US" sz="3600" dirty="0">
                <a:solidFill>
                  <a:srgbClr val="FF0000"/>
                </a:solidFill>
                <a:effectLst>
                  <a:outerShdw blurRad="38100" dist="38100" dir="2700000" algn="tl">
                    <a:srgbClr val="C0C0C0"/>
                  </a:outerShdw>
                </a:effectLst>
              </a:rPr>
              <a:t>３</a:t>
            </a:r>
            <a:r>
              <a:rPr lang="ja-JP" altLang="en-US" sz="3600" dirty="0" smtClean="0">
                <a:solidFill>
                  <a:srgbClr val="FF0000"/>
                </a:solidFill>
                <a:effectLst>
                  <a:outerShdw blurRad="38100" dist="38100" dir="2700000" algn="tl">
                    <a:srgbClr val="C0C0C0"/>
                  </a:outerShdw>
                </a:effectLst>
              </a:rPr>
              <a:t>．</a:t>
            </a:r>
            <a:r>
              <a:rPr lang="en-US" altLang="ja-JP" sz="3600" dirty="0" smtClean="0">
                <a:solidFill>
                  <a:srgbClr val="FF0000"/>
                </a:solidFill>
                <a:effectLst>
                  <a:outerShdw blurRad="38100" dist="38100" dir="2700000" algn="tl">
                    <a:srgbClr val="C0C0C0"/>
                  </a:outerShdw>
                </a:effectLst>
              </a:rPr>
              <a:t>Ancestral enzyme</a:t>
            </a:r>
          </a:p>
          <a:p>
            <a:pPr marL="182880" indent="-182880" fontAlgn="auto">
              <a:spcAft>
                <a:spcPts val="0"/>
              </a:spcAft>
              <a:buFontTx/>
              <a:buNone/>
              <a:defRPr/>
            </a:pPr>
            <a:endParaRPr lang="en-US" altLang="ja-JP" sz="3600" dirty="0" smtClean="0">
              <a:effectLst>
                <a:outerShdw blurRad="38100" dist="38100" dir="2700000" algn="tl">
                  <a:srgbClr val="C0C0C0"/>
                </a:outerShdw>
              </a:effectLst>
            </a:endParaRPr>
          </a:p>
        </p:txBody>
      </p:sp>
      <p:sp>
        <p:nvSpPr>
          <p:cNvPr id="246787"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3A0E90-1DE2-4014-A384-623E7D5A8C78}" type="slidenum">
              <a:rPr lang="ja-JP" altLang="en-US"/>
              <a:pPr fontAlgn="base">
                <a:spcBef>
                  <a:spcPct val="0"/>
                </a:spcBef>
                <a:spcAft>
                  <a:spcPct val="0"/>
                </a:spcAft>
              </a:pPr>
              <a:t>22</a:t>
            </a:fld>
            <a:endParaRPr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685800" y="990600"/>
            <a:ext cx="7772400" cy="1143000"/>
          </a:xfrm>
          <a:effectLst>
            <a:outerShdw dist="35921" dir="2700000" algn="ctr" rotWithShape="0">
              <a:schemeClr val="bg2"/>
            </a:outerShdw>
          </a:effectLst>
        </p:spPr>
        <p:txBody>
          <a:bodyPr/>
          <a:lstStyle/>
          <a:p>
            <a:pPr fontAlgn="auto">
              <a:spcAft>
                <a:spcPts val="0"/>
              </a:spcAft>
              <a:defRPr/>
            </a:pPr>
            <a:r>
              <a:rPr lang="en-US" altLang="ja-JP" sz="4000" dirty="0" smtClean="0">
                <a:effectLst>
                  <a:outerShdw blurRad="38100" dist="38100" dir="2700000" algn="tl">
                    <a:srgbClr val="000000">
                      <a:alpha val="43137"/>
                    </a:srgbClr>
                  </a:outerShdw>
                </a:effectLst>
              </a:rPr>
              <a:t>4. Ancestral enzyme</a:t>
            </a:r>
            <a:endParaRPr lang="en-US" altLang="ja-JP" sz="4000" dirty="0">
              <a:effectLst>
                <a:outerShdw blurRad="38100" dist="38100" dir="2700000" algn="tl">
                  <a:srgbClr val="000000">
                    <a:alpha val="43137"/>
                  </a:srgbClr>
                </a:outerShdw>
              </a:effectLst>
            </a:endParaRPr>
          </a:p>
        </p:txBody>
      </p:sp>
      <p:sp>
        <p:nvSpPr>
          <p:cNvPr id="164867" name="Rectangle 3"/>
          <p:cNvSpPr>
            <a:spLocks noGrp="1" noChangeArrowheads="1"/>
          </p:cNvSpPr>
          <p:nvPr>
            <p:ph type="subTitle" idx="1"/>
          </p:nvPr>
        </p:nvSpPr>
        <p:spPr>
          <a:xfrm>
            <a:off x="914400" y="3735388"/>
            <a:ext cx="6846888" cy="681037"/>
          </a:xfrm>
          <a:effectLst>
            <a:outerShdw dist="35921" dir="2700000" algn="ctr" rotWithShape="0">
              <a:schemeClr val="bg2"/>
            </a:outerShdw>
          </a:effectLst>
        </p:spPr>
        <p:txBody>
          <a:bodyPr rtlCol="0">
            <a:normAutofit fontScale="77500" lnSpcReduction="20000"/>
          </a:bodyPr>
          <a:lstStyle/>
          <a:p>
            <a:pPr fontAlgn="auto">
              <a:spcAft>
                <a:spcPts val="0"/>
              </a:spcAft>
              <a:buFont typeface="Arial" pitchFamily="34" charset="0"/>
              <a:buNone/>
              <a:defRPr/>
            </a:pPr>
            <a:r>
              <a:rPr lang="en-US" altLang="ja-JP" sz="4400" dirty="0" smtClean="0">
                <a:solidFill>
                  <a:srgbClr val="0000FF"/>
                </a:solidFill>
              </a:rPr>
              <a:t>Total synthesis of ancestral genes. </a:t>
            </a:r>
            <a:endParaRPr lang="en-US" altLang="ja-JP" sz="4400" dirty="0">
              <a:solidFill>
                <a:srgbClr val="0000FF"/>
              </a:solidFill>
            </a:endParaRPr>
          </a:p>
        </p:txBody>
      </p:sp>
      <p:sp>
        <p:nvSpPr>
          <p:cNvPr id="248835"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6C41A0-B822-4BFE-A3D9-EE56897D148B}" type="slidenum">
              <a:rPr lang="ja-JP" altLang="en-US"/>
              <a:pPr fontAlgn="base">
                <a:spcBef>
                  <a:spcPct val="0"/>
                </a:spcBef>
                <a:spcAft>
                  <a:spcPct val="0"/>
                </a:spcAft>
              </a:pPr>
              <a:t>23</a:t>
            </a:fld>
            <a:endParaRPr lang="ja-JP" altLang="en-US"/>
          </a:p>
        </p:txBody>
      </p:sp>
      <p:sp>
        <p:nvSpPr>
          <p:cNvPr id="6" name="正方形/長方形 5"/>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
        <p:nvSpPr>
          <p:cNvPr id="248837" name="テキスト ボックス 2"/>
          <p:cNvSpPr txBox="1">
            <a:spLocks noChangeArrowheads="1"/>
          </p:cNvSpPr>
          <p:nvPr/>
        </p:nvSpPr>
        <p:spPr bwMode="auto">
          <a:xfrm>
            <a:off x="914400" y="4724400"/>
            <a:ext cx="7302500" cy="923925"/>
          </a:xfrm>
          <a:prstGeom prst="rect">
            <a:avLst/>
          </a:prstGeom>
          <a:noFill/>
          <a:ln w="9525">
            <a:noFill/>
            <a:miter lim="800000"/>
            <a:headEnd/>
            <a:tailEnd/>
          </a:ln>
        </p:spPr>
        <p:txBody>
          <a:bodyPr>
            <a:spAutoFit/>
          </a:bodyPr>
          <a:lstStyle/>
          <a:p>
            <a:r>
              <a:rPr lang="en-US" altLang="ja-JP"/>
              <a:t>S. Akanuma, Y.Nakajima, S.Yokobori, M. Kimura, N. Nemoto, T. Mase, K.Miyazono, M. Tanokura, A. Yamagishi (2013) Proc. Natl. Acad. Scie. USA. 110, 11067-11072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269875" y="188913"/>
            <a:ext cx="8550275" cy="1028700"/>
          </a:xfrm>
        </p:spPr>
        <p:txBody>
          <a:bodyPr>
            <a:noAutofit/>
          </a:bodyPr>
          <a:lstStyle/>
          <a:p>
            <a:pPr algn="just" fontAlgn="auto">
              <a:spcAft>
                <a:spcPts val="0"/>
              </a:spcAft>
              <a:defRPr/>
            </a:pPr>
            <a:r>
              <a:rPr lang="en-US" altLang="ja-JP" sz="3600" dirty="0" smtClean="0">
                <a:effectLst>
                  <a:outerShdw blurRad="38100" dist="38100" dir="2700000" algn="tl">
                    <a:srgbClr val="000000">
                      <a:alpha val="43137"/>
                    </a:srgbClr>
                  </a:outerShdw>
                </a:effectLst>
              </a:rPr>
              <a:t>Bacterial ancestor.</a:t>
            </a:r>
            <a:endParaRPr lang="ja-JP" altLang="en-US" sz="3600" dirty="0">
              <a:effectLst>
                <a:outerShdw blurRad="38100" dist="38100" dir="2700000" algn="tl">
                  <a:srgbClr val="000000">
                    <a:alpha val="43137"/>
                  </a:srgbClr>
                </a:outerShdw>
              </a:effectLst>
            </a:endParaRPr>
          </a:p>
        </p:txBody>
      </p:sp>
      <p:sp>
        <p:nvSpPr>
          <p:cNvPr id="47" name="テキスト ボックス 46"/>
          <p:cNvSpPr txBox="1"/>
          <p:nvPr/>
        </p:nvSpPr>
        <p:spPr>
          <a:xfrm>
            <a:off x="1692275" y="1530350"/>
            <a:ext cx="5759450" cy="523875"/>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fr-FR" altLang="ja-JP" sz="2800" dirty="0"/>
              <a:t>E.A. Gaucher  et al. (2003,  2008)</a:t>
            </a:r>
            <a:endParaRPr lang="ja-JP" altLang="en-US" sz="2800" dirty="0"/>
          </a:p>
        </p:txBody>
      </p:sp>
      <p:sp>
        <p:nvSpPr>
          <p:cNvPr id="250883" name="正方形/長方形 47"/>
          <p:cNvSpPr>
            <a:spLocks noChangeArrowheads="1"/>
          </p:cNvSpPr>
          <p:nvPr/>
        </p:nvSpPr>
        <p:spPr bwMode="auto">
          <a:xfrm>
            <a:off x="539750" y="2090738"/>
            <a:ext cx="8064500" cy="1014412"/>
          </a:xfrm>
          <a:prstGeom prst="rect">
            <a:avLst/>
          </a:prstGeom>
          <a:noFill/>
          <a:ln w="9525">
            <a:noFill/>
            <a:miter lim="800000"/>
            <a:headEnd/>
            <a:tailEnd/>
          </a:ln>
        </p:spPr>
        <p:txBody>
          <a:bodyPr>
            <a:spAutoFit/>
          </a:bodyPr>
          <a:lstStyle/>
          <a:p>
            <a:pPr algn="just"/>
            <a:r>
              <a:rPr lang="en-US" altLang="ja-JP" sz="2000"/>
              <a:t>The thermostabilities of resurrected ancient bacterial EF-Tu suggest that </a:t>
            </a:r>
            <a:r>
              <a:rPr lang="en-US" altLang="ja-JP" sz="2000">
                <a:solidFill>
                  <a:srgbClr val="00B050"/>
                </a:solidFill>
              </a:rPr>
              <a:t>the bacterial common ancestor (BCA) was thermophilic organism but not hyperthermophilic one.</a:t>
            </a:r>
          </a:p>
        </p:txBody>
      </p:sp>
      <p:pic>
        <p:nvPicPr>
          <p:cNvPr id="250884" name="Picture 2" descr="C:\Users\N.Yoshiki\Desktop\図1.png"/>
          <p:cNvPicPr>
            <a:picLocks noChangeAspect="1" noChangeArrowheads="1"/>
          </p:cNvPicPr>
          <p:nvPr/>
        </p:nvPicPr>
        <p:blipFill>
          <a:blip r:embed="rId3"/>
          <a:srcRect/>
          <a:stretch>
            <a:fillRect/>
          </a:stretch>
        </p:blipFill>
        <p:spPr bwMode="auto">
          <a:xfrm>
            <a:off x="684213" y="3429000"/>
            <a:ext cx="6102350" cy="3197225"/>
          </a:xfrm>
          <a:prstGeom prst="rect">
            <a:avLst/>
          </a:prstGeom>
          <a:noFill/>
          <a:ln w="9525">
            <a:noFill/>
            <a:miter lim="800000"/>
            <a:headEnd/>
            <a:tailEnd/>
          </a:ln>
        </p:spPr>
      </p:pic>
      <p:sp>
        <p:nvSpPr>
          <p:cNvPr id="250885" name="テキスト ボックス 50"/>
          <p:cNvSpPr txBox="1">
            <a:spLocks noChangeArrowheads="1"/>
          </p:cNvSpPr>
          <p:nvPr/>
        </p:nvSpPr>
        <p:spPr bwMode="auto">
          <a:xfrm>
            <a:off x="539750" y="3105150"/>
            <a:ext cx="8064500" cy="647700"/>
          </a:xfrm>
          <a:prstGeom prst="rect">
            <a:avLst/>
          </a:prstGeom>
          <a:noFill/>
          <a:ln w="9525">
            <a:noFill/>
            <a:miter lim="800000"/>
            <a:headEnd/>
            <a:tailEnd/>
          </a:ln>
        </p:spPr>
        <p:txBody>
          <a:bodyPr>
            <a:spAutoFit/>
          </a:bodyPr>
          <a:lstStyle/>
          <a:p>
            <a:pPr algn="just"/>
            <a:r>
              <a:rPr lang="en-US" altLang="ja-JP"/>
              <a:t>The phylogenetic tree of bacterial EF-Tu and melting temperatures for ancient EF proteins</a:t>
            </a:r>
            <a:endParaRPr lang="ja-JP" altLang="en-US"/>
          </a:p>
        </p:txBody>
      </p:sp>
      <p:sp>
        <p:nvSpPr>
          <p:cNvPr id="50" name="テキスト ボックス 49"/>
          <p:cNvSpPr txBox="1"/>
          <p:nvPr/>
        </p:nvSpPr>
        <p:spPr>
          <a:xfrm>
            <a:off x="4932040" y="3534107"/>
            <a:ext cx="4032448" cy="830997"/>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just" fontAlgn="auto">
              <a:spcBef>
                <a:spcPts val="0"/>
              </a:spcBef>
              <a:spcAft>
                <a:spcPts val="0"/>
              </a:spcAft>
              <a:defRPr/>
            </a:pPr>
            <a:r>
              <a:rPr lang="en-US" altLang="ja-JP" sz="2400" dirty="0">
                <a:solidFill>
                  <a:srgbClr val="00B050"/>
                </a:solidFill>
              </a:rPr>
              <a:t>This protein’s host organism was </a:t>
            </a:r>
            <a:r>
              <a:rPr lang="en-US" altLang="ja-JP" sz="2400" dirty="0" err="1">
                <a:solidFill>
                  <a:srgbClr val="00B050"/>
                </a:solidFill>
              </a:rPr>
              <a:t>thermophilic</a:t>
            </a:r>
            <a:endParaRPr lang="ja-JP" altLang="en-US" sz="2400" dirty="0">
              <a:solidFill>
                <a:srgbClr val="00B050"/>
              </a:solidFill>
            </a:endParaRPr>
          </a:p>
        </p:txBody>
      </p:sp>
      <p:cxnSp>
        <p:nvCxnSpPr>
          <p:cNvPr id="53" name="直線矢印コネクタ 52"/>
          <p:cNvCxnSpPr>
            <a:endCxn id="0" idx="1"/>
          </p:cNvCxnSpPr>
          <p:nvPr/>
        </p:nvCxnSpPr>
        <p:spPr>
          <a:xfrm>
            <a:off x="2916238" y="3606800"/>
            <a:ext cx="2016125" cy="3429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50890" name="テキスト ボックス 55"/>
          <p:cNvSpPr txBox="1">
            <a:spLocks noChangeArrowheads="1"/>
          </p:cNvSpPr>
          <p:nvPr/>
        </p:nvSpPr>
        <p:spPr bwMode="auto">
          <a:xfrm>
            <a:off x="1042988" y="4149725"/>
            <a:ext cx="865187" cy="368300"/>
          </a:xfrm>
          <a:prstGeom prst="rect">
            <a:avLst/>
          </a:prstGeom>
          <a:noFill/>
          <a:ln w="9525">
            <a:noFill/>
            <a:miter lim="800000"/>
            <a:headEnd/>
            <a:tailEnd/>
          </a:ln>
        </p:spPr>
        <p:txBody>
          <a:bodyPr>
            <a:spAutoFit/>
          </a:bodyPr>
          <a:lstStyle/>
          <a:p>
            <a:pPr algn="ctr"/>
            <a:r>
              <a:rPr lang="en-US" altLang="ja-JP"/>
              <a:t>BCA</a:t>
            </a:r>
            <a:endParaRPr lang="ja-JP" altLang="en-US"/>
          </a:p>
        </p:txBody>
      </p:sp>
      <p:cxnSp>
        <p:nvCxnSpPr>
          <p:cNvPr id="63" name="直線矢印コネクタ 62"/>
          <p:cNvCxnSpPr/>
          <p:nvPr/>
        </p:nvCxnSpPr>
        <p:spPr>
          <a:xfrm flipV="1">
            <a:off x="1692275" y="4005263"/>
            <a:ext cx="215900" cy="2159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0892"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44D80E-527A-4E95-A9A9-1D3382F0A6C7}" type="slidenum">
              <a:rPr lang="ja-JP" altLang="en-US"/>
              <a:pPr fontAlgn="base">
                <a:spcBef>
                  <a:spcPct val="0"/>
                </a:spcBef>
                <a:spcAft>
                  <a:spcPct val="0"/>
                </a:spcAft>
              </a:pPr>
              <a:t>24</a:t>
            </a:fld>
            <a:endParaRPr lang="ja-JP" altLang="en-US"/>
          </a:p>
        </p:txBody>
      </p:sp>
      <p:sp>
        <p:nvSpPr>
          <p:cNvPr id="14" name="正方形/長方形 13"/>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
        <p:nvSpPr>
          <p:cNvPr id="250894" name="テキスト ボックス 2"/>
          <p:cNvSpPr txBox="1">
            <a:spLocks noChangeArrowheads="1"/>
          </p:cNvSpPr>
          <p:nvPr/>
        </p:nvSpPr>
        <p:spPr bwMode="auto">
          <a:xfrm flipH="1">
            <a:off x="519113" y="1033463"/>
            <a:ext cx="8188325" cy="400050"/>
          </a:xfrm>
          <a:prstGeom prst="rect">
            <a:avLst/>
          </a:prstGeom>
          <a:noFill/>
          <a:ln w="9525">
            <a:noFill/>
            <a:miter lim="800000"/>
            <a:headEnd/>
            <a:tailEnd/>
          </a:ln>
        </p:spPr>
        <p:txBody>
          <a:bodyPr>
            <a:spAutoFit/>
          </a:bodyPr>
          <a:lstStyle/>
          <a:p>
            <a:r>
              <a:rPr lang="en-US" altLang="ja-JP" sz="2000">
                <a:solidFill>
                  <a:srgbClr val="FF0000"/>
                </a:solidFill>
              </a:rPr>
              <a:t>We decided to make archaeal  ancestor as well as bacterial ancestore.</a:t>
            </a:r>
            <a:endParaRPr lang="ja-JP" altLang="en-US" sz="200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39750"/>
            <a:ext cx="9144000" cy="1143000"/>
          </a:xfrm>
        </p:spPr>
        <p:txBody>
          <a:bodyPr>
            <a:noAutofit/>
          </a:bodyPr>
          <a:lstStyle/>
          <a:p>
            <a:pPr fontAlgn="auto">
              <a:spcAft>
                <a:spcPts val="0"/>
              </a:spcAft>
              <a:defRPr/>
            </a:pPr>
            <a:r>
              <a:rPr lang="en-US" altLang="ja-JP" dirty="0" smtClean="0"/>
              <a:t>NDK is an enzyme involved in nucleotide synthesis.</a:t>
            </a:r>
            <a:endParaRPr lang="ja-JP" altLang="en-US" dirty="0"/>
          </a:p>
        </p:txBody>
      </p:sp>
      <p:sp>
        <p:nvSpPr>
          <p:cNvPr id="53" name="角丸四角形 52"/>
          <p:cNvSpPr/>
          <p:nvPr/>
        </p:nvSpPr>
        <p:spPr>
          <a:xfrm>
            <a:off x="1187624" y="1806496"/>
            <a:ext cx="6696744" cy="3240360"/>
          </a:xfrm>
          <a:prstGeom prst="roundRect">
            <a:avLst/>
          </a:prstGeom>
        </p:spPr>
        <p:style>
          <a:lnRef idx="1">
            <a:schemeClr val="dk1"/>
          </a:lnRef>
          <a:fillRef idx="2">
            <a:schemeClr val="dk1"/>
          </a:fillRef>
          <a:effectRef idx="1">
            <a:schemeClr val="dk1"/>
          </a:effectRef>
          <a:fontRef idx="minor">
            <a:schemeClr val="dk1"/>
          </a:fontRef>
        </p:style>
        <p:txBody>
          <a:bodyPr lIns="91435" tIns="45718" rIns="91435" bIns="45718" anchor="ctr"/>
          <a:lstStyle/>
          <a:p>
            <a:pPr algn="ctr" fontAlgn="auto">
              <a:spcBef>
                <a:spcPts val="0"/>
              </a:spcBef>
              <a:spcAft>
                <a:spcPts val="0"/>
              </a:spcAft>
              <a:defRPr/>
            </a:pPr>
            <a:endParaRPr lang="ja-JP" altLang="en-US"/>
          </a:p>
        </p:txBody>
      </p:sp>
      <p:sp>
        <p:nvSpPr>
          <p:cNvPr id="54" name="テキスト ボックス 53"/>
          <p:cNvSpPr txBox="1"/>
          <p:nvPr/>
        </p:nvSpPr>
        <p:spPr>
          <a:xfrm>
            <a:off x="1259633" y="1662480"/>
            <a:ext cx="1296144" cy="400110"/>
          </a:xfrm>
          <a:prstGeom prst="rect">
            <a:avLst/>
          </a:prstGeom>
          <a:ln>
            <a:noFill/>
          </a:ln>
        </p:spPr>
        <p:style>
          <a:lnRef idx="1">
            <a:schemeClr val="dk1"/>
          </a:lnRef>
          <a:fillRef idx="2">
            <a:schemeClr val="dk1"/>
          </a:fillRef>
          <a:effectRef idx="1">
            <a:schemeClr val="dk1"/>
          </a:effectRef>
          <a:fontRef idx="minor">
            <a:schemeClr val="dk1"/>
          </a:fontRef>
        </p:style>
        <p:txBody>
          <a:bodyPr lIns="91435" tIns="45718" rIns="91435" bIns="45718">
            <a:spAutoFit/>
          </a:bodyPr>
          <a:lstStyle/>
          <a:p>
            <a:pPr algn="ctr" fontAlgn="auto">
              <a:spcBef>
                <a:spcPts val="0"/>
              </a:spcBef>
              <a:spcAft>
                <a:spcPts val="0"/>
              </a:spcAft>
              <a:defRPr/>
            </a:pPr>
            <a:r>
              <a:rPr lang="en-US" altLang="ja-JP" sz="2000" dirty="0"/>
              <a:t>Material</a:t>
            </a:r>
            <a:endParaRPr lang="ja-JP" altLang="en-US" sz="2000" dirty="0"/>
          </a:p>
        </p:txBody>
      </p:sp>
      <p:sp>
        <p:nvSpPr>
          <p:cNvPr id="252936" name="テキスト ボックス 54"/>
          <p:cNvSpPr txBox="1">
            <a:spLocks noChangeArrowheads="1"/>
          </p:cNvSpPr>
          <p:nvPr/>
        </p:nvSpPr>
        <p:spPr bwMode="auto">
          <a:xfrm>
            <a:off x="1403350" y="2074863"/>
            <a:ext cx="6408738" cy="523875"/>
          </a:xfrm>
          <a:prstGeom prst="rect">
            <a:avLst/>
          </a:prstGeom>
          <a:noFill/>
          <a:ln w="9525">
            <a:noFill/>
            <a:miter lim="800000"/>
            <a:headEnd/>
            <a:tailEnd/>
          </a:ln>
        </p:spPr>
        <p:txBody>
          <a:bodyPr lIns="91435" tIns="45718" rIns="91435" bIns="45718">
            <a:spAutoFit/>
          </a:bodyPr>
          <a:lstStyle/>
          <a:p>
            <a:r>
              <a:rPr lang="en-US" altLang="ja-JP" sz="2800" b="1"/>
              <a:t>N</a:t>
            </a:r>
            <a:r>
              <a:rPr lang="en-US" altLang="ja-JP" sz="2800"/>
              <a:t>ucleoside </a:t>
            </a:r>
            <a:r>
              <a:rPr lang="en-US" altLang="ja-JP" sz="2800" b="1"/>
              <a:t>d</a:t>
            </a:r>
            <a:r>
              <a:rPr lang="en-US" altLang="ja-JP" sz="2800"/>
              <a:t>iphosphate </a:t>
            </a:r>
            <a:r>
              <a:rPr lang="en-US" altLang="ja-JP" sz="2800" b="1"/>
              <a:t>k</a:t>
            </a:r>
            <a:r>
              <a:rPr lang="en-US" altLang="ja-JP" sz="2800"/>
              <a:t>inase</a:t>
            </a:r>
            <a:r>
              <a:rPr lang="ja-JP" altLang="en-US" sz="2800"/>
              <a:t> </a:t>
            </a:r>
            <a:r>
              <a:rPr lang="en-US" altLang="ja-JP" sz="2800"/>
              <a:t>(NDK)</a:t>
            </a:r>
            <a:endParaRPr lang="ja-JP" altLang="en-US" sz="2800"/>
          </a:p>
        </p:txBody>
      </p:sp>
      <p:grpSp>
        <p:nvGrpSpPr>
          <p:cNvPr id="252937" name="グループ化 71"/>
          <p:cNvGrpSpPr>
            <a:grpSpLocks/>
          </p:cNvGrpSpPr>
          <p:nvPr/>
        </p:nvGrpSpPr>
        <p:grpSpPr bwMode="auto">
          <a:xfrm>
            <a:off x="1908175" y="2598738"/>
            <a:ext cx="5759450" cy="2232025"/>
            <a:chOff x="2187352" y="1628800"/>
            <a:chExt cx="5760640" cy="2232248"/>
          </a:xfrm>
        </p:grpSpPr>
        <p:grpSp>
          <p:nvGrpSpPr>
            <p:cNvPr id="252942" name="グループ化 69"/>
            <p:cNvGrpSpPr>
              <a:grpSpLocks/>
            </p:cNvGrpSpPr>
            <p:nvPr/>
          </p:nvGrpSpPr>
          <p:grpSpPr bwMode="auto">
            <a:xfrm>
              <a:off x="2187352" y="1628800"/>
              <a:ext cx="5760640" cy="2232248"/>
              <a:chOff x="2339752" y="1556792"/>
              <a:chExt cx="5760640" cy="2232248"/>
            </a:xfrm>
          </p:grpSpPr>
          <p:sp>
            <p:nvSpPr>
              <p:cNvPr id="59" name="星 8 58"/>
              <p:cNvSpPr/>
              <p:nvPr/>
            </p:nvSpPr>
            <p:spPr>
              <a:xfrm>
                <a:off x="2339752" y="1556792"/>
                <a:ext cx="648072" cy="648072"/>
              </a:xfrm>
              <a:prstGeom prst="star8">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altLang="ja-JP" sz="2800" dirty="0"/>
                  <a:t>N</a:t>
                </a:r>
                <a:endParaRPr lang="ja-JP" altLang="en-US" sz="2800" dirty="0"/>
              </a:p>
            </p:txBody>
          </p:sp>
          <p:grpSp>
            <p:nvGrpSpPr>
              <p:cNvPr id="252949" name="グループ化 59"/>
              <p:cNvGrpSpPr>
                <a:grpSpLocks/>
              </p:cNvGrpSpPr>
              <p:nvPr/>
            </p:nvGrpSpPr>
            <p:grpSpPr bwMode="auto">
              <a:xfrm>
                <a:off x="3563888" y="1700808"/>
                <a:ext cx="3312368" cy="1943634"/>
                <a:chOff x="2902000" y="6101518"/>
                <a:chExt cx="3312368" cy="1943634"/>
              </a:xfrm>
            </p:grpSpPr>
            <p:sp>
              <p:nvSpPr>
                <p:cNvPr id="75" name="Rectangle 7"/>
                <p:cNvSpPr>
                  <a:spLocks/>
                </p:cNvSpPr>
                <p:nvPr/>
              </p:nvSpPr>
              <p:spPr bwMode="auto">
                <a:xfrm>
                  <a:off x="4126136" y="6101518"/>
                  <a:ext cx="792088" cy="36933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0" tIns="0" rIns="0" bIns="0" anchor="ctr">
                  <a:spAutoFit/>
                </a:bodyPr>
                <a:lstStyle/>
                <a:p>
                  <a:pPr algn="ctr" fontAlgn="auto">
                    <a:spcBef>
                      <a:spcPts val="0"/>
                    </a:spcBef>
                    <a:spcAft>
                      <a:spcPts val="0"/>
                    </a:spcAft>
                    <a:defRPr/>
                  </a:pPr>
                  <a:r>
                    <a:rPr lang="ja-JP" altLang="ja-JP" sz="2400" dirty="0"/>
                    <a:t>N</a:t>
                  </a:r>
                  <a:r>
                    <a:rPr lang="en-US" altLang="ja-JP" sz="2400" dirty="0"/>
                    <a:t>DK</a:t>
                  </a:r>
                  <a:endParaRPr lang="ja-JP" altLang="ja-JP" sz="2400" dirty="0"/>
                </a:p>
              </p:txBody>
            </p:sp>
            <p:sp>
              <p:nvSpPr>
                <p:cNvPr id="76" name="Rectangle 7"/>
                <p:cNvSpPr>
                  <a:spLocks/>
                </p:cNvSpPr>
                <p:nvPr/>
              </p:nvSpPr>
              <p:spPr bwMode="auto">
                <a:xfrm>
                  <a:off x="4139432" y="6924963"/>
                  <a:ext cx="792087" cy="36933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0" tIns="0" rIns="0" bIns="0" anchor="ctr">
                  <a:spAutoFit/>
                </a:bodyPr>
                <a:lstStyle/>
                <a:p>
                  <a:pPr algn="ctr" fontAlgn="auto">
                    <a:spcBef>
                      <a:spcPts val="0"/>
                    </a:spcBef>
                    <a:spcAft>
                      <a:spcPts val="0"/>
                    </a:spcAft>
                    <a:defRPr/>
                  </a:pPr>
                  <a:r>
                    <a:rPr lang="ja-JP" altLang="ja-JP" sz="2400" dirty="0"/>
                    <a:t>N</a:t>
                  </a:r>
                  <a:r>
                    <a:rPr lang="en-US" altLang="ja-JP" sz="2400" dirty="0"/>
                    <a:t>DK</a:t>
                  </a:r>
                  <a:endParaRPr lang="ja-JP" altLang="ja-JP" sz="2400" dirty="0"/>
                </a:p>
              </p:txBody>
            </p:sp>
            <p:grpSp>
              <p:nvGrpSpPr>
                <p:cNvPr id="252998" name="グループ化 23"/>
                <p:cNvGrpSpPr>
                  <a:grpSpLocks/>
                </p:cNvGrpSpPr>
                <p:nvPr/>
              </p:nvGrpSpPr>
              <p:grpSpPr bwMode="auto">
                <a:xfrm>
                  <a:off x="2902000" y="6244952"/>
                  <a:ext cx="1224136" cy="1008112"/>
                  <a:chOff x="2902000" y="6244952"/>
                  <a:chExt cx="1224136" cy="1008112"/>
                </a:xfrm>
              </p:grpSpPr>
              <p:sp>
                <p:nvSpPr>
                  <p:cNvPr id="253004" name="左カーブ矢印 80"/>
                  <p:cNvSpPr>
                    <a:spLocks noChangeArrowheads="1"/>
                  </p:cNvSpPr>
                  <p:nvPr/>
                </p:nvSpPr>
                <p:spPr bwMode="auto">
                  <a:xfrm>
                    <a:off x="2902000" y="6244952"/>
                    <a:ext cx="648072" cy="1008112"/>
                  </a:xfrm>
                  <a:prstGeom prst="curvedLeftArrow">
                    <a:avLst>
                      <a:gd name="adj1" fmla="val 24997"/>
                      <a:gd name="adj2" fmla="val 50001"/>
                      <a:gd name="adj3" fmla="val 25000"/>
                    </a:avLst>
                  </a:prstGeom>
                  <a:solidFill>
                    <a:srgbClr val="095CC4"/>
                  </a:solidFill>
                  <a:ln w="12700" algn="ctr">
                    <a:noFill/>
                    <a:miter lim="0"/>
                    <a:headEnd/>
                    <a:tailEnd/>
                  </a:ln>
                </p:spPr>
                <p:txBody>
                  <a:bodyPr/>
                  <a:lstStyle/>
                  <a:p>
                    <a:pPr algn="ctr" defTabSz="582613" hangingPunct="0"/>
                    <a:endParaRPr lang="ja-JP" altLang="en-US"/>
                  </a:p>
                </p:txBody>
              </p:sp>
              <p:sp>
                <p:nvSpPr>
                  <p:cNvPr id="82" name="左カーブ矢印 81"/>
                  <p:cNvSpPr/>
                  <p:nvPr/>
                </p:nvSpPr>
                <p:spPr bwMode="auto">
                  <a:xfrm flipH="1">
                    <a:off x="3478064" y="6244952"/>
                    <a:ext cx="648072" cy="1008112"/>
                  </a:xfrm>
                  <a:prstGeom prst="curved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lgn="ctr" defTabSz="584170" hangingPunct="0">
                      <a:defRPr/>
                    </a:pPr>
                    <a:endParaRPr lang="ja-JP" altLang="en-US" dirty="0"/>
                  </a:p>
                </p:txBody>
              </p:sp>
            </p:grpSp>
            <p:grpSp>
              <p:nvGrpSpPr>
                <p:cNvPr id="252999" name="グループ化 24"/>
                <p:cNvGrpSpPr>
                  <a:grpSpLocks/>
                </p:cNvGrpSpPr>
                <p:nvPr/>
              </p:nvGrpSpPr>
              <p:grpSpPr bwMode="auto">
                <a:xfrm>
                  <a:off x="4926608" y="7037040"/>
                  <a:ext cx="1287760" cy="1008112"/>
                  <a:chOff x="2190304" y="6316960"/>
                  <a:chExt cx="1287760" cy="1008112"/>
                </a:xfrm>
              </p:grpSpPr>
              <p:sp>
                <p:nvSpPr>
                  <p:cNvPr id="79" name="左カーブ矢印 78"/>
                  <p:cNvSpPr/>
                  <p:nvPr/>
                </p:nvSpPr>
                <p:spPr bwMode="auto">
                  <a:xfrm>
                    <a:off x="2190304" y="6316960"/>
                    <a:ext cx="648072" cy="1008112"/>
                  </a:xfrm>
                  <a:prstGeom prst="curvedLef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lstStyle/>
                  <a:p>
                    <a:pPr algn="ctr" defTabSz="584170" hangingPunct="0">
                      <a:defRPr/>
                    </a:pPr>
                    <a:endParaRPr lang="ja-JP" altLang="en-US" dirty="0"/>
                  </a:p>
                </p:txBody>
              </p:sp>
              <p:sp>
                <p:nvSpPr>
                  <p:cNvPr id="253003" name="左カーブ矢印 79"/>
                  <p:cNvSpPr>
                    <a:spLocks noChangeArrowheads="1"/>
                  </p:cNvSpPr>
                  <p:nvPr/>
                </p:nvSpPr>
                <p:spPr bwMode="auto">
                  <a:xfrm flipH="1">
                    <a:off x="2829992" y="6316960"/>
                    <a:ext cx="648072" cy="1008112"/>
                  </a:xfrm>
                  <a:prstGeom prst="curvedLeftArrow">
                    <a:avLst>
                      <a:gd name="adj1" fmla="val 24997"/>
                      <a:gd name="adj2" fmla="val 50001"/>
                      <a:gd name="adj3" fmla="val 25000"/>
                    </a:avLst>
                  </a:prstGeom>
                  <a:solidFill>
                    <a:srgbClr val="095CC4"/>
                  </a:solidFill>
                  <a:ln w="12700" algn="ctr">
                    <a:noFill/>
                    <a:miter lim="0"/>
                    <a:headEnd/>
                    <a:tailEnd/>
                  </a:ln>
                </p:spPr>
                <p:txBody>
                  <a:bodyPr/>
                  <a:lstStyle/>
                  <a:p>
                    <a:pPr algn="ctr" defTabSz="582613" hangingPunct="0"/>
                    <a:endParaRPr lang="ja-JP" altLang="en-US"/>
                  </a:p>
                </p:txBody>
              </p:sp>
            </p:grpSp>
          </p:grpSp>
          <p:sp>
            <p:nvSpPr>
              <p:cNvPr id="61" name="円/楕円 60"/>
              <p:cNvSpPr/>
              <p:nvPr/>
            </p:nvSpPr>
            <p:spPr>
              <a:xfrm>
                <a:off x="2915816" y="1772816"/>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62" name="円/楕円 61"/>
              <p:cNvSpPr/>
              <p:nvPr/>
            </p:nvSpPr>
            <p:spPr>
              <a:xfrm>
                <a:off x="3131840" y="1772816"/>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63" name="円/楕円 62"/>
              <p:cNvSpPr/>
              <p:nvPr/>
            </p:nvSpPr>
            <p:spPr>
              <a:xfrm>
                <a:off x="3347864" y="1772816"/>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64" name="星 8 63"/>
              <p:cNvSpPr/>
              <p:nvPr/>
            </p:nvSpPr>
            <p:spPr>
              <a:xfrm>
                <a:off x="2339752" y="2348880"/>
                <a:ext cx="648072" cy="648072"/>
              </a:xfrm>
              <a:prstGeom prst="star8">
                <a:avLst/>
              </a:prstGeom>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altLang="ja-JP" sz="2800" dirty="0"/>
                  <a:t>N</a:t>
                </a:r>
                <a:endParaRPr lang="ja-JP" altLang="en-US" sz="2800" dirty="0"/>
              </a:p>
            </p:txBody>
          </p:sp>
          <p:sp>
            <p:nvSpPr>
              <p:cNvPr id="65" name="円/楕円 64"/>
              <p:cNvSpPr/>
              <p:nvPr/>
            </p:nvSpPr>
            <p:spPr>
              <a:xfrm>
                <a:off x="2915816" y="2564904"/>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66" name="円/楕円 65"/>
              <p:cNvSpPr/>
              <p:nvPr/>
            </p:nvSpPr>
            <p:spPr>
              <a:xfrm>
                <a:off x="3131840" y="2564904"/>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67" name="星 8 66"/>
              <p:cNvSpPr/>
              <p:nvPr/>
            </p:nvSpPr>
            <p:spPr>
              <a:xfrm>
                <a:off x="7443936" y="2348880"/>
                <a:ext cx="648072" cy="648072"/>
              </a:xfrm>
              <a:prstGeom prst="star8">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r>
                  <a:rPr lang="en-US" altLang="ja-JP" sz="2800" dirty="0"/>
                  <a:t>N</a:t>
                </a:r>
                <a:endParaRPr lang="ja-JP" altLang="en-US" sz="2800" dirty="0"/>
              </a:p>
            </p:txBody>
          </p:sp>
          <p:sp>
            <p:nvSpPr>
              <p:cNvPr id="68" name="円/楕円 67"/>
              <p:cNvSpPr/>
              <p:nvPr/>
            </p:nvSpPr>
            <p:spPr>
              <a:xfrm>
                <a:off x="7083896" y="2564904"/>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69" name="円/楕円 68"/>
              <p:cNvSpPr/>
              <p:nvPr/>
            </p:nvSpPr>
            <p:spPr>
              <a:xfrm>
                <a:off x="7299920" y="2564904"/>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70" name="Rectangle 7"/>
              <p:cNvSpPr>
                <a:spLocks/>
              </p:cNvSpPr>
              <p:nvPr/>
            </p:nvSpPr>
            <p:spPr bwMode="auto">
              <a:xfrm>
                <a:off x="4788024" y="3275692"/>
                <a:ext cx="792087" cy="36933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0" tIns="0" rIns="0" bIns="0" anchor="ctr">
                <a:spAutoFit/>
              </a:bodyPr>
              <a:lstStyle/>
              <a:p>
                <a:pPr algn="ctr" fontAlgn="auto">
                  <a:spcBef>
                    <a:spcPts val="0"/>
                  </a:spcBef>
                  <a:spcAft>
                    <a:spcPts val="0"/>
                  </a:spcAft>
                  <a:defRPr/>
                </a:pPr>
                <a:r>
                  <a:rPr lang="ja-JP" altLang="ja-JP" sz="2400" dirty="0"/>
                  <a:t>N</a:t>
                </a:r>
                <a:r>
                  <a:rPr lang="en-US" altLang="ja-JP" sz="2400" dirty="0"/>
                  <a:t>DK</a:t>
                </a:r>
                <a:endParaRPr lang="ja-JP" altLang="ja-JP" sz="2400" dirty="0"/>
              </a:p>
            </p:txBody>
          </p:sp>
          <p:sp>
            <p:nvSpPr>
              <p:cNvPr id="71" name="星 8 70"/>
              <p:cNvSpPr/>
              <p:nvPr/>
            </p:nvSpPr>
            <p:spPr>
              <a:xfrm>
                <a:off x="7452320" y="3140968"/>
                <a:ext cx="648072" cy="648072"/>
              </a:xfrm>
              <a:prstGeom prst="star8">
                <a:avLst/>
              </a:prstGeom>
            </p:spPr>
            <p:style>
              <a:lnRef idx="1">
                <a:schemeClr val="accent4"/>
              </a:lnRef>
              <a:fillRef idx="3">
                <a:schemeClr val="accent4"/>
              </a:fillRef>
              <a:effectRef idx="2">
                <a:schemeClr val="accent4"/>
              </a:effectRef>
              <a:fontRef idx="minor">
                <a:schemeClr val="lt1"/>
              </a:fontRef>
            </p:style>
            <p:txBody>
              <a:bodyPr anchor="ctr"/>
              <a:lstStyle/>
              <a:p>
                <a:pPr algn="ctr" fontAlgn="auto">
                  <a:spcBef>
                    <a:spcPts val="0"/>
                  </a:spcBef>
                  <a:spcAft>
                    <a:spcPts val="0"/>
                  </a:spcAft>
                  <a:defRPr/>
                </a:pPr>
                <a:r>
                  <a:rPr lang="en-US" altLang="ja-JP" sz="2800" dirty="0"/>
                  <a:t>N</a:t>
                </a:r>
                <a:endParaRPr lang="ja-JP" altLang="en-US" sz="2800" dirty="0"/>
              </a:p>
            </p:txBody>
          </p:sp>
          <p:sp>
            <p:nvSpPr>
              <p:cNvPr id="72" name="円/楕円 71"/>
              <p:cNvSpPr/>
              <p:nvPr/>
            </p:nvSpPr>
            <p:spPr>
              <a:xfrm>
                <a:off x="6867872" y="3356992"/>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73" name="円/楕円 72"/>
              <p:cNvSpPr/>
              <p:nvPr/>
            </p:nvSpPr>
            <p:spPr>
              <a:xfrm>
                <a:off x="7083896" y="3356992"/>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sp>
            <p:nvSpPr>
              <p:cNvPr id="74" name="円/楕円 73"/>
              <p:cNvSpPr/>
              <p:nvPr/>
            </p:nvSpPr>
            <p:spPr>
              <a:xfrm>
                <a:off x="7299920" y="3356992"/>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grpSp>
        <p:sp>
          <p:nvSpPr>
            <p:cNvPr id="58" name="円/楕円 57"/>
            <p:cNvSpPr/>
            <p:nvPr/>
          </p:nvSpPr>
          <p:spPr>
            <a:xfrm>
              <a:off x="4932040" y="2348880"/>
              <a:ext cx="224408" cy="224408"/>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altLang="ja-JP" sz="2000" dirty="0"/>
                <a:t>P</a:t>
              </a:r>
              <a:endParaRPr lang="ja-JP" altLang="en-US" sz="2000" dirty="0"/>
            </a:p>
          </p:txBody>
        </p:sp>
      </p:grpSp>
      <p:sp>
        <p:nvSpPr>
          <p:cNvPr id="84" name="円/楕円 83"/>
          <p:cNvSpPr/>
          <p:nvPr/>
        </p:nvSpPr>
        <p:spPr>
          <a:xfrm>
            <a:off x="4140200" y="2454275"/>
            <a:ext cx="1223963" cy="259238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algn="ctr" fontAlgn="auto">
              <a:spcBef>
                <a:spcPts val="0"/>
              </a:spcBef>
              <a:spcAft>
                <a:spcPts val="0"/>
              </a:spcAft>
              <a:defRPr/>
            </a:pPr>
            <a:endParaRPr lang="ja-JP" altLang="en-US"/>
          </a:p>
        </p:txBody>
      </p:sp>
      <p:sp>
        <p:nvSpPr>
          <p:cNvPr id="252939" name="テキスト ボックス 85"/>
          <p:cNvSpPr txBox="1">
            <a:spLocks noChangeArrowheads="1"/>
          </p:cNvSpPr>
          <p:nvPr/>
        </p:nvSpPr>
        <p:spPr bwMode="auto">
          <a:xfrm flipH="1">
            <a:off x="1619250" y="4211638"/>
            <a:ext cx="1682750" cy="655637"/>
          </a:xfrm>
          <a:prstGeom prst="rect">
            <a:avLst/>
          </a:prstGeom>
          <a:noFill/>
          <a:ln w="9525">
            <a:noFill/>
            <a:miter lim="800000"/>
            <a:headEnd/>
            <a:tailEnd/>
          </a:ln>
        </p:spPr>
        <p:txBody>
          <a:bodyPr lIns="91435" tIns="45718" rIns="91435" bIns="45718">
            <a:spAutoFit/>
          </a:bodyPr>
          <a:lstStyle/>
          <a:p>
            <a:r>
              <a:rPr lang="en-US" altLang="ja-JP"/>
              <a:t>N: nucleoside</a:t>
            </a:r>
          </a:p>
          <a:p>
            <a:r>
              <a:rPr lang="en-US" altLang="ja-JP"/>
              <a:t>P: phosphate</a:t>
            </a:r>
            <a:endParaRPr lang="ja-JP" altLang="en-US"/>
          </a:p>
        </p:txBody>
      </p:sp>
      <p:sp>
        <p:nvSpPr>
          <p:cNvPr id="252940"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C2C2EB-B4FE-4189-AF41-3B8441744200}" type="slidenum">
              <a:rPr lang="ja-JP" altLang="en-US"/>
              <a:pPr fontAlgn="base">
                <a:spcBef>
                  <a:spcPct val="0"/>
                </a:spcBef>
                <a:spcAft>
                  <a:spcPct val="0"/>
                </a:spcAft>
              </a:pPr>
              <a:t>25</a:t>
            </a:fld>
            <a:endParaRPr lang="ja-JP" altLang="en-US"/>
          </a:p>
        </p:txBody>
      </p:sp>
      <p:sp>
        <p:nvSpPr>
          <p:cNvPr id="37" name="正方形/長方形 36"/>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テキスト ボックス 6"/>
          <p:cNvSpPr txBox="1">
            <a:spLocks noChangeArrowheads="1"/>
          </p:cNvSpPr>
          <p:nvPr/>
        </p:nvSpPr>
        <p:spPr bwMode="auto">
          <a:xfrm>
            <a:off x="1749425" y="5467350"/>
            <a:ext cx="598488" cy="457200"/>
          </a:xfrm>
          <a:prstGeom prst="rect">
            <a:avLst/>
          </a:prstGeom>
          <a:noFill/>
          <a:ln w="9525">
            <a:noFill/>
            <a:miter lim="800000"/>
            <a:headEnd/>
            <a:tailEnd/>
          </a:ln>
        </p:spPr>
        <p:txBody>
          <a:bodyPr>
            <a:spAutoFit/>
          </a:bodyPr>
          <a:lstStyle/>
          <a:p>
            <a:pPr algn="ctr"/>
            <a:r>
              <a:rPr lang="en-US" altLang="ja-JP" sz="2400"/>
              <a:t>20</a:t>
            </a:r>
            <a:endParaRPr lang="en-US" altLang="ja-JP" sz="2400">
              <a:latin typeface="Calibri" pitchFamily="34" charset="0"/>
            </a:endParaRPr>
          </a:p>
        </p:txBody>
      </p:sp>
      <p:sp>
        <p:nvSpPr>
          <p:cNvPr id="254978" name="テキスト ボックス 5"/>
          <p:cNvSpPr txBox="1">
            <a:spLocks noChangeArrowheads="1"/>
          </p:cNvSpPr>
          <p:nvPr/>
        </p:nvSpPr>
        <p:spPr bwMode="auto">
          <a:xfrm>
            <a:off x="1835150" y="6249988"/>
            <a:ext cx="5583238" cy="461962"/>
          </a:xfrm>
          <a:prstGeom prst="rect">
            <a:avLst/>
          </a:prstGeom>
          <a:noFill/>
          <a:ln w="9525">
            <a:noFill/>
            <a:miter lim="800000"/>
            <a:headEnd/>
            <a:tailEnd/>
          </a:ln>
        </p:spPr>
        <p:txBody>
          <a:bodyPr>
            <a:spAutoFit/>
          </a:bodyPr>
          <a:lstStyle/>
          <a:p>
            <a:pPr algn="ctr"/>
            <a:r>
              <a:rPr lang="en-US" altLang="ja-JP" sz="2400"/>
              <a:t>Optimal Growth Temperature (</a:t>
            </a:r>
            <a:r>
              <a:rPr lang="en-US" altLang="ja-JP" sz="2400" baseline="30000"/>
              <a:t>o</a:t>
            </a:r>
            <a:r>
              <a:rPr lang="en-US" altLang="ja-JP" sz="2400"/>
              <a:t>C)</a:t>
            </a:r>
            <a:endParaRPr lang="en-US" altLang="ja-JP" sz="2400">
              <a:latin typeface="Calibri" pitchFamily="34" charset="0"/>
            </a:endParaRPr>
          </a:p>
        </p:txBody>
      </p:sp>
      <p:sp>
        <p:nvSpPr>
          <p:cNvPr id="254979" name="テキスト ボックス 7"/>
          <p:cNvSpPr txBox="1">
            <a:spLocks noChangeArrowheads="1"/>
          </p:cNvSpPr>
          <p:nvPr/>
        </p:nvSpPr>
        <p:spPr bwMode="auto">
          <a:xfrm>
            <a:off x="2989263" y="5799138"/>
            <a:ext cx="598487" cy="457200"/>
          </a:xfrm>
          <a:prstGeom prst="rect">
            <a:avLst/>
          </a:prstGeom>
          <a:noFill/>
          <a:ln w="9525">
            <a:noFill/>
            <a:miter lim="800000"/>
            <a:headEnd/>
            <a:tailEnd/>
          </a:ln>
        </p:spPr>
        <p:txBody>
          <a:bodyPr>
            <a:spAutoFit/>
          </a:bodyPr>
          <a:lstStyle/>
          <a:p>
            <a:pPr algn="ctr"/>
            <a:r>
              <a:rPr lang="en-US" altLang="ja-JP" sz="2400"/>
              <a:t>40</a:t>
            </a:r>
            <a:endParaRPr lang="en-US" altLang="ja-JP" sz="2400">
              <a:latin typeface="Calibri" pitchFamily="34" charset="0"/>
            </a:endParaRPr>
          </a:p>
        </p:txBody>
      </p:sp>
      <p:sp>
        <p:nvSpPr>
          <p:cNvPr id="254980" name="テキスト ボックス 8"/>
          <p:cNvSpPr txBox="1">
            <a:spLocks noChangeArrowheads="1"/>
          </p:cNvSpPr>
          <p:nvPr/>
        </p:nvSpPr>
        <p:spPr bwMode="auto">
          <a:xfrm>
            <a:off x="4260850" y="5799138"/>
            <a:ext cx="598488" cy="457200"/>
          </a:xfrm>
          <a:prstGeom prst="rect">
            <a:avLst/>
          </a:prstGeom>
          <a:noFill/>
          <a:ln w="9525">
            <a:noFill/>
            <a:miter lim="800000"/>
            <a:headEnd/>
            <a:tailEnd/>
          </a:ln>
        </p:spPr>
        <p:txBody>
          <a:bodyPr>
            <a:spAutoFit/>
          </a:bodyPr>
          <a:lstStyle/>
          <a:p>
            <a:pPr algn="ctr"/>
            <a:r>
              <a:rPr lang="en-US" altLang="ja-JP" sz="2400"/>
              <a:t>60</a:t>
            </a:r>
            <a:endParaRPr lang="en-US" altLang="ja-JP" sz="2400">
              <a:latin typeface="Calibri" pitchFamily="34" charset="0"/>
            </a:endParaRPr>
          </a:p>
        </p:txBody>
      </p:sp>
      <p:sp>
        <p:nvSpPr>
          <p:cNvPr id="254981" name="テキスト ボックス 9"/>
          <p:cNvSpPr txBox="1">
            <a:spLocks noChangeArrowheads="1"/>
          </p:cNvSpPr>
          <p:nvPr/>
        </p:nvSpPr>
        <p:spPr bwMode="auto">
          <a:xfrm>
            <a:off x="5532438" y="5799138"/>
            <a:ext cx="598487" cy="457200"/>
          </a:xfrm>
          <a:prstGeom prst="rect">
            <a:avLst/>
          </a:prstGeom>
          <a:noFill/>
          <a:ln w="9525">
            <a:noFill/>
            <a:miter lim="800000"/>
            <a:headEnd/>
            <a:tailEnd/>
          </a:ln>
        </p:spPr>
        <p:txBody>
          <a:bodyPr>
            <a:spAutoFit/>
          </a:bodyPr>
          <a:lstStyle/>
          <a:p>
            <a:pPr algn="ctr"/>
            <a:r>
              <a:rPr lang="en-US" altLang="ja-JP" sz="2400"/>
              <a:t>80</a:t>
            </a:r>
            <a:endParaRPr lang="en-US" altLang="ja-JP" sz="2400">
              <a:latin typeface="Calibri" pitchFamily="34" charset="0"/>
            </a:endParaRPr>
          </a:p>
        </p:txBody>
      </p:sp>
      <p:sp>
        <p:nvSpPr>
          <p:cNvPr id="254982" name="テキスト ボックス 10"/>
          <p:cNvSpPr txBox="1">
            <a:spLocks noChangeArrowheads="1"/>
          </p:cNvSpPr>
          <p:nvPr/>
        </p:nvSpPr>
        <p:spPr bwMode="auto">
          <a:xfrm>
            <a:off x="6743700" y="5799138"/>
            <a:ext cx="744538" cy="457200"/>
          </a:xfrm>
          <a:prstGeom prst="rect">
            <a:avLst/>
          </a:prstGeom>
          <a:noFill/>
          <a:ln w="9525">
            <a:noFill/>
            <a:miter lim="800000"/>
            <a:headEnd/>
            <a:tailEnd/>
          </a:ln>
        </p:spPr>
        <p:txBody>
          <a:bodyPr>
            <a:spAutoFit/>
          </a:bodyPr>
          <a:lstStyle/>
          <a:p>
            <a:pPr algn="ctr"/>
            <a:r>
              <a:rPr lang="en-US" altLang="ja-JP" sz="2400"/>
              <a:t>100</a:t>
            </a:r>
            <a:endParaRPr lang="en-US" altLang="ja-JP" sz="2400">
              <a:latin typeface="Calibri" pitchFamily="34" charset="0"/>
            </a:endParaRPr>
          </a:p>
        </p:txBody>
      </p:sp>
      <p:sp>
        <p:nvSpPr>
          <p:cNvPr id="254983" name="テキスト ボックス 11"/>
          <p:cNvSpPr txBox="1">
            <a:spLocks noChangeArrowheads="1"/>
          </p:cNvSpPr>
          <p:nvPr/>
        </p:nvSpPr>
        <p:spPr bwMode="auto">
          <a:xfrm>
            <a:off x="1428750" y="5630863"/>
            <a:ext cx="596900" cy="457200"/>
          </a:xfrm>
          <a:prstGeom prst="rect">
            <a:avLst/>
          </a:prstGeom>
          <a:noFill/>
          <a:ln w="9525">
            <a:noFill/>
            <a:miter lim="800000"/>
            <a:headEnd/>
            <a:tailEnd/>
          </a:ln>
        </p:spPr>
        <p:txBody>
          <a:bodyPr>
            <a:spAutoFit/>
          </a:bodyPr>
          <a:lstStyle/>
          <a:p>
            <a:pPr algn="r"/>
            <a:r>
              <a:rPr lang="en-US" altLang="ja-JP" sz="2400"/>
              <a:t>40</a:t>
            </a:r>
            <a:endParaRPr lang="en-US" altLang="ja-JP" sz="2400">
              <a:latin typeface="Calibri" pitchFamily="34" charset="0"/>
            </a:endParaRPr>
          </a:p>
        </p:txBody>
      </p:sp>
      <p:sp>
        <p:nvSpPr>
          <p:cNvPr id="254984" name="テキスト ボックス 12"/>
          <p:cNvSpPr txBox="1">
            <a:spLocks noChangeArrowheads="1"/>
          </p:cNvSpPr>
          <p:nvPr/>
        </p:nvSpPr>
        <p:spPr bwMode="auto">
          <a:xfrm>
            <a:off x="1243013" y="917575"/>
            <a:ext cx="782637" cy="457200"/>
          </a:xfrm>
          <a:prstGeom prst="rect">
            <a:avLst/>
          </a:prstGeom>
          <a:noFill/>
          <a:ln w="9525">
            <a:noFill/>
            <a:miter lim="800000"/>
            <a:headEnd/>
            <a:tailEnd/>
          </a:ln>
        </p:spPr>
        <p:txBody>
          <a:bodyPr>
            <a:spAutoFit/>
          </a:bodyPr>
          <a:lstStyle/>
          <a:p>
            <a:pPr algn="r"/>
            <a:r>
              <a:rPr lang="en-US" altLang="ja-JP" sz="2400"/>
              <a:t>120</a:t>
            </a:r>
            <a:endParaRPr lang="en-US" altLang="ja-JP" sz="2400">
              <a:latin typeface="Calibri" pitchFamily="34" charset="0"/>
            </a:endParaRPr>
          </a:p>
        </p:txBody>
      </p:sp>
      <p:sp>
        <p:nvSpPr>
          <p:cNvPr id="254985" name="テキスト ボックス 13"/>
          <p:cNvSpPr txBox="1">
            <a:spLocks noChangeArrowheads="1"/>
          </p:cNvSpPr>
          <p:nvPr/>
        </p:nvSpPr>
        <p:spPr bwMode="auto">
          <a:xfrm>
            <a:off x="1243013" y="2093913"/>
            <a:ext cx="782637" cy="457200"/>
          </a:xfrm>
          <a:prstGeom prst="rect">
            <a:avLst/>
          </a:prstGeom>
          <a:noFill/>
          <a:ln w="9525">
            <a:noFill/>
            <a:miter lim="800000"/>
            <a:headEnd/>
            <a:tailEnd/>
          </a:ln>
        </p:spPr>
        <p:txBody>
          <a:bodyPr>
            <a:spAutoFit/>
          </a:bodyPr>
          <a:lstStyle/>
          <a:p>
            <a:pPr algn="r"/>
            <a:r>
              <a:rPr lang="en-US" altLang="ja-JP" sz="2400"/>
              <a:t>100</a:t>
            </a:r>
            <a:endParaRPr lang="en-US" altLang="ja-JP" sz="2400">
              <a:latin typeface="Calibri" pitchFamily="34" charset="0"/>
            </a:endParaRPr>
          </a:p>
        </p:txBody>
      </p:sp>
      <p:sp>
        <p:nvSpPr>
          <p:cNvPr id="254986" name="テキスト ボックス 14"/>
          <p:cNvSpPr txBox="1">
            <a:spLocks noChangeArrowheads="1"/>
          </p:cNvSpPr>
          <p:nvPr/>
        </p:nvSpPr>
        <p:spPr bwMode="auto">
          <a:xfrm>
            <a:off x="1498600" y="3287713"/>
            <a:ext cx="527050" cy="457200"/>
          </a:xfrm>
          <a:prstGeom prst="rect">
            <a:avLst/>
          </a:prstGeom>
          <a:noFill/>
          <a:ln w="9525">
            <a:noFill/>
            <a:miter lim="800000"/>
            <a:headEnd/>
            <a:tailEnd/>
          </a:ln>
        </p:spPr>
        <p:txBody>
          <a:bodyPr>
            <a:spAutoFit/>
          </a:bodyPr>
          <a:lstStyle/>
          <a:p>
            <a:pPr algn="r"/>
            <a:r>
              <a:rPr lang="en-US" altLang="ja-JP" sz="2400"/>
              <a:t>80</a:t>
            </a:r>
            <a:endParaRPr lang="en-US" altLang="ja-JP" sz="2400">
              <a:latin typeface="Calibri" pitchFamily="34" charset="0"/>
            </a:endParaRPr>
          </a:p>
        </p:txBody>
      </p:sp>
      <p:sp>
        <p:nvSpPr>
          <p:cNvPr id="254987" name="テキスト ボックス 15"/>
          <p:cNvSpPr txBox="1">
            <a:spLocks noChangeArrowheads="1"/>
          </p:cNvSpPr>
          <p:nvPr/>
        </p:nvSpPr>
        <p:spPr bwMode="auto">
          <a:xfrm>
            <a:off x="1482725" y="4451350"/>
            <a:ext cx="542925" cy="457200"/>
          </a:xfrm>
          <a:prstGeom prst="rect">
            <a:avLst/>
          </a:prstGeom>
          <a:noFill/>
          <a:ln w="9525">
            <a:noFill/>
            <a:miter lim="800000"/>
            <a:headEnd/>
            <a:tailEnd/>
          </a:ln>
        </p:spPr>
        <p:txBody>
          <a:bodyPr>
            <a:spAutoFit/>
          </a:bodyPr>
          <a:lstStyle/>
          <a:p>
            <a:pPr algn="r"/>
            <a:r>
              <a:rPr lang="en-US" altLang="ja-JP" sz="2400"/>
              <a:t>60</a:t>
            </a:r>
            <a:endParaRPr lang="en-US" altLang="ja-JP" sz="2400">
              <a:latin typeface="Calibri" pitchFamily="34" charset="0"/>
            </a:endParaRPr>
          </a:p>
        </p:txBody>
      </p:sp>
      <p:sp>
        <p:nvSpPr>
          <p:cNvPr id="254988" name="テキスト ボックス 16"/>
          <p:cNvSpPr txBox="1">
            <a:spLocks noChangeArrowheads="1"/>
          </p:cNvSpPr>
          <p:nvPr/>
        </p:nvSpPr>
        <p:spPr bwMode="auto">
          <a:xfrm rot="-5400000">
            <a:off x="-1542256" y="3290094"/>
            <a:ext cx="5478462" cy="457200"/>
          </a:xfrm>
          <a:prstGeom prst="rect">
            <a:avLst/>
          </a:prstGeom>
          <a:noFill/>
          <a:ln w="9525">
            <a:noFill/>
            <a:miter lim="800000"/>
            <a:headEnd/>
            <a:tailEnd/>
          </a:ln>
        </p:spPr>
        <p:txBody>
          <a:bodyPr>
            <a:spAutoFit/>
          </a:bodyPr>
          <a:lstStyle/>
          <a:p>
            <a:pPr algn="ctr"/>
            <a:r>
              <a:rPr lang="en-US" altLang="ja-JP" sz="2400"/>
              <a:t>Unfolding midpoint temperature (</a:t>
            </a:r>
            <a:r>
              <a:rPr lang="en-US" altLang="ja-JP" sz="2400" baseline="30000"/>
              <a:t>o</a:t>
            </a:r>
            <a:r>
              <a:rPr lang="en-US" altLang="ja-JP" sz="2400"/>
              <a:t>C)</a:t>
            </a:r>
            <a:endParaRPr lang="en-US" altLang="ja-JP" sz="2400">
              <a:latin typeface="Calibri" pitchFamily="34" charset="0"/>
            </a:endParaRPr>
          </a:p>
        </p:txBody>
      </p:sp>
      <p:grpSp>
        <p:nvGrpSpPr>
          <p:cNvPr id="254989" name="グループ化 2"/>
          <p:cNvGrpSpPr>
            <a:grpSpLocks/>
          </p:cNvGrpSpPr>
          <p:nvPr/>
        </p:nvGrpSpPr>
        <p:grpSpPr bwMode="auto">
          <a:xfrm>
            <a:off x="1906588" y="1044575"/>
            <a:ext cx="6246812" cy="4826000"/>
            <a:chOff x="2725900" y="714157"/>
            <a:chExt cx="6247005" cy="4826000"/>
          </a:xfrm>
        </p:grpSpPr>
        <p:pic>
          <p:nvPicPr>
            <p:cNvPr id="254993" name="図 27" descr="生育温度と変性温度.jpg"/>
            <p:cNvPicPr>
              <a:picLocks noChangeAspect="1"/>
            </p:cNvPicPr>
            <p:nvPr/>
          </p:nvPicPr>
          <p:blipFill>
            <a:blip r:embed="rId3"/>
            <a:srcRect/>
            <a:stretch>
              <a:fillRect/>
            </a:stretch>
          </p:blipFill>
          <p:spPr bwMode="auto">
            <a:xfrm>
              <a:off x="2725900" y="714157"/>
              <a:ext cx="5270500" cy="4826000"/>
            </a:xfrm>
            <a:prstGeom prst="rect">
              <a:avLst/>
            </a:prstGeom>
            <a:noFill/>
            <a:ln w="9525">
              <a:noFill/>
              <a:miter lim="800000"/>
              <a:headEnd/>
              <a:tailEnd/>
            </a:ln>
          </p:spPr>
        </p:pic>
        <p:sp>
          <p:nvSpPr>
            <p:cNvPr id="254994" name="テキスト ボックス 20"/>
            <p:cNvSpPr txBox="1">
              <a:spLocks noChangeArrowheads="1"/>
            </p:cNvSpPr>
            <p:nvPr/>
          </p:nvSpPr>
          <p:spPr bwMode="auto">
            <a:xfrm>
              <a:off x="2803361" y="3779838"/>
              <a:ext cx="1920875" cy="396875"/>
            </a:xfrm>
            <a:prstGeom prst="rect">
              <a:avLst/>
            </a:prstGeom>
            <a:noFill/>
            <a:ln w="9525">
              <a:noFill/>
              <a:miter lim="800000"/>
              <a:headEnd/>
              <a:tailEnd/>
            </a:ln>
          </p:spPr>
          <p:txBody>
            <a:bodyPr wrap="none">
              <a:spAutoFit/>
            </a:bodyPr>
            <a:lstStyle/>
            <a:p>
              <a:r>
                <a:rPr lang="en-US" altLang="ja-JP" sz="2000" b="1" i="1">
                  <a:solidFill>
                    <a:srgbClr val="002060"/>
                  </a:solidFill>
                </a:rPr>
                <a:t>D. discoideum</a:t>
              </a:r>
              <a:endParaRPr lang="ru-RU" altLang="ja-JP" sz="2000" b="1" i="1">
                <a:solidFill>
                  <a:srgbClr val="002060"/>
                </a:solidFill>
                <a:ea typeface="平成明朝"/>
                <a:cs typeface="平成明朝"/>
              </a:endParaRPr>
            </a:p>
          </p:txBody>
        </p:sp>
        <p:sp>
          <p:nvSpPr>
            <p:cNvPr id="254995" name="テキスト ボックス 21"/>
            <p:cNvSpPr txBox="1">
              <a:spLocks noChangeArrowheads="1"/>
            </p:cNvSpPr>
            <p:nvPr/>
          </p:nvSpPr>
          <p:spPr bwMode="auto">
            <a:xfrm>
              <a:off x="3925723" y="4151313"/>
              <a:ext cx="1398588"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00B0F0"/>
                  </a:solidFill>
                </a:rPr>
                <a:t>B. subtilis</a:t>
              </a:r>
            </a:p>
          </p:txBody>
        </p:sp>
        <p:sp>
          <p:nvSpPr>
            <p:cNvPr id="254996" name="テキスト ボックス 22"/>
            <p:cNvSpPr txBox="1">
              <a:spLocks noChangeArrowheads="1"/>
            </p:cNvSpPr>
            <p:nvPr/>
          </p:nvSpPr>
          <p:spPr bwMode="auto">
            <a:xfrm>
              <a:off x="3832061" y="4535488"/>
              <a:ext cx="931862"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0000FF"/>
                  </a:solidFill>
                </a:rPr>
                <a:t>E. coli</a:t>
              </a:r>
            </a:p>
          </p:txBody>
        </p:sp>
        <p:sp>
          <p:nvSpPr>
            <p:cNvPr id="254997" name="テキスト ボックス 23"/>
            <p:cNvSpPr txBox="1">
              <a:spLocks noChangeArrowheads="1"/>
            </p:cNvSpPr>
            <p:nvPr/>
          </p:nvSpPr>
          <p:spPr bwMode="auto">
            <a:xfrm>
              <a:off x="5581486" y="2879725"/>
              <a:ext cx="3035300" cy="595313"/>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7030A0"/>
                  </a:solidFill>
                </a:rPr>
                <a:t>M. thermautotrophicus</a:t>
              </a:r>
              <a:r>
                <a:rPr lang="en-US" altLang="ja-JP" sz="2800" b="1" i="1">
                  <a:solidFill>
                    <a:srgbClr val="7030A0"/>
                  </a:solidFill>
                </a:rPr>
                <a:t> </a:t>
              </a:r>
              <a:endParaRPr lang="ru-RU" altLang="ja-JP" sz="2800" b="1">
                <a:solidFill>
                  <a:srgbClr val="7030A0"/>
                </a:solidFill>
                <a:ea typeface="平成明朝"/>
                <a:cs typeface="平成明朝"/>
              </a:endParaRPr>
            </a:p>
          </p:txBody>
        </p:sp>
        <p:sp>
          <p:nvSpPr>
            <p:cNvPr id="254998" name="テキスト ボックス 24"/>
            <p:cNvSpPr txBox="1">
              <a:spLocks noChangeArrowheads="1"/>
            </p:cNvSpPr>
            <p:nvPr/>
          </p:nvSpPr>
          <p:spPr bwMode="auto">
            <a:xfrm>
              <a:off x="4255923" y="1993900"/>
              <a:ext cx="2089150"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FF3300"/>
                  </a:solidFill>
                </a:rPr>
                <a:t>T. thermophilus</a:t>
              </a:r>
              <a:endParaRPr lang="ru-RU" altLang="ja-JP" sz="2000" b="1">
                <a:solidFill>
                  <a:srgbClr val="FF3300"/>
                </a:solidFill>
                <a:ea typeface="平成明朝"/>
                <a:cs typeface="平成明朝"/>
              </a:endParaRPr>
            </a:p>
          </p:txBody>
        </p:sp>
        <p:sp>
          <p:nvSpPr>
            <p:cNvPr id="254999" name="テキスト ボックス 25"/>
            <p:cNvSpPr txBox="1">
              <a:spLocks noChangeArrowheads="1"/>
            </p:cNvSpPr>
            <p:nvPr/>
          </p:nvSpPr>
          <p:spPr bwMode="auto">
            <a:xfrm>
              <a:off x="6529572" y="2198252"/>
              <a:ext cx="1497013"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FF0066"/>
                  </a:solidFill>
                </a:rPr>
                <a:t>A. fulgidus</a:t>
              </a:r>
              <a:endParaRPr lang="ru-RU" altLang="ja-JP" sz="2000" b="1">
                <a:solidFill>
                  <a:srgbClr val="FF0066"/>
                </a:solidFill>
                <a:ea typeface="平成明朝"/>
                <a:cs typeface="平成明朝"/>
              </a:endParaRPr>
            </a:p>
          </p:txBody>
        </p:sp>
        <p:sp>
          <p:nvSpPr>
            <p:cNvPr id="255000" name="テキスト ボックス 26"/>
            <p:cNvSpPr txBox="1">
              <a:spLocks noChangeArrowheads="1"/>
            </p:cNvSpPr>
            <p:nvPr/>
          </p:nvSpPr>
          <p:spPr bwMode="auto">
            <a:xfrm>
              <a:off x="5006749" y="1382665"/>
              <a:ext cx="1468438"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FF0066"/>
                  </a:solidFill>
                </a:rPr>
                <a:t>S. tokodaii</a:t>
              </a:r>
              <a:endParaRPr lang="ru-RU" altLang="ja-JP" sz="2000" b="1">
                <a:solidFill>
                  <a:srgbClr val="FF0066"/>
                </a:solidFill>
                <a:ea typeface="平成明朝"/>
                <a:cs typeface="平成明朝"/>
              </a:endParaRPr>
            </a:p>
          </p:txBody>
        </p:sp>
        <p:sp>
          <p:nvSpPr>
            <p:cNvPr id="255001" name="テキスト ボックス 28"/>
            <p:cNvSpPr txBox="1">
              <a:spLocks noChangeArrowheads="1"/>
            </p:cNvSpPr>
            <p:nvPr/>
          </p:nvSpPr>
          <p:spPr bwMode="auto">
            <a:xfrm>
              <a:off x="7123468" y="1800225"/>
              <a:ext cx="1849437" cy="396875"/>
            </a:xfrm>
            <a:prstGeom prst="rect">
              <a:avLst/>
            </a:prstGeom>
            <a:noFill/>
            <a:ln w="9525">
              <a:noFill/>
              <a:miter lim="800000"/>
              <a:headEnd/>
              <a:tailEnd/>
            </a:ln>
          </p:spPr>
          <p:txBody>
            <a:bodyPr wrap="none">
              <a:spAutoFit/>
            </a:bodyPr>
            <a:lstStyle/>
            <a:p>
              <a:r>
                <a:rPr lang="en-US" altLang="ja-JP" sz="2000" b="1" i="1">
                  <a:solidFill>
                    <a:srgbClr val="FF0066"/>
                  </a:solidFill>
                </a:rPr>
                <a:t>M.  jannaschii</a:t>
              </a:r>
              <a:endParaRPr lang="ru-RU" altLang="ja-JP" sz="2000" b="1">
                <a:solidFill>
                  <a:srgbClr val="FF0066"/>
                </a:solidFill>
                <a:ea typeface="平成明朝"/>
                <a:cs typeface="平成明朝"/>
              </a:endParaRPr>
            </a:p>
          </p:txBody>
        </p:sp>
        <p:sp>
          <p:nvSpPr>
            <p:cNvPr id="255002" name="テキスト ボックス 29"/>
            <p:cNvSpPr txBox="1">
              <a:spLocks noChangeArrowheads="1"/>
            </p:cNvSpPr>
            <p:nvPr/>
          </p:nvSpPr>
          <p:spPr bwMode="auto">
            <a:xfrm>
              <a:off x="7505340" y="1422400"/>
              <a:ext cx="1271587" cy="396875"/>
            </a:xfrm>
            <a:prstGeom prst="rect">
              <a:avLst/>
            </a:prstGeom>
            <a:noFill/>
            <a:ln w="9525">
              <a:noFill/>
              <a:miter lim="800000"/>
              <a:headEnd/>
              <a:tailEnd/>
            </a:ln>
          </p:spPr>
          <p:txBody>
            <a:bodyPr wrap="none">
              <a:spAutoFit/>
            </a:bodyPr>
            <a:lstStyle/>
            <a:p>
              <a:r>
                <a:rPr lang="en-US" altLang="ja-JP" sz="2000" b="1" i="1">
                  <a:solidFill>
                    <a:srgbClr val="C00000"/>
                  </a:solidFill>
                </a:rPr>
                <a:t>A. pernix</a:t>
              </a:r>
              <a:endParaRPr lang="ru-RU" altLang="ja-JP" sz="2000" b="1">
                <a:solidFill>
                  <a:srgbClr val="C00000"/>
                </a:solidFill>
                <a:ea typeface="平成明朝"/>
                <a:cs typeface="平成明朝"/>
              </a:endParaRPr>
            </a:p>
          </p:txBody>
        </p:sp>
        <p:sp>
          <p:nvSpPr>
            <p:cNvPr id="255003" name="テキスト ボックス 30"/>
            <p:cNvSpPr txBox="1">
              <a:spLocks noChangeArrowheads="1"/>
            </p:cNvSpPr>
            <p:nvPr/>
          </p:nvSpPr>
          <p:spPr bwMode="auto">
            <a:xfrm>
              <a:off x="5963816" y="999035"/>
              <a:ext cx="1708150" cy="396875"/>
            </a:xfrm>
            <a:prstGeom prst="rect">
              <a:avLst/>
            </a:prstGeom>
            <a:noFill/>
            <a:ln w="9525">
              <a:noFill/>
              <a:miter lim="800000"/>
              <a:headEnd/>
              <a:tailEnd/>
            </a:ln>
          </p:spPr>
          <p:txBody>
            <a:bodyPr wrap="none">
              <a:spAutoFit/>
            </a:bodyPr>
            <a:lstStyle/>
            <a:p>
              <a:r>
                <a:rPr lang="en-US" altLang="ja-JP" sz="2000" b="1" i="1">
                  <a:solidFill>
                    <a:srgbClr val="C00000"/>
                  </a:solidFill>
                </a:rPr>
                <a:t>P. horikoshii</a:t>
              </a:r>
              <a:endParaRPr lang="ru-RU" altLang="ja-JP" sz="2000" b="1">
                <a:solidFill>
                  <a:srgbClr val="C00000"/>
                </a:solidFill>
                <a:ea typeface="平成明朝"/>
                <a:cs typeface="平成明朝"/>
              </a:endParaRPr>
            </a:p>
          </p:txBody>
        </p:sp>
      </p:grpSp>
      <p:sp>
        <p:nvSpPr>
          <p:cNvPr id="254990" name="テキスト ボックス 1"/>
          <p:cNvSpPr txBox="1">
            <a:spLocks noChangeArrowheads="1"/>
          </p:cNvSpPr>
          <p:nvPr/>
        </p:nvSpPr>
        <p:spPr bwMode="auto">
          <a:xfrm>
            <a:off x="279400" y="363538"/>
            <a:ext cx="8636000" cy="461962"/>
          </a:xfrm>
          <a:prstGeom prst="rect">
            <a:avLst/>
          </a:prstGeom>
          <a:noFill/>
          <a:ln w="9525">
            <a:noFill/>
            <a:miter lim="800000"/>
            <a:headEnd/>
            <a:tailEnd/>
          </a:ln>
        </p:spPr>
        <p:txBody>
          <a:bodyPr>
            <a:spAutoFit/>
          </a:bodyPr>
          <a:lstStyle/>
          <a:p>
            <a:r>
              <a:rPr lang="en-US" altLang="ja-JP" sz="2400">
                <a:solidFill>
                  <a:srgbClr val="C00000"/>
                </a:solidFill>
                <a:latin typeface="Arial Unicode MS" pitchFamily="34" charset="-128"/>
                <a:ea typeface="Osaka"/>
                <a:cs typeface="Arial Unicode MS" pitchFamily="34" charset="-128"/>
              </a:rPr>
              <a:t>Relation between growth temperature</a:t>
            </a:r>
            <a:r>
              <a:rPr lang="ja-JP" altLang="en-US" sz="2400">
                <a:solidFill>
                  <a:srgbClr val="C00000"/>
                </a:solidFill>
                <a:latin typeface="Arial Unicode MS" pitchFamily="34" charset="-128"/>
                <a:ea typeface="Osaka"/>
                <a:cs typeface="Arial Unicode MS" pitchFamily="34" charset="-128"/>
              </a:rPr>
              <a:t> </a:t>
            </a:r>
            <a:r>
              <a:rPr lang="en-US" altLang="ja-JP" sz="2400">
                <a:solidFill>
                  <a:srgbClr val="C00000"/>
                </a:solidFill>
                <a:latin typeface="Arial Unicode MS" pitchFamily="34" charset="-128"/>
                <a:ea typeface="Osaka"/>
                <a:cs typeface="Arial Unicode MS" pitchFamily="34" charset="-128"/>
              </a:rPr>
              <a:t>and stability of protein</a:t>
            </a:r>
          </a:p>
        </p:txBody>
      </p:sp>
      <p:cxnSp>
        <p:nvCxnSpPr>
          <p:cNvPr id="254991" name="直線コネクタ 7"/>
          <p:cNvCxnSpPr>
            <a:cxnSpLocks noChangeShapeType="1"/>
          </p:cNvCxnSpPr>
          <p:nvPr/>
        </p:nvCxnSpPr>
        <p:spPr bwMode="auto">
          <a:xfrm>
            <a:off x="7956550" y="1330325"/>
            <a:ext cx="352425" cy="0"/>
          </a:xfrm>
          <a:prstGeom prst="line">
            <a:avLst/>
          </a:prstGeom>
          <a:noFill/>
          <a:ln w="9525">
            <a:noFill/>
            <a:round/>
            <a:headEnd/>
            <a:tailEnd/>
          </a:ln>
        </p:spPr>
      </p:cxnSp>
      <p:sp>
        <p:nvSpPr>
          <p:cNvPr id="32" name="正方形/長方形 31"/>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idx="4294967295"/>
          </p:nvPr>
        </p:nvSpPr>
        <p:spPr>
          <a:xfrm>
            <a:off x="682625" y="592138"/>
            <a:ext cx="7927975" cy="725487"/>
          </a:xfrm>
        </p:spPr>
        <p:txBody>
          <a:bodyPr>
            <a:normAutofit fontScale="90000"/>
          </a:bodyPr>
          <a:lstStyle/>
          <a:p>
            <a:pPr fontAlgn="auto">
              <a:spcAft>
                <a:spcPts val="0"/>
              </a:spcAft>
              <a:defRPr/>
            </a:pPr>
            <a:r>
              <a:rPr lang="en-US" altLang="ja-JP" sz="3700" dirty="0">
                <a:solidFill>
                  <a:srgbClr val="C00000"/>
                </a:solidFill>
                <a:effectLst>
                  <a:outerShdw blurRad="38100" dist="38100" dir="2700000" algn="tl">
                    <a:srgbClr val="DDDDDD"/>
                  </a:outerShdw>
                </a:effectLst>
                <a:ea typeface="Osaka" charset="0"/>
              </a:rPr>
              <a:t>Whole-gene synthesis of ancestral sequence.</a:t>
            </a:r>
          </a:p>
        </p:txBody>
      </p:sp>
      <p:sp>
        <p:nvSpPr>
          <p:cNvPr id="257026" name="Text Box 3"/>
          <p:cNvSpPr txBox="1">
            <a:spLocks noChangeArrowheads="1"/>
          </p:cNvSpPr>
          <p:nvPr/>
        </p:nvSpPr>
        <p:spPr bwMode="auto">
          <a:xfrm>
            <a:off x="381000" y="1422400"/>
            <a:ext cx="8229600" cy="4524375"/>
          </a:xfrm>
          <a:prstGeom prst="rect">
            <a:avLst/>
          </a:prstGeom>
          <a:noFill/>
          <a:ln w="9525">
            <a:noFill/>
            <a:miter lim="800000"/>
            <a:headEnd/>
            <a:tailEnd/>
          </a:ln>
        </p:spPr>
        <p:txBody>
          <a:bodyPr lIns="91426" tIns="45713" rIns="91426" bIns="45713">
            <a:spAutoFit/>
          </a:bodyPr>
          <a:lstStyle/>
          <a:p>
            <a:pPr marL="457200" indent="-457200">
              <a:buFontTx/>
              <a:buAutoNum type="arabicParenBoth"/>
            </a:pPr>
            <a:r>
              <a:rPr lang="en-US" altLang="ja-JP" sz="3600"/>
              <a:t>Construction of multiple sequence alignment and a phylogenetic tree.   </a:t>
            </a:r>
          </a:p>
          <a:p>
            <a:pPr marL="457200" indent="-457200"/>
            <a:r>
              <a:rPr lang="en-US" altLang="ja-JP" sz="3600"/>
              <a:t>(2) Inference of ancestral amino acid.  </a:t>
            </a:r>
          </a:p>
          <a:p>
            <a:pPr marL="457200" indent="-457200"/>
            <a:r>
              <a:rPr lang="en-US" altLang="ja-JP" sz="3600"/>
              <a:t>(3) </a:t>
            </a:r>
            <a:r>
              <a:rPr lang="en-US" altLang="ja-JP" sz="3600">
                <a:solidFill>
                  <a:srgbClr val="C00000"/>
                </a:solidFill>
              </a:rPr>
              <a:t>Whole-gene synthesis of ancestral sequence.</a:t>
            </a:r>
          </a:p>
          <a:p>
            <a:pPr marL="457200" indent="-457200"/>
            <a:r>
              <a:rPr lang="en-US" altLang="ja-JP" sz="3600"/>
              <a:t>(4) Expression and purification of ancestral protain </a:t>
            </a:r>
          </a:p>
          <a:p>
            <a:pPr marL="457200" indent="-457200"/>
            <a:r>
              <a:rPr lang="en-US" altLang="ja-JP" sz="3600"/>
              <a:t>(5) Analysis of the thermo-stability</a:t>
            </a:r>
          </a:p>
        </p:txBody>
      </p:sp>
      <p:sp>
        <p:nvSpPr>
          <p:cNvPr id="5" name="正方形/長方形 4"/>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2736A2-2928-4675-9284-EE5806780297}" type="slidenum">
              <a:rPr lang="en-US" altLang="ja-JP">
                <a:solidFill>
                  <a:schemeClr val="tx1"/>
                </a:solidFill>
                <a:latin typeface="Times"/>
                <a:ea typeface="Osaka"/>
                <a:cs typeface="Osaka"/>
              </a:rPr>
              <a:pPr fontAlgn="base">
                <a:spcBef>
                  <a:spcPct val="0"/>
                </a:spcBef>
                <a:spcAft>
                  <a:spcPct val="0"/>
                </a:spcAft>
              </a:pPr>
              <a:t>28</a:t>
            </a:fld>
            <a:endParaRPr lang="en-US" altLang="ja-JP">
              <a:solidFill>
                <a:schemeClr val="tx1"/>
              </a:solidFill>
              <a:latin typeface="Times"/>
              <a:ea typeface="Osaka"/>
              <a:cs typeface="Osaka"/>
            </a:endParaRPr>
          </a:p>
        </p:txBody>
      </p:sp>
      <p:graphicFrame>
        <p:nvGraphicFramePr>
          <p:cNvPr id="826370" name="Group 2"/>
          <p:cNvGraphicFramePr>
            <a:graphicFrameLocks noGrp="1"/>
          </p:cNvGraphicFramePr>
          <p:nvPr/>
        </p:nvGraphicFramePr>
        <p:xfrm>
          <a:off x="855663" y="1535113"/>
          <a:ext cx="9036050" cy="3265487"/>
        </p:xfrm>
        <a:graphic>
          <a:graphicData uri="http://schemas.openxmlformats.org/drawingml/2006/table">
            <a:tbl>
              <a:tblPr/>
              <a:tblGrid>
                <a:gridCol w="1584325"/>
                <a:gridCol w="2735262"/>
                <a:gridCol w="2736850"/>
                <a:gridCol w="1979613"/>
              </a:tblGrid>
              <a:tr h="808038">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1" lang="ja-JP" sz="2200" b="0" i="0" u="none" strike="noStrike" cap="none" normalizeH="0" baseline="0" dirty="0">
                        <a:ln>
                          <a:noFill/>
                        </a:ln>
                        <a:solidFill>
                          <a:srgbClr val="000000"/>
                        </a:solidFill>
                        <a:effectLst/>
                        <a:latin typeface="+mj-lt"/>
                        <a:ea typeface="Osaka" charset="0"/>
                        <a:cs typeface="Times New Roman" charset="0"/>
                      </a:endParaRPr>
                    </a:p>
                  </a:txBody>
                  <a:tcPr marL="9525" marR="9525" marT="9527"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Program used</a:t>
                      </a:r>
                    </a:p>
                  </a:txBody>
                  <a:tcPr marL="9525" marR="9525" marT="9527"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Name of reconstructed protein</a:t>
                      </a:r>
                    </a:p>
                  </a:txBody>
                  <a:tcPr marL="9525" marR="9525" marT="9527"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2400" b="0" i="0" u="none" strike="noStrike" cap="none" normalizeH="0" baseline="0" dirty="0">
                        <a:ln>
                          <a:noFill/>
                        </a:ln>
                        <a:solidFill>
                          <a:srgbClr val="000000"/>
                        </a:solidFill>
                        <a:effectLst/>
                        <a:latin typeface="+mj-lt"/>
                        <a:ea typeface="Osaka" charset="0"/>
                        <a:cs typeface="Times New Roman" charset="0"/>
                      </a:endParaRPr>
                    </a:p>
                  </a:txBody>
                  <a:tcPr marL="9525" marR="9525" marT="9527"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539750">
                <a:tc row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200" b="0" i="0" u="none" strike="noStrike" cap="none" normalizeH="0" baseline="0">
                          <a:ln>
                            <a:noFill/>
                          </a:ln>
                          <a:solidFill>
                            <a:srgbClr val="A60509"/>
                          </a:solidFill>
                          <a:effectLst/>
                          <a:latin typeface="+mj-lt"/>
                          <a:ea typeface="Osaka" charset="0"/>
                          <a:cs typeface="Times New Roman" charset="0"/>
                        </a:rPr>
                        <a:t>Archaeal ancestor</a:t>
                      </a:r>
                      <a:endParaRPr kumimoji="1" lang="en-US" altLang="ja-JP" sz="2200" b="0" i="0" u="none" strike="noStrike" cap="none" normalizeH="0" baseline="0">
                        <a:ln>
                          <a:noFill/>
                        </a:ln>
                        <a:solidFill>
                          <a:srgbClr val="000000"/>
                        </a:solidFill>
                        <a:effectLst/>
                        <a:latin typeface="+mj-lt"/>
                        <a:ea typeface="Osaka" charset="0"/>
                        <a:cs typeface="Times New Roman" charset="0"/>
                      </a:endParaRP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dirty="0">
                          <a:ln>
                            <a:noFill/>
                          </a:ln>
                          <a:solidFill>
                            <a:srgbClr val="000000"/>
                          </a:solidFill>
                          <a:effectLst/>
                          <a:latin typeface="+mj-lt"/>
                          <a:ea typeface="Osaka" charset="0"/>
                          <a:cs typeface="Times New Roman" charset="0"/>
                        </a:rPr>
                        <a:t>CODEML in PAML</a:t>
                      </a: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Arc1</a:t>
                      </a: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2400" b="0" i="1" u="none" strike="noStrike" cap="none" normalizeH="0" baseline="0" dirty="0">
                        <a:ln>
                          <a:noFill/>
                        </a:ln>
                        <a:solidFill>
                          <a:srgbClr val="000000"/>
                        </a:solidFill>
                        <a:effectLst/>
                        <a:latin typeface="+mj-lt"/>
                        <a:ea typeface="Osaka" charset="0"/>
                        <a:cs typeface="Times New Roman" charset="0"/>
                      </a:endParaRP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vMerge="1">
                  <a:txBody>
                    <a:bodyPr/>
                    <a:lstStyle/>
                    <a:p>
                      <a:endParaRPr kumimoji="1" lang="ja-JP" altLang="en-US"/>
                    </a:p>
                  </a:txBody>
                  <a:tcPr/>
                </a:tc>
                <a:tc>
                  <a:txBody>
                    <a:bodyPr/>
                    <a:lstStyle/>
                    <a:p>
                      <a:pPr marL="0" marR="0" lvl="0" indent="17780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nhPhyloBayes</a:t>
                      </a:r>
                    </a:p>
                  </a:txBody>
                  <a:tcPr marL="9525" marR="9525" marT="9527"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Arc2</a:t>
                      </a:r>
                    </a:p>
                  </a:txBody>
                  <a:tcPr marL="9525" marR="9525" marT="9527"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r h="539750">
                <a:tc rowSpan="2">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2200" b="0" i="0" u="none" strike="noStrike" cap="none" normalizeH="0" baseline="0">
                          <a:ln>
                            <a:noFill/>
                          </a:ln>
                          <a:solidFill>
                            <a:schemeClr val="accent2"/>
                          </a:solidFill>
                          <a:effectLst/>
                          <a:latin typeface="+mj-lt"/>
                          <a:ea typeface="Osaka" charset="0"/>
                          <a:cs typeface="Times New Roman" charset="0"/>
                        </a:rPr>
                        <a:t>Bacterial ancestor</a:t>
                      </a: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CODEML in PAML</a:t>
                      </a: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Bac1</a:t>
                      </a: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1" lang="en-US" altLang="ja-JP" sz="2400" b="0" i="1" u="none" strike="noStrike" cap="none" normalizeH="0" baseline="0" dirty="0">
                        <a:ln>
                          <a:noFill/>
                        </a:ln>
                        <a:solidFill>
                          <a:srgbClr val="000000"/>
                        </a:solidFill>
                        <a:effectLst/>
                        <a:latin typeface="+mj-lt"/>
                        <a:ea typeface="Osaka" charset="0"/>
                        <a:cs typeface="Times New Roman" charset="0"/>
                      </a:endParaRPr>
                    </a:p>
                  </a:txBody>
                  <a:tcPr marL="9525" marR="9525" marT="9527" marB="0"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539750">
                <a:tc vMerge="1">
                  <a:txBody>
                    <a:bodyPr/>
                    <a:lstStyle/>
                    <a:p>
                      <a:endParaRPr kumimoji="1" lang="ja-JP" altLang="en-US"/>
                    </a:p>
                  </a:txBody>
                  <a:tcPr/>
                </a:tc>
                <a:tc>
                  <a:txBody>
                    <a:bodyPr/>
                    <a:lstStyle/>
                    <a:p>
                      <a:pPr marL="0" marR="0" lvl="0" indent="17780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a:ln>
                            <a:noFill/>
                          </a:ln>
                          <a:solidFill>
                            <a:srgbClr val="000000"/>
                          </a:solidFill>
                          <a:effectLst/>
                          <a:latin typeface="+mj-lt"/>
                          <a:ea typeface="Osaka" charset="0"/>
                          <a:cs typeface="Times New Roman" charset="0"/>
                        </a:rPr>
                        <a:t>nhPhyloBayes</a:t>
                      </a:r>
                    </a:p>
                  </a:txBody>
                  <a:tcPr marL="9525" marR="9525" marT="9527"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ts val="1400"/>
                        </a:lnSpc>
                        <a:spcBef>
                          <a:spcPct val="0"/>
                        </a:spcBef>
                        <a:spcAft>
                          <a:spcPct val="0"/>
                        </a:spcAft>
                        <a:buClrTx/>
                        <a:buSzTx/>
                        <a:buFontTx/>
                        <a:buNone/>
                        <a:tabLst/>
                      </a:pPr>
                      <a:r>
                        <a:rPr kumimoji="1" lang="en-US" altLang="ja-JP" sz="2400" b="0" i="0" u="none" strike="noStrike" cap="none" normalizeH="0" baseline="0" dirty="0">
                          <a:ln>
                            <a:noFill/>
                          </a:ln>
                          <a:solidFill>
                            <a:srgbClr val="000000"/>
                          </a:solidFill>
                          <a:effectLst/>
                          <a:latin typeface="+mj-lt"/>
                          <a:ea typeface="Osaka" charset="0"/>
                          <a:cs typeface="Times New Roman" charset="0"/>
                        </a:rPr>
                        <a:t>Bac2</a:t>
                      </a:r>
                    </a:p>
                  </a:txBody>
                  <a:tcPr marL="9525" marR="9525" marT="9527" marB="0" anchor="ctr" horzOverflow="overflow">
                    <a:lnL>
                      <a:noFill/>
                    </a:lnL>
                    <a:lnR>
                      <a:noFill/>
                    </a:lnR>
                    <a:lnT>
                      <a:noFill/>
                    </a:lnT>
                    <a:lnB>
                      <a:noFill/>
                    </a:lnB>
                    <a:lnTlToBr>
                      <a:noFill/>
                    </a:lnTlToBr>
                    <a:lnBlToTr>
                      <a:noFill/>
                    </a:lnBlToTr>
                    <a:noFill/>
                  </a:tcPr>
                </a:tc>
                <a:tc vMerge="1">
                  <a:txBody>
                    <a:bodyPr/>
                    <a:lstStyle/>
                    <a:p>
                      <a:endParaRPr kumimoji="1" lang="ja-JP" altLang="en-US"/>
                    </a:p>
                  </a:txBody>
                  <a:tcPr/>
                </a:tc>
              </a:tr>
            </a:tbl>
          </a:graphicData>
        </a:graphic>
      </p:graphicFrame>
      <p:sp>
        <p:nvSpPr>
          <p:cNvPr id="259093" name="Line 21"/>
          <p:cNvSpPr>
            <a:spLocks noChangeShapeType="1"/>
          </p:cNvSpPr>
          <p:nvPr/>
        </p:nvSpPr>
        <p:spPr bwMode="auto">
          <a:xfrm>
            <a:off x="0" y="1455738"/>
            <a:ext cx="9144000" cy="0"/>
          </a:xfrm>
          <a:prstGeom prst="line">
            <a:avLst/>
          </a:prstGeom>
          <a:noFill/>
          <a:ln w="9525">
            <a:noFill/>
            <a:round/>
            <a:headEnd/>
            <a:tailEnd/>
          </a:ln>
        </p:spPr>
        <p:txBody>
          <a:bodyPr wrap="none" anchor="ctr">
            <a:spAutoFit/>
          </a:bodyPr>
          <a:lstStyle/>
          <a:p>
            <a:endParaRPr lang="ru-RU"/>
          </a:p>
        </p:txBody>
      </p:sp>
      <p:sp>
        <p:nvSpPr>
          <p:cNvPr id="259094" name="Line 22"/>
          <p:cNvSpPr>
            <a:spLocks noChangeShapeType="1"/>
          </p:cNvSpPr>
          <p:nvPr/>
        </p:nvSpPr>
        <p:spPr bwMode="auto">
          <a:xfrm>
            <a:off x="138113" y="4595813"/>
            <a:ext cx="8859837" cy="0"/>
          </a:xfrm>
          <a:prstGeom prst="line">
            <a:avLst/>
          </a:prstGeom>
          <a:noFill/>
          <a:ln w="9525">
            <a:solidFill>
              <a:schemeClr val="tx1"/>
            </a:solidFill>
            <a:round/>
            <a:headEnd/>
            <a:tailEnd/>
          </a:ln>
        </p:spPr>
        <p:txBody>
          <a:bodyPr anchor="ctr">
            <a:spAutoFit/>
          </a:bodyPr>
          <a:lstStyle/>
          <a:p>
            <a:endParaRPr lang="ru-RU"/>
          </a:p>
        </p:txBody>
      </p:sp>
      <p:sp>
        <p:nvSpPr>
          <p:cNvPr id="259095" name="Line 23"/>
          <p:cNvSpPr>
            <a:spLocks noChangeShapeType="1"/>
          </p:cNvSpPr>
          <p:nvPr/>
        </p:nvSpPr>
        <p:spPr bwMode="auto">
          <a:xfrm flipV="1">
            <a:off x="138113" y="1449388"/>
            <a:ext cx="8859837" cy="6350"/>
          </a:xfrm>
          <a:prstGeom prst="line">
            <a:avLst/>
          </a:prstGeom>
          <a:noFill/>
          <a:ln w="9525">
            <a:solidFill>
              <a:schemeClr val="tx1"/>
            </a:solidFill>
            <a:round/>
            <a:headEnd/>
            <a:tailEnd/>
          </a:ln>
        </p:spPr>
        <p:txBody>
          <a:bodyPr anchor="ctr">
            <a:spAutoFit/>
          </a:bodyPr>
          <a:lstStyle/>
          <a:p>
            <a:endParaRPr lang="ru-RU"/>
          </a:p>
        </p:txBody>
      </p:sp>
      <p:sp>
        <p:nvSpPr>
          <p:cNvPr id="2" name="テキスト ボックス 1"/>
          <p:cNvSpPr txBox="1"/>
          <p:nvPr/>
        </p:nvSpPr>
        <p:spPr>
          <a:xfrm>
            <a:off x="620713" y="544513"/>
            <a:ext cx="8180387" cy="579437"/>
          </a:xfrm>
          <a:prstGeom prst="rect">
            <a:avLst/>
          </a:prstGeom>
          <a:noFill/>
        </p:spPr>
        <p:txBody>
          <a:bodyPr wrap="none">
            <a:spAutoFit/>
          </a:bodyPr>
          <a:lstStyle>
            <a:lvl1pPr eaLnBrk="0" hangingPunct="0">
              <a:defRPr kumimoji="1" sz="1400" i="1">
                <a:solidFill>
                  <a:schemeClr val="tx1"/>
                </a:solidFill>
                <a:latin typeface="Arial" charset="0"/>
                <a:ea typeface="Osaka" charset="0"/>
                <a:cs typeface="Osaka" charset="0"/>
              </a:defRPr>
            </a:lvl1pPr>
            <a:lvl2pPr marL="742950" indent="-285750" eaLnBrk="0" hangingPunct="0">
              <a:defRPr kumimoji="1" sz="1400" i="1">
                <a:solidFill>
                  <a:schemeClr val="tx1"/>
                </a:solidFill>
                <a:latin typeface="Arial" charset="0"/>
                <a:ea typeface="Osaka" charset="0"/>
                <a:cs typeface="Osaka" charset="0"/>
              </a:defRPr>
            </a:lvl2pPr>
            <a:lvl3pPr marL="1143000" indent="-228600" eaLnBrk="0" hangingPunct="0">
              <a:defRPr kumimoji="1" sz="1400" i="1">
                <a:solidFill>
                  <a:schemeClr val="tx1"/>
                </a:solidFill>
                <a:latin typeface="Arial" charset="0"/>
                <a:ea typeface="Osaka" charset="0"/>
                <a:cs typeface="Osaka" charset="0"/>
              </a:defRPr>
            </a:lvl3pPr>
            <a:lvl4pPr marL="1600200" indent="-228600" eaLnBrk="0" hangingPunct="0">
              <a:defRPr kumimoji="1" sz="1400" i="1">
                <a:solidFill>
                  <a:schemeClr val="tx1"/>
                </a:solidFill>
                <a:latin typeface="Arial" charset="0"/>
                <a:ea typeface="Osaka" charset="0"/>
                <a:cs typeface="Osaka" charset="0"/>
              </a:defRPr>
            </a:lvl4pPr>
            <a:lvl5pPr marL="2057400" indent="-228600" eaLnBrk="0" hangingPunct="0">
              <a:defRPr kumimoji="1" sz="1400" i="1">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1400" i="1">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1400" i="1">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1400" i="1">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1400" i="1">
                <a:solidFill>
                  <a:schemeClr val="tx1"/>
                </a:solidFill>
                <a:latin typeface="Arial" charset="0"/>
                <a:ea typeface="Osaka" charset="0"/>
                <a:cs typeface="Osaka" charset="0"/>
              </a:defRPr>
            </a:lvl9pPr>
          </a:lstStyle>
          <a:p>
            <a:pPr eaLnBrk="1" fontAlgn="auto" hangingPunct="1">
              <a:spcBef>
                <a:spcPts val="0"/>
              </a:spcBef>
              <a:spcAft>
                <a:spcPts val="0"/>
              </a:spcAft>
              <a:defRPr/>
            </a:pPr>
            <a:r>
              <a:rPr lang="en-US" altLang="ja-JP" sz="3200" i="0">
                <a:solidFill>
                  <a:srgbClr val="C00000"/>
                </a:solidFill>
                <a:effectLst>
                  <a:outerShdw blurRad="38100" dist="38100" dir="2700000" algn="tl">
                    <a:srgbClr val="DDDDDD"/>
                  </a:outerShdw>
                </a:effectLst>
              </a:rPr>
              <a:t>Programs used for the phylogenetic analysis</a:t>
            </a:r>
            <a:endParaRPr lang="ja-JP" altLang="en-US" sz="3200" i="0">
              <a:solidFill>
                <a:srgbClr val="C00000"/>
              </a:solidFill>
              <a:effectLst>
                <a:outerShdw blurRad="38100" dist="38100" dir="2700000" algn="tl">
                  <a:srgbClr val="DDDDDD"/>
                </a:outerShdw>
              </a:effectLst>
            </a:endParaRPr>
          </a:p>
        </p:txBody>
      </p:sp>
      <p:sp>
        <p:nvSpPr>
          <p:cNvPr id="259097" name="正方形/長方形 2"/>
          <p:cNvSpPr>
            <a:spLocks noChangeArrowheads="1"/>
          </p:cNvSpPr>
          <p:nvPr/>
        </p:nvSpPr>
        <p:spPr bwMode="auto">
          <a:xfrm>
            <a:off x="8175625" y="1128713"/>
            <a:ext cx="1936750" cy="304800"/>
          </a:xfrm>
          <a:prstGeom prst="rect">
            <a:avLst/>
          </a:prstGeom>
          <a:solidFill>
            <a:schemeClr val="bg1"/>
          </a:solidFill>
          <a:ln w="9525">
            <a:noFill/>
            <a:miter lim="800000"/>
            <a:headEnd/>
            <a:tailEnd/>
          </a:ln>
        </p:spPr>
        <p:txBody>
          <a:bodyPr>
            <a:spAutoFit/>
          </a:bodyPr>
          <a:lstStyle/>
          <a:p>
            <a:endParaRPr lang="ja-JP" altLang="en-US"/>
          </a:p>
        </p:txBody>
      </p:sp>
      <p:sp>
        <p:nvSpPr>
          <p:cNvPr id="259098" name="正方形/長方形 8"/>
          <p:cNvSpPr>
            <a:spLocks noChangeArrowheads="1"/>
          </p:cNvSpPr>
          <p:nvPr/>
        </p:nvSpPr>
        <p:spPr bwMode="auto">
          <a:xfrm>
            <a:off x="-966788" y="1128713"/>
            <a:ext cx="1936751" cy="304800"/>
          </a:xfrm>
          <a:prstGeom prst="rect">
            <a:avLst/>
          </a:prstGeom>
          <a:solidFill>
            <a:schemeClr val="bg1"/>
          </a:solidFill>
          <a:ln w="9525">
            <a:noFill/>
            <a:miter lim="800000"/>
            <a:headEnd/>
            <a:tailEnd/>
          </a:ln>
        </p:spPr>
        <p:txBody>
          <a:bodyPr>
            <a:spAutoFit/>
          </a:bodyPr>
          <a:lstStyle/>
          <a:p>
            <a:endParaRPr lang="ja-JP" altLang="en-US"/>
          </a:p>
        </p:txBody>
      </p:sp>
      <p:sp>
        <p:nvSpPr>
          <p:cNvPr id="259099" name="テキスト ボックス 3"/>
          <p:cNvSpPr txBox="1">
            <a:spLocks noChangeArrowheads="1"/>
          </p:cNvSpPr>
          <p:nvPr/>
        </p:nvSpPr>
        <p:spPr bwMode="auto">
          <a:xfrm>
            <a:off x="620713" y="4910138"/>
            <a:ext cx="7418387" cy="822325"/>
          </a:xfrm>
          <a:prstGeom prst="rect">
            <a:avLst/>
          </a:prstGeom>
          <a:noFill/>
          <a:ln w="9525">
            <a:noFill/>
            <a:miter lim="800000"/>
            <a:headEnd/>
            <a:tailEnd/>
          </a:ln>
        </p:spPr>
        <p:txBody>
          <a:bodyPr wrap="none">
            <a:spAutoFit/>
          </a:bodyPr>
          <a:lstStyle/>
          <a:p>
            <a:r>
              <a:rPr lang="en-US" altLang="ja-JP" sz="2400">
                <a:ea typeface="Osaka"/>
                <a:cs typeface="Osaka"/>
              </a:rPr>
              <a:t>Whole-gene synthesis using synthetic DNA and PCR.</a:t>
            </a:r>
          </a:p>
          <a:p>
            <a:r>
              <a:rPr lang="en-US" altLang="ja-JP" sz="2400">
                <a:ea typeface="Osaka"/>
                <a:cs typeface="Osaka"/>
              </a:rPr>
              <a:t>Express the gene in </a:t>
            </a:r>
            <a:r>
              <a:rPr lang="en-US" altLang="ja-JP" sz="2400" i="1">
                <a:ea typeface="Osaka"/>
                <a:cs typeface="Osaka"/>
              </a:rPr>
              <a:t>E. coli </a:t>
            </a:r>
            <a:r>
              <a:rPr lang="en-US" altLang="ja-JP" sz="2400">
                <a:ea typeface="Osaka"/>
                <a:cs typeface="Osaka"/>
              </a:rPr>
              <a:t>and purify the enzymes.</a:t>
            </a:r>
            <a:endParaRPr lang="ja-JP" altLang="en-US" sz="2400">
              <a:ea typeface="Osaka"/>
              <a:cs typeface="Osaka"/>
            </a:endParaRPr>
          </a:p>
        </p:txBody>
      </p:sp>
      <p:sp>
        <p:nvSpPr>
          <p:cNvPr id="12" name="正方形/長方形 11"/>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
        <p:nvSpPr>
          <p:cNvPr id="3" name="正方形/長方形 2"/>
          <p:cNvSpPr/>
          <p:nvPr/>
        </p:nvSpPr>
        <p:spPr>
          <a:xfrm>
            <a:off x="8407400" y="1128713"/>
            <a:ext cx="736600" cy="4192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正方形/長方形 13"/>
          <p:cNvSpPr/>
          <p:nvPr/>
        </p:nvSpPr>
        <p:spPr>
          <a:xfrm>
            <a:off x="68263" y="1128713"/>
            <a:ext cx="552450" cy="376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図 11"/>
          <p:cNvPicPr>
            <a:picLocks noChangeAspect="1"/>
          </p:cNvPicPr>
          <p:nvPr/>
        </p:nvPicPr>
        <p:blipFill>
          <a:blip r:embed="rId3"/>
          <a:srcRect/>
          <a:stretch>
            <a:fillRect/>
          </a:stretch>
        </p:blipFill>
        <p:spPr bwMode="auto">
          <a:xfrm>
            <a:off x="1270000" y="1098550"/>
            <a:ext cx="6535738" cy="5824538"/>
          </a:xfrm>
          <a:prstGeom prst="rect">
            <a:avLst/>
          </a:prstGeom>
          <a:noFill/>
          <a:ln w="9525">
            <a:noFill/>
            <a:miter lim="800000"/>
            <a:headEnd/>
            <a:tailEnd/>
          </a:ln>
        </p:spPr>
      </p:pic>
      <p:sp>
        <p:nvSpPr>
          <p:cNvPr id="2" name="タイトル 1"/>
          <p:cNvSpPr>
            <a:spLocks noGrp="1"/>
          </p:cNvSpPr>
          <p:nvPr>
            <p:ph type="title"/>
          </p:nvPr>
        </p:nvSpPr>
        <p:spPr>
          <a:xfrm>
            <a:off x="34925" y="44450"/>
            <a:ext cx="9037638" cy="1143000"/>
          </a:xfrm>
        </p:spPr>
        <p:txBody>
          <a:bodyPr>
            <a:noAutofit/>
          </a:bodyPr>
          <a:lstStyle/>
          <a:p>
            <a:pPr fontAlgn="auto">
              <a:spcAft>
                <a:spcPts val="0"/>
              </a:spcAft>
              <a:defRPr/>
            </a:pPr>
            <a:r>
              <a:rPr lang="en-US" altLang="ja-JP" sz="2000" dirty="0" smtClean="0"/>
              <a:t>NDKs of  </a:t>
            </a:r>
            <a:r>
              <a:rPr lang="en-US" altLang="ja-JP" sz="2000" dirty="0" err="1" smtClean="0"/>
              <a:t>Archaeal</a:t>
            </a:r>
            <a:r>
              <a:rPr lang="en-US" altLang="ja-JP" sz="2000" dirty="0" smtClean="0"/>
              <a:t> (Red) and Bacterial (Blue)  ancestors.</a:t>
            </a:r>
            <a:endParaRPr lang="ja-JP" altLang="en-US" sz="2000" dirty="0"/>
          </a:p>
        </p:txBody>
      </p:sp>
      <p:sp>
        <p:nvSpPr>
          <p:cNvPr id="261123" name="テキスト ボックス 6"/>
          <p:cNvSpPr txBox="1">
            <a:spLocks noChangeArrowheads="1"/>
          </p:cNvSpPr>
          <p:nvPr/>
        </p:nvSpPr>
        <p:spPr bwMode="auto">
          <a:xfrm>
            <a:off x="1371600" y="771525"/>
            <a:ext cx="2024063" cy="654050"/>
          </a:xfrm>
          <a:prstGeom prst="rect">
            <a:avLst/>
          </a:prstGeom>
          <a:noFill/>
          <a:ln w="9525">
            <a:noFill/>
            <a:miter lim="800000"/>
            <a:headEnd/>
            <a:tailEnd/>
          </a:ln>
        </p:spPr>
        <p:txBody>
          <a:bodyPr wrap="none" lIns="91435" tIns="45718" rIns="91435" bIns="45718">
            <a:spAutoFit/>
          </a:bodyPr>
          <a:lstStyle/>
          <a:p>
            <a:pPr algn="ctr"/>
            <a:r>
              <a:rPr lang="en-US" altLang="ja-JP"/>
              <a:t>NDK</a:t>
            </a:r>
            <a:r>
              <a:rPr lang="ja-JP" altLang="en-US"/>
              <a:t>　</a:t>
            </a:r>
            <a:r>
              <a:rPr lang="en-US" altLang="ja-JP"/>
              <a:t>ML tree</a:t>
            </a:r>
            <a:br>
              <a:rPr lang="en-US" altLang="ja-JP"/>
            </a:br>
            <a:r>
              <a:rPr lang="en-US" altLang="ja-JP"/>
              <a:t>(non-constrained)</a:t>
            </a:r>
            <a:endParaRPr lang="ja-JP" altLang="en-US"/>
          </a:p>
        </p:txBody>
      </p:sp>
      <p:sp>
        <p:nvSpPr>
          <p:cNvPr id="261124" name="テキスト ボックス 7"/>
          <p:cNvSpPr txBox="1">
            <a:spLocks noChangeArrowheads="1"/>
          </p:cNvSpPr>
          <p:nvPr/>
        </p:nvSpPr>
        <p:spPr bwMode="auto">
          <a:xfrm>
            <a:off x="3465513" y="784225"/>
            <a:ext cx="1622425" cy="654050"/>
          </a:xfrm>
          <a:prstGeom prst="rect">
            <a:avLst/>
          </a:prstGeom>
          <a:noFill/>
          <a:ln w="9525">
            <a:noFill/>
            <a:miter lim="800000"/>
            <a:headEnd/>
            <a:tailEnd/>
          </a:ln>
        </p:spPr>
        <p:txBody>
          <a:bodyPr wrap="none" lIns="91435" tIns="45718" rIns="91435" bIns="45718">
            <a:spAutoFit/>
          </a:bodyPr>
          <a:lstStyle/>
          <a:p>
            <a:pPr algn="ctr"/>
            <a:r>
              <a:rPr lang="en-US" altLang="ja-JP"/>
              <a:t>NDK</a:t>
            </a:r>
            <a:r>
              <a:rPr lang="ja-JP" altLang="en-US"/>
              <a:t>　</a:t>
            </a:r>
            <a:r>
              <a:rPr lang="en-US" altLang="ja-JP"/>
              <a:t>ML tree</a:t>
            </a:r>
            <a:br>
              <a:rPr lang="en-US" altLang="ja-JP"/>
            </a:br>
            <a:r>
              <a:rPr lang="en-US" altLang="ja-JP"/>
              <a:t>(constrained)</a:t>
            </a:r>
            <a:endParaRPr lang="ja-JP" altLang="en-US"/>
          </a:p>
        </p:txBody>
      </p:sp>
      <p:sp>
        <p:nvSpPr>
          <p:cNvPr id="261125" name="テキスト ボックス 8"/>
          <p:cNvSpPr txBox="1">
            <a:spLocks noChangeArrowheads="1"/>
          </p:cNvSpPr>
          <p:nvPr/>
        </p:nvSpPr>
        <p:spPr bwMode="auto">
          <a:xfrm>
            <a:off x="5859463" y="817563"/>
            <a:ext cx="2151062" cy="369887"/>
          </a:xfrm>
          <a:prstGeom prst="rect">
            <a:avLst/>
          </a:prstGeom>
          <a:noFill/>
          <a:ln w="9525">
            <a:noFill/>
            <a:miter lim="800000"/>
            <a:headEnd/>
            <a:tailEnd/>
          </a:ln>
        </p:spPr>
        <p:txBody>
          <a:bodyPr lIns="91435" tIns="45718" rIns="91435" bIns="45718">
            <a:spAutoFit/>
          </a:bodyPr>
          <a:lstStyle/>
          <a:p>
            <a:pPr algn="ctr"/>
            <a:r>
              <a:rPr lang="en-US" altLang="ja-JP"/>
              <a:t>16S rRNA</a:t>
            </a:r>
            <a:r>
              <a:rPr lang="ja-JP" altLang="en-US"/>
              <a:t>　</a:t>
            </a:r>
            <a:r>
              <a:rPr lang="en-US" altLang="ja-JP"/>
              <a:t>ML tree</a:t>
            </a:r>
            <a:endParaRPr lang="ja-JP" altLang="en-US"/>
          </a:p>
        </p:txBody>
      </p:sp>
      <p:cxnSp>
        <p:nvCxnSpPr>
          <p:cNvPr id="11" name="直線矢印コネクタ 10"/>
          <p:cNvCxnSpPr/>
          <p:nvPr/>
        </p:nvCxnSpPr>
        <p:spPr>
          <a:xfrm flipH="1" flipV="1">
            <a:off x="1371600" y="1438275"/>
            <a:ext cx="395288" cy="303213"/>
          </a:xfrm>
          <a:prstGeom prst="straightConnector1">
            <a:avLst/>
          </a:prstGeom>
          <a:ln w="571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a:spLocks noChangeArrowheads="1"/>
          </p:cNvSpPr>
          <p:nvPr/>
        </p:nvSpPr>
        <p:spPr bwMode="auto">
          <a:xfrm>
            <a:off x="563563" y="1360488"/>
            <a:ext cx="706437" cy="373062"/>
          </a:xfrm>
          <a:prstGeom prst="rect">
            <a:avLst/>
          </a:prstGeom>
          <a:noFill/>
          <a:ln w="9525">
            <a:solidFill>
              <a:srgbClr val="FF0000"/>
            </a:solidFill>
            <a:miter lim="800000"/>
            <a:headEnd/>
            <a:tailEnd/>
          </a:ln>
        </p:spPr>
        <p:txBody>
          <a:bodyPr wrap="none" lIns="91435" tIns="45718" rIns="91435" bIns="45718">
            <a:spAutoFit/>
          </a:bodyPr>
          <a:lstStyle/>
          <a:p>
            <a:r>
              <a:rPr lang="en-US" altLang="ja-JP" b="1">
                <a:solidFill>
                  <a:srgbClr val="FF0000"/>
                </a:solidFill>
              </a:rPr>
              <a:t>Arc3</a:t>
            </a:r>
            <a:endParaRPr lang="ja-JP" altLang="en-US" b="1">
              <a:solidFill>
                <a:srgbClr val="FF0000"/>
              </a:solidFill>
            </a:endParaRPr>
          </a:p>
        </p:txBody>
      </p:sp>
      <p:cxnSp>
        <p:nvCxnSpPr>
          <p:cNvPr id="18" name="直線矢印コネクタ 17"/>
          <p:cNvCxnSpPr/>
          <p:nvPr/>
        </p:nvCxnSpPr>
        <p:spPr>
          <a:xfrm flipV="1">
            <a:off x="1579563" y="2208213"/>
            <a:ext cx="103187" cy="1438275"/>
          </a:xfrm>
          <a:prstGeom prst="straightConnector1">
            <a:avLst/>
          </a:prstGeom>
          <a:ln w="57150">
            <a:solidFill>
              <a:srgbClr val="3366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a:spLocks noChangeArrowheads="1"/>
          </p:cNvSpPr>
          <p:nvPr/>
        </p:nvSpPr>
        <p:spPr bwMode="auto">
          <a:xfrm>
            <a:off x="1030288" y="3676650"/>
            <a:ext cx="736600" cy="368300"/>
          </a:xfrm>
          <a:prstGeom prst="rect">
            <a:avLst/>
          </a:prstGeom>
          <a:noFill/>
          <a:ln w="9525">
            <a:solidFill>
              <a:srgbClr val="3366FF"/>
            </a:solidFill>
            <a:miter lim="800000"/>
            <a:headEnd/>
            <a:tailEnd/>
          </a:ln>
        </p:spPr>
        <p:txBody>
          <a:bodyPr lIns="91435" tIns="45718" rIns="91435" bIns="45718">
            <a:spAutoFit/>
          </a:bodyPr>
          <a:lstStyle/>
          <a:p>
            <a:r>
              <a:rPr lang="en-US" altLang="ja-JP" b="1">
                <a:solidFill>
                  <a:srgbClr val="3366FF"/>
                </a:solidFill>
              </a:rPr>
              <a:t>Bac3</a:t>
            </a:r>
            <a:endParaRPr lang="ja-JP" altLang="en-US" b="1">
              <a:solidFill>
                <a:srgbClr val="3366FF"/>
              </a:solidFill>
            </a:endParaRPr>
          </a:p>
        </p:txBody>
      </p:sp>
      <p:cxnSp>
        <p:nvCxnSpPr>
          <p:cNvPr id="25" name="直線矢印コネクタ 24"/>
          <p:cNvCxnSpPr/>
          <p:nvPr/>
        </p:nvCxnSpPr>
        <p:spPr>
          <a:xfrm flipH="1">
            <a:off x="3395663" y="1733550"/>
            <a:ext cx="220662" cy="52388"/>
          </a:xfrm>
          <a:prstGeom prst="straightConnector1">
            <a:avLst/>
          </a:prstGeom>
          <a:ln w="571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a:spLocks noChangeArrowheads="1"/>
          </p:cNvSpPr>
          <p:nvPr/>
        </p:nvSpPr>
        <p:spPr bwMode="auto">
          <a:xfrm>
            <a:off x="2894013" y="1327150"/>
            <a:ext cx="706437" cy="373063"/>
          </a:xfrm>
          <a:prstGeom prst="rect">
            <a:avLst/>
          </a:prstGeom>
          <a:noFill/>
          <a:ln w="9525">
            <a:solidFill>
              <a:srgbClr val="FF0000"/>
            </a:solidFill>
            <a:miter lim="800000"/>
            <a:headEnd/>
            <a:tailEnd/>
          </a:ln>
        </p:spPr>
        <p:txBody>
          <a:bodyPr wrap="none" lIns="91435" tIns="45718" rIns="91435" bIns="45718">
            <a:spAutoFit/>
          </a:bodyPr>
          <a:lstStyle/>
          <a:p>
            <a:r>
              <a:rPr lang="en-US" altLang="ja-JP" b="1">
                <a:solidFill>
                  <a:srgbClr val="FF0000"/>
                </a:solidFill>
              </a:rPr>
              <a:t>Arc4</a:t>
            </a:r>
            <a:endParaRPr lang="ja-JP" altLang="en-US" b="1">
              <a:solidFill>
                <a:srgbClr val="FF0000"/>
              </a:solidFill>
            </a:endParaRPr>
          </a:p>
        </p:txBody>
      </p:sp>
      <p:cxnSp>
        <p:nvCxnSpPr>
          <p:cNvPr id="29" name="直線矢印コネクタ 28"/>
          <p:cNvCxnSpPr/>
          <p:nvPr/>
        </p:nvCxnSpPr>
        <p:spPr>
          <a:xfrm rot="180000" flipV="1">
            <a:off x="3446463" y="2640013"/>
            <a:ext cx="90487" cy="1004887"/>
          </a:xfrm>
          <a:prstGeom prst="straightConnector1">
            <a:avLst/>
          </a:prstGeom>
          <a:ln w="57150">
            <a:solidFill>
              <a:srgbClr val="3366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a:spLocks noChangeArrowheads="1"/>
          </p:cNvSpPr>
          <p:nvPr/>
        </p:nvSpPr>
        <p:spPr bwMode="auto">
          <a:xfrm>
            <a:off x="3195638" y="3811588"/>
            <a:ext cx="735012" cy="368300"/>
          </a:xfrm>
          <a:prstGeom prst="rect">
            <a:avLst/>
          </a:prstGeom>
          <a:noFill/>
          <a:ln w="9525">
            <a:solidFill>
              <a:srgbClr val="3366FF"/>
            </a:solidFill>
            <a:miter lim="800000"/>
            <a:headEnd/>
            <a:tailEnd/>
          </a:ln>
        </p:spPr>
        <p:txBody>
          <a:bodyPr lIns="91435" tIns="45718" rIns="91435" bIns="45718">
            <a:spAutoFit/>
          </a:bodyPr>
          <a:lstStyle/>
          <a:p>
            <a:r>
              <a:rPr lang="en-US" altLang="ja-JP" b="1">
                <a:solidFill>
                  <a:srgbClr val="3366FF"/>
                </a:solidFill>
              </a:rPr>
              <a:t>Bac4</a:t>
            </a:r>
            <a:endParaRPr lang="ja-JP" altLang="en-US" b="1">
              <a:solidFill>
                <a:srgbClr val="3366FF"/>
              </a:solidFill>
            </a:endParaRPr>
          </a:p>
        </p:txBody>
      </p:sp>
      <p:cxnSp>
        <p:nvCxnSpPr>
          <p:cNvPr id="34" name="直線矢印コネクタ 33"/>
          <p:cNvCxnSpPr/>
          <p:nvPr/>
        </p:nvCxnSpPr>
        <p:spPr>
          <a:xfrm rot="-900000" flipH="1" flipV="1">
            <a:off x="5645150" y="1343025"/>
            <a:ext cx="171450" cy="349250"/>
          </a:xfrm>
          <a:prstGeom prst="straightConnector1">
            <a:avLst/>
          </a:prstGeom>
          <a:ln w="5715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a:spLocks noChangeArrowheads="1"/>
          </p:cNvSpPr>
          <p:nvPr/>
        </p:nvSpPr>
        <p:spPr bwMode="auto">
          <a:xfrm>
            <a:off x="5246688" y="1000125"/>
            <a:ext cx="706437" cy="374650"/>
          </a:xfrm>
          <a:prstGeom prst="rect">
            <a:avLst/>
          </a:prstGeom>
          <a:noFill/>
          <a:ln w="9525">
            <a:solidFill>
              <a:srgbClr val="FF0000"/>
            </a:solidFill>
            <a:miter lim="800000"/>
            <a:headEnd/>
            <a:tailEnd/>
          </a:ln>
        </p:spPr>
        <p:txBody>
          <a:bodyPr wrap="none" lIns="91435" tIns="45718" rIns="91435" bIns="45718">
            <a:spAutoFit/>
          </a:bodyPr>
          <a:lstStyle/>
          <a:p>
            <a:r>
              <a:rPr lang="en-US" altLang="ja-JP" b="1">
                <a:solidFill>
                  <a:srgbClr val="FF0000"/>
                </a:solidFill>
              </a:rPr>
              <a:t>Arc5</a:t>
            </a:r>
            <a:endParaRPr lang="ja-JP" altLang="en-US" b="1">
              <a:solidFill>
                <a:srgbClr val="FF0000"/>
              </a:solidFill>
            </a:endParaRPr>
          </a:p>
        </p:txBody>
      </p:sp>
      <p:cxnSp>
        <p:nvCxnSpPr>
          <p:cNvPr id="36" name="直線矢印コネクタ 35"/>
          <p:cNvCxnSpPr/>
          <p:nvPr/>
        </p:nvCxnSpPr>
        <p:spPr>
          <a:xfrm rot="540000" flipV="1">
            <a:off x="5643563" y="2528888"/>
            <a:ext cx="144462" cy="931862"/>
          </a:xfrm>
          <a:prstGeom prst="straightConnector1">
            <a:avLst/>
          </a:prstGeom>
          <a:ln w="57150">
            <a:solidFill>
              <a:srgbClr val="3366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a:spLocks noChangeArrowheads="1"/>
          </p:cNvSpPr>
          <p:nvPr/>
        </p:nvSpPr>
        <p:spPr bwMode="auto">
          <a:xfrm>
            <a:off x="5260975" y="3492500"/>
            <a:ext cx="735013" cy="368300"/>
          </a:xfrm>
          <a:prstGeom prst="rect">
            <a:avLst/>
          </a:prstGeom>
          <a:noFill/>
          <a:ln w="9525">
            <a:solidFill>
              <a:srgbClr val="3366FF"/>
            </a:solidFill>
            <a:miter lim="800000"/>
            <a:headEnd/>
            <a:tailEnd/>
          </a:ln>
        </p:spPr>
        <p:txBody>
          <a:bodyPr lIns="91435" tIns="45718" rIns="91435" bIns="45718">
            <a:spAutoFit/>
          </a:bodyPr>
          <a:lstStyle/>
          <a:p>
            <a:r>
              <a:rPr lang="en-US" altLang="ja-JP" b="1">
                <a:solidFill>
                  <a:srgbClr val="3366FF"/>
                </a:solidFill>
              </a:rPr>
              <a:t>Bac5</a:t>
            </a:r>
            <a:endParaRPr lang="ja-JP" altLang="en-US" b="1">
              <a:solidFill>
                <a:srgbClr val="3366FF"/>
              </a:solidFill>
            </a:endParaRPr>
          </a:p>
        </p:txBody>
      </p:sp>
      <p:sp>
        <p:nvSpPr>
          <p:cNvPr id="261138" name="スライド番号プレースホルダー 9"/>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3527E1-5330-4515-9D58-F70ECB809AB0}" type="slidenum">
              <a:rPr lang="ja-JP" altLang="en-US"/>
              <a:pPr fontAlgn="base">
                <a:spcBef>
                  <a:spcPct val="0"/>
                </a:spcBef>
                <a:spcAft>
                  <a:spcPct val="0"/>
                </a:spcAft>
              </a:pPr>
              <a:t>29</a:t>
            </a:fld>
            <a:endParaRPr lang="ja-JP" altLang="en-US"/>
          </a:p>
        </p:txBody>
      </p:sp>
      <p:sp>
        <p:nvSpPr>
          <p:cNvPr id="21" name="正方形/長方形 20"/>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8" grpId="0" animBg="1"/>
      <p:bldP spid="33" grpId="0" animBg="1"/>
      <p:bldP spid="35"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685800" y="436563"/>
            <a:ext cx="7772400" cy="914400"/>
          </a:xfrm>
          <a:effectLst>
            <a:outerShdw dist="35921" dir="2700000" algn="ctr" rotWithShape="0">
              <a:schemeClr val="bg2"/>
            </a:outerShdw>
          </a:effectLst>
        </p:spPr>
        <p:txBody>
          <a:bodyPr/>
          <a:lstStyle/>
          <a:p>
            <a:pPr fontAlgn="auto">
              <a:spcAft>
                <a:spcPts val="0"/>
              </a:spcAft>
              <a:defRPr/>
            </a:pPr>
            <a:r>
              <a:rPr lang="en-US" altLang="ja-JP" dirty="0" smtClean="0">
                <a:effectLst>
                  <a:outerShdw blurRad="38100" dist="38100" dir="2700000" algn="tl">
                    <a:srgbClr val="000000">
                      <a:alpha val="43137"/>
                    </a:srgbClr>
                  </a:outerShdw>
                </a:effectLst>
              </a:rPr>
              <a:t>Content</a:t>
            </a:r>
            <a:endParaRPr lang="en-US" altLang="ja-JP" dirty="0">
              <a:effectLst>
                <a:outerShdw blurRad="38100" dist="38100" dir="2700000" algn="tl">
                  <a:srgbClr val="000000">
                    <a:alpha val="43137"/>
                  </a:srgbClr>
                </a:outerShdw>
              </a:effectLst>
            </a:endParaRPr>
          </a:p>
        </p:txBody>
      </p:sp>
      <p:sp>
        <p:nvSpPr>
          <p:cNvPr id="280581" name="Rectangle 5"/>
          <p:cNvSpPr>
            <a:spLocks noGrp="1" noChangeArrowheads="1"/>
          </p:cNvSpPr>
          <p:nvPr>
            <p:ph idx="1"/>
          </p:nvPr>
        </p:nvSpPr>
        <p:spPr>
          <a:xfrm>
            <a:off x="762000" y="1604963"/>
            <a:ext cx="8077200" cy="4872037"/>
          </a:xfrm>
          <a:effectLst>
            <a:outerShdw dist="35921" dir="2700000" algn="ctr" rotWithShape="0">
              <a:schemeClr val="bg2"/>
            </a:outerShdw>
          </a:effectLst>
        </p:spPr>
        <p:txBody>
          <a:bodyPr rtlCol="0">
            <a:normAutofit/>
          </a:bodyPr>
          <a:lstStyle/>
          <a:p>
            <a:pPr marL="182880" indent="-182880" fontAlgn="auto">
              <a:spcAft>
                <a:spcPts val="0"/>
              </a:spcAft>
              <a:buFontTx/>
              <a:buNone/>
              <a:defRPr/>
            </a:pPr>
            <a:r>
              <a:rPr lang="ja-JP" altLang="en-US" sz="3600" dirty="0">
                <a:solidFill>
                  <a:srgbClr val="FF0000"/>
                </a:solidFill>
                <a:effectLst>
                  <a:outerShdw blurRad="38100" dist="38100" dir="2700000" algn="tl">
                    <a:srgbClr val="000000">
                      <a:alpha val="43137"/>
                    </a:srgbClr>
                  </a:outerShdw>
                </a:effectLst>
              </a:rPr>
              <a:t>１</a:t>
            </a:r>
            <a:r>
              <a:rPr lang="en-US" altLang="ja-JP" sz="3600" dirty="0">
                <a:solidFill>
                  <a:srgbClr val="FF0000"/>
                </a:solidFill>
                <a:effectLst>
                  <a:outerShdw blurRad="38100" dist="38100" dir="2700000" algn="tl">
                    <a:srgbClr val="000000">
                      <a:alpha val="43137"/>
                    </a:srgbClr>
                  </a:outerShdw>
                </a:effectLst>
              </a:rPr>
              <a:t>. </a:t>
            </a:r>
            <a:r>
              <a:rPr lang="en-US" altLang="ja-JP" sz="3600" dirty="0" smtClean="0">
                <a:solidFill>
                  <a:srgbClr val="FF0000"/>
                </a:solidFill>
                <a:effectLst>
                  <a:outerShdw blurRad="38100" dist="38100" dir="2700000" algn="tl">
                    <a:srgbClr val="000000">
                      <a:alpha val="43137"/>
                    </a:srgbClr>
                  </a:outerShdw>
                </a:effectLst>
              </a:rPr>
              <a:t>Phylogenetic analysis</a:t>
            </a:r>
            <a:endParaRPr lang="en-US" altLang="ja-JP" sz="3600" dirty="0">
              <a:solidFill>
                <a:srgbClr val="FF0000"/>
              </a:solidFill>
              <a:effectLst>
                <a:outerShdw blurRad="38100" dist="38100" dir="2700000" algn="tl">
                  <a:srgbClr val="000000">
                    <a:alpha val="43137"/>
                  </a:srgbClr>
                </a:outerShdw>
              </a:effectLst>
            </a:endParaRPr>
          </a:p>
          <a:p>
            <a:pPr marL="182880" indent="-182880" fontAlgn="auto">
              <a:spcAft>
                <a:spcPts val="0"/>
              </a:spcAft>
              <a:buFontTx/>
              <a:buNone/>
              <a:defRPr/>
            </a:pPr>
            <a:r>
              <a:rPr lang="ja-JP" altLang="en-US" sz="3600" dirty="0" smtClean="0">
                <a:effectLst>
                  <a:outerShdw blurRad="38100" dist="38100" dir="2700000" algn="tl">
                    <a:srgbClr val="000000">
                      <a:alpha val="43137"/>
                    </a:srgbClr>
                  </a:outerShdw>
                </a:effectLst>
              </a:rPr>
              <a:t>２</a:t>
            </a:r>
            <a:r>
              <a:rPr lang="ja-JP" altLang="en-US" sz="3600" dirty="0">
                <a:effectLst>
                  <a:outerShdw blurRad="38100" dist="38100" dir="2700000" algn="tl">
                    <a:srgbClr val="000000">
                      <a:alpha val="43137"/>
                    </a:srgbClr>
                  </a:outerShdw>
                </a:effectLst>
              </a:rPr>
              <a:t>．</a:t>
            </a:r>
            <a:r>
              <a:rPr lang="en-US" altLang="ja-JP" sz="3600" dirty="0" smtClean="0">
                <a:effectLst>
                  <a:outerShdw blurRad="38100" dist="38100" dir="2700000" algn="tl">
                    <a:srgbClr val="000000">
                      <a:alpha val="43137"/>
                    </a:srgbClr>
                  </a:outerShdw>
                </a:effectLst>
              </a:rPr>
              <a:t>Ancestral mutants</a:t>
            </a:r>
          </a:p>
          <a:p>
            <a:pPr marL="182880" indent="-182880" fontAlgn="auto">
              <a:spcAft>
                <a:spcPts val="0"/>
              </a:spcAft>
              <a:buFont typeface="Arial" pitchFamily="34" charset="0"/>
              <a:buNone/>
              <a:defRPr/>
            </a:pPr>
            <a:r>
              <a:rPr lang="ja-JP" altLang="en-US" sz="3600" dirty="0">
                <a:effectLst>
                  <a:outerShdw blurRad="38100" dist="38100" dir="2700000" algn="tl">
                    <a:srgbClr val="000000">
                      <a:alpha val="43137"/>
                    </a:srgbClr>
                  </a:outerShdw>
                </a:effectLst>
              </a:rPr>
              <a:t>３</a:t>
            </a:r>
            <a:r>
              <a:rPr lang="ja-JP" altLang="en-US" sz="3600" dirty="0" smtClean="0">
                <a:effectLst>
                  <a:outerShdw blurRad="38100" dist="38100" dir="2700000" algn="tl">
                    <a:srgbClr val="000000">
                      <a:alpha val="43137"/>
                    </a:srgbClr>
                  </a:outerShdw>
                </a:effectLst>
              </a:rPr>
              <a:t>．</a:t>
            </a:r>
            <a:r>
              <a:rPr lang="en-US" altLang="ja-JP" sz="3600" dirty="0" smtClean="0">
                <a:effectLst>
                  <a:outerShdw blurRad="38100" dist="38100" dir="2700000" algn="tl">
                    <a:srgbClr val="000000">
                      <a:alpha val="43137"/>
                    </a:srgbClr>
                  </a:outerShdw>
                </a:effectLst>
              </a:rPr>
              <a:t>Ancestral enzyme</a:t>
            </a:r>
          </a:p>
          <a:p>
            <a:pPr marL="182880" indent="-182880" fontAlgn="auto">
              <a:spcAft>
                <a:spcPts val="0"/>
              </a:spcAft>
              <a:buFontTx/>
              <a:buNone/>
              <a:defRPr/>
            </a:pPr>
            <a:endParaRPr lang="en-US" altLang="ja-JP" sz="3600" dirty="0" smtClean="0">
              <a:effectLst>
                <a:outerShdw blurRad="38100" dist="38100" dir="2700000" algn="tl">
                  <a:srgbClr val="000000">
                    <a:alpha val="43137"/>
                  </a:srgbClr>
                </a:outerShdw>
              </a:effectLst>
            </a:endParaRPr>
          </a:p>
        </p:txBody>
      </p:sp>
      <p:sp>
        <p:nvSpPr>
          <p:cNvPr id="18435"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A64BC2-A806-4A06-B8D2-FDF7A4E9F8C8}" type="slidenum">
              <a:rPr lang="ja-JP" altLang="en-US"/>
              <a:pPr fontAlgn="base">
                <a:spcBef>
                  <a:spcPct val="0"/>
                </a:spcBef>
                <a:spcAft>
                  <a:spcPct val="0"/>
                </a:spcAft>
              </a:pPr>
              <a:t>3</a:t>
            </a:fld>
            <a:endParaRPr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fontAlgn="auto">
              <a:spcAft>
                <a:spcPts val="0"/>
              </a:spcAft>
              <a:defRPr/>
            </a:pPr>
            <a:r>
              <a:rPr lang="en-US" altLang="ja-JP" sz="2400" dirty="0" smtClean="0"/>
              <a:t>The sequences of ancestral NDKs were synthesized and introduced into </a:t>
            </a:r>
            <a:r>
              <a:rPr lang="en-US" altLang="ja-JP" sz="2400" i="1" dirty="0" smtClean="0"/>
              <a:t>E. coli </a:t>
            </a:r>
            <a:r>
              <a:rPr lang="en-US" altLang="ja-JP" sz="2400" dirty="0" smtClean="0"/>
              <a:t>and the proteins were produced in </a:t>
            </a:r>
            <a:r>
              <a:rPr lang="en-US" altLang="ja-JP" sz="2400" i="1" dirty="0" smtClean="0"/>
              <a:t>E. coli </a:t>
            </a:r>
            <a:r>
              <a:rPr lang="en-US" altLang="ja-JP" sz="2400" dirty="0" smtClean="0"/>
              <a:t>cells and </a:t>
            </a:r>
            <a:r>
              <a:rPr lang="en-US" altLang="ja-JP" sz="2400" dirty="0" err="1" smtClean="0"/>
              <a:t>purifed</a:t>
            </a:r>
            <a:r>
              <a:rPr lang="en-US" altLang="ja-JP" sz="2400" dirty="0" smtClean="0"/>
              <a:t>.</a:t>
            </a:r>
            <a:endParaRPr lang="ja-JP" altLang="en-US" sz="2400" dirty="0"/>
          </a:p>
        </p:txBody>
      </p:sp>
      <p:sp>
        <p:nvSpPr>
          <p:cNvPr id="263170"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3109CF-992B-4C92-BBFD-2247F0590B39}" type="slidenum">
              <a:rPr lang="ja-JP" altLang="en-US"/>
              <a:pPr fontAlgn="base">
                <a:spcBef>
                  <a:spcPct val="0"/>
                </a:spcBef>
                <a:spcAft>
                  <a:spcPct val="0"/>
                </a:spcAft>
              </a:pPr>
              <a:t>30</a:t>
            </a:fld>
            <a:endParaRPr lang="ja-JP" altLang="en-US"/>
          </a:p>
        </p:txBody>
      </p:sp>
      <p:pic>
        <p:nvPicPr>
          <p:cNvPr id="263171" name="図 4" descr="FigS2"/>
          <p:cNvPicPr>
            <a:picLocks noChangeAspect="1" noChangeArrowheads="1"/>
          </p:cNvPicPr>
          <p:nvPr/>
        </p:nvPicPr>
        <p:blipFill>
          <a:blip r:embed="rId2"/>
          <a:srcRect t="6128" b="50894"/>
          <a:stretch>
            <a:fillRect/>
          </a:stretch>
        </p:blipFill>
        <p:spPr bwMode="auto">
          <a:xfrm>
            <a:off x="0" y="1673225"/>
            <a:ext cx="9144000" cy="4332288"/>
          </a:xfrm>
          <a:prstGeom prst="rect">
            <a:avLst/>
          </a:prstGeom>
          <a:noFill/>
          <a:ln w="9525">
            <a:noFill/>
            <a:miter lim="800000"/>
            <a:headEnd/>
            <a:tailEnd/>
          </a:ln>
        </p:spPr>
      </p:pic>
      <p:sp>
        <p:nvSpPr>
          <p:cNvPr id="7" name="正方形/長方形 6"/>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47663"/>
            <a:ext cx="6242050" cy="569912"/>
          </a:xfrm>
        </p:spPr>
        <p:txBody>
          <a:bodyPr/>
          <a:lstStyle/>
          <a:p>
            <a:pPr fontAlgn="auto">
              <a:spcAft>
                <a:spcPts val="0"/>
              </a:spcAft>
              <a:defRPr/>
            </a:pPr>
            <a:r>
              <a:rPr lang="en-US" altLang="ja-JP" sz="2400" dirty="0" smtClean="0">
                <a:effectLst>
                  <a:outerShdw blurRad="38100" dist="38100" dir="2700000" algn="tl">
                    <a:srgbClr val="000000">
                      <a:alpha val="43137"/>
                    </a:srgbClr>
                  </a:outerShdw>
                </a:effectLst>
              </a:rPr>
              <a:t>Thermal stabilities of ancestral NDKs: T   (  C)</a:t>
            </a:r>
            <a:endParaRPr lang="ja-JP" altLang="en-US" sz="2400" dirty="0">
              <a:effectLst>
                <a:outerShdw blurRad="38100" dist="38100" dir="2700000" algn="tl">
                  <a:srgbClr val="000000">
                    <a:alpha val="43137"/>
                  </a:srgbClr>
                </a:outerShdw>
              </a:effectLst>
            </a:endParaRPr>
          </a:p>
        </p:txBody>
      </p:sp>
      <p:sp>
        <p:nvSpPr>
          <p:cNvPr id="219213"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37F4E-31D0-46E2-8195-B56E925655B8}" type="slidenum">
              <a:rPr lang="ja-JP" altLang="en-US"/>
              <a:pPr fontAlgn="base">
                <a:spcBef>
                  <a:spcPct val="0"/>
                </a:spcBef>
                <a:spcAft>
                  <a:spcPct val="0"/>
                </a:spcAft>
              </a:pPr>
              <a:t>31</a:t>
            </a:fld>
            <a:endParaRPr lang="ja-JP" altLang="en-US"/>
          </a:p>
        </p:txBody>
      </p:sp>
      <p:graphicFrame>
        <p:nvGraphicFramePr>
          <p:cNvPr id="219211" name="Object 75"/>
          <p:cNvGraphicFramePr>
            <a:graphicFrameLocks noChangeAspect="1"/>
          </p:cNvGraphicFramePr>
          <p:nvPr/>
        </p:nvGraphicFramePr>
        <p:xfrm>
          <a:off x="392113" y="914400"/>
          <a:ext cx="8432800" cy="6081713"/>
        </p:xfrm>
        <a:graphic>
          <a:graphicData uri="http://schemas.openxmlformats.org/presentationml/2006/ole">
            <p:oleObj spid="_x0000_s219211" name="文書" r:id="rId3" imgW="5862242" imgH="4229130" progId="">
              <p:embed/>
            </p:oleObj>
          </a:graphicData>
        </a:graphic>
      </p:graphicFrame>
      <p:sp>
        <p:nvSpPr>
          <p:cNvPr id="6" name="正方形/長方形 5"/>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
        <p:nvSpPr>
          <p:cNvPr id="219215" name="テキスト ボックス 2"/>
          <p:cNvSpPr txBox="1">
            <a:spLocks noChangeArrowheads="1"/>
          </p:cNvSpPr>
          <p:nvPr/>
        </p:nvSpPr>
        <p:spPr bwMode="auto">
          <a:xfrm>
            <a:off x="5287963" y="528638"/>
            <a:ext cx="376237" cy="369887"/>
          </a:xfrm>
          <a:prstGeom prst="rect">
            <a:avLst/>
          </a:prstGeom>
          <a:noFill/>
          <a:ln w="9525">
            <a:noFill/>
            <a:miter lim="800000"/>
            <a:headEnd/>
            <a:tailEnd/>
          </a:ln>
        </p:spPr>
        <p:txBody>
          <a:bodyPr wrap="none">
            <a:spAutoFit/>
          </a:bodyPr>
          <a:lstStyle/>
          <a:p>
            <a:r>
              <a:rPr lang="en-US" altLang="ja-JP">
                <a:solidFill>
                  <a:srgbClr val="C00000"/>
                </a:solidFill>
              </a:rPr>
              <a:t>m</a:t>
            </a:r>
            <a:endParaRPr lang="ja-JP" altLang="en-US">
              <a:solidFill>
                <a:srgbClr val="C00000"/>
              </a:solidFill>
            </a:endParaRPr>
          </a:p>
        </p:txBody>
      </p:sp>
      <p:sp>
        <p:nvSpPr>
          <p:cNvPr id="219216" name="テキスト ボックス 6"/>
          <p:cNvSpPr txBox="1">
            <a:spLocks noChangeArrowheads="1"/>
          </p:cNvSpPr>
          <p:nvPr/>
        </p:nvSpPr>
        <p:spPr bwMode="auto">
          <a:xfrm>
            <a:off x="5627688" y="369888"/>
            <a:ext cx="312737" cy="368300"/>
          </a:xfrm>
          <a:prstGeom prst="rect">
            <a:avLst/>
          </a:prstGeom>
          <a:noFill/>
          <a:ln w="9525">
            <a:noFill/>
            <a:miter lim="800000"/>
            <a:headEnd/>
            <a:tailEnd/>
          </a:ln>
        </p:spPr>
        <p:txBody>
          <a:bodyPr wrap="none">
            <a:spAutoFit/>
          </a:bodyPr>
          <a:lstStyle/>
          <a:p>
            <a:r>
              <a:rPr lang="en-US" altLang="ja-JP">
                <a:solidFill>
                  <a:srgbClr val="C00000"/>
                </a:solidFill>
              </a:rPr>
              <a:t>o</a:t>
            </a:r>
            <a:endParaRPr lang="ja-JP" altLang="en-US">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fontAlgn="auto">
              <a:spcAft>
                <a:spcPts val="0"/>
              </a:spcAft>
              <a:defRPr/>
            </a:pPr>
            <a:r>
              <a:rPr lang="en-US" altLang="ja-JP" dirty="0" smtClean="0"/>
              <a:t>Thermal stability of NDKs and the optimal growth temperatures.</a:t>
            </a:r>
            <a:endParaRPr lang="ja-JP" altLang="en-US" dirty="0"/>
          </a:p>
        </p:txBody>
      </p:sp>
      <p:sp>
        <p:nvSpPr>
          <p:cNvPr id="266242" name="コンテンツ プレースホルダー 2"/>
          <p:cNvSpPr>
            <a:spLocks noGrp="1"/>
          </p:cNvSpPr>
          <p:nvPr>
            <p:ph idx="1"/>
          </p:nvPr>
        </p:nvSpPr>
        <p:spPr>
          <a:xfrm>
            <a:off x="457200" y="1600200"/>
            <a:ext cx="8488363" cy="4876800"/>
          </a:xfrm>
        </p:spPr>
        <p:txBody>
          <a:bodyPr/>
          <a:lstStyle/>
          <a:p>
            <a:r>
              <a:rPr lang="en-US" altLang="ja-JP" sz="3200" smtClean="0"/>
              <a:t>NDK of Bacterial ancestor</a:t>
            </a:r>
            <a:r>
              <a:rPr lang="ja-JP" altLang="en-US" sz="3200" smtClean="0"/>
              <a:t>：</a:t>
            </a:r>
            <a:r>
              <a:rPr lang="en-US" altLang="ja-JP" sz="3200" smtClean="0"/>
              <a:t>98-109℃</a:t>
            </a:r>
          </a:p>
          <a:p>
            <a:r>
              <a:rPr lang="en-US" altLang="ja-JP" sz="3200" smtClean="0"/>
              <a:t>NDK of Archaeal ancestor</a:t>
            </a:r>
            <a:r>
              <a:rPr lang="ja-JP" altLang="en-US" sz="3200" smtClean="0"/>
              <a:t>：</a:t>
            </a:r>
            <a:r>
              <a:rPr lang="en-US" altLang="ja-JP" sz="3200" smtClean="0"/>
              <a:t>99-114℃</a:t>
            </a:r>
          </a:p>
          <a:p>
            <a:endParaRPr lang="en-US" altLang="ja-JP" sz="3200" smtClean="0"/>
          </a:p>
          <a:p>
            <a:r>
              <a:rPr lang="en-US" altLang="ja-JP" sz="3200" smtClean="0"/>
              <a:t>Growth temperature of Bacterial ancestor</a:t>
            </a:r>
            <a:r>
              <a:rPr lang="ja-JP" altLang="en-US" sz="3200" smtClean="0"/>
              <a:t>：</a:t>
            </a:r>
            <a:r>
              <a:rPr lang="en-US" altLang="ja-JP" sz="3200" smtClean="0"/>
              <a:t>80-93℃</a:t>
            </a:r>
          </a:p>
          <a:p>
            <a:r>
              <a:rPr lang="en-US" altLang="ja-JP" sz="3200" smtClean="0"/>
              <a:t>Growth temperature of Archaeal ancestor</a:t>
            </a:r>
            <a:r>
              <a:rPr lang="ja-JP" altLang="en-US" sz="3200" smtClean="0"/>
              <a:t>：</a:t>
            </a:r>
            <a:r>
              <a:rPr lang="en-US" altLang="ja-JP" sz="3200" smtClean="0"/>
              <a:t>81-97℃</a:t>
            </a:r>
            <a:endParaRPr lang="ja-JP" altLang="en-US" sz="3200" smtClean="0"/>
          </a:p>
        </p:txBody>
      </p:sp>
      <p:sp>
        <p:nvSpPr>
          <p:cNvPr id="266243"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E734CE-C967-4738-B17B-ED446A5AEF18}" type="slidenum">
              <a:rPr lang="ja-JP" altLang="en-US"/>
              <a:pPr fontAlgn="base">
                <a:spcBef>
                  <a:spcPct val="0"/>
                </a:spcBef>
                <a:spcAft>
                  <a:spcPct val="0"/>
                </a:spcAft>
              </a:pPr>
              <a:t>32</a:t>
            </a:fld>
            <a:endParaRPr lang="ja-JP" altLang="en-US"/>
          </a:p>
        </p:txBody>
      </p:sp>
      <p:sp>
        <p:nvSpPr>
          <p:cNvPr id="7" name="正方形/長方形 6"/>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088" y="588963"/>
            <a:ext cx="7921625" cy="1143000"/>
          </a:xfrm>
        </p:spPr>
        <p:txBody>
          <a:bodyPr>
            <a:noAutofit/>
          </a:bodyPr>
          <a:lstStyle/>
          <a:p>
            <a:pPr fontAlgn="auto">
              <a:spcAft>
                <a:spcPts val="0"/>
              </a:spcAft>
              <a:defRPr/>
            </a:pPr>
            <a:r>
              <a:rPr lang="en-US" altLang="ja-JP" sz="3200" dirty="0" smtClean="0"/>
              <a:t>Common ancestor of all the organisms must be between </a:t>
            </a:r>
            <a:r>
              <a:rPr lang="en-US" altLang="ja-JP" sz="3200" dirty="0" err="1" smtClean="0"/>
              <a:t>Archaeal</a:t>
            </a:r>
            <a:r>
              <a:rPr lang="en-US" altLang="ja-JP" sz="3200" dirty="0" smtClean="0"/>
              <a:t> and Bacterial ancestors.</a:t>
            </a:r>
            <a:endParaRPr lang="ja-JP" altLang="en-US" sz="3200" dirty="0"/>
          </a:p>
        </p:txBody>
      </p:sp>
      <p:sp>
        <p:nvSpPr>
          <p:cNvPr id="267266" name="テキスト ボックス 3"/>
          <p:cNvSpPr txBox="1">
            <a:spLocks noChangeArrowheads="1"/>
          </p:cNvSpPr>
          <p:nvPr/>
        </p:nvSpPr>
        <p:spPr bwMode="auto">
          <a:xfrm>
            <a:off x="568325" y="3213100"/>
            <a:ext cx="8118475" cy="1568450"/>
          </a:xfrm>
          <a:prstGeom prst="rect">
            <a:avLst/>
          </a:prstGeom>
          <a:noFill/>
          <a:ln w="28575">
            <a:solidFill>
              <a:srgbClr val="FFC000"/>
            </a:solidFill>
            <a:miter lim="800000"/>
            <a:headEnd/>
            <a:tailEnd/>
          </a:ln>
        </p:spPr>
        <p:txBody>
          <a:bodyPr lIns="91435" tIns="45718" rIns="91435" bIns="45718">
            <a:spAutoFit/>
          </a:bodyPr>
          <a:lstStyle/>
          <a:p>
            <a:pPr algn="just"/>
            <a:r>
              <a:rPr lang="en-US" altLang="ja-JP" sz="3200"/>
              <a:t>24 mutants of Bac4 each having each of different amino acid residue were produced and analyzed.</a:t>
            </a:r>
          </a:p>
        </p:txBody>
      </p:sp>
      <p:sp>
        <p:nvSpPr>
          <p:cNvPr id="267267" name="テキスト ボックス 9"/>
          <p:cNvSpPr txBox="1">
            <a:spLocks noChangeArrowheads="1"/>
          </p:cNvSpPr>
          <p:nvPr/>
        </p:nvSpPr>
        <p:spPr bwMode="auto">
          <a:xfrm>
            <a:off x="827088" y="1731963"/>
            <a:ext cx="185737" cy="374650"/>
          </a:xfrm>
          <a:prstGeom prst="rect">
            <a:avLst/>
          </a:prstGeom>
          <a:noFill/>
          <a:ln w="9525">
            <a:noFill/>
            <a:miter lim="800000"/>
            <a:headEnd/>
            <a:tailEnd/>
          </a:ln>
        </p:spPr>
        <p:txBody>
          <a:bodyPr wrap="none" lIns="91435" tIns="45718" rIns="91435" bIns="45718">
            <a:spAutoFit/>
          </a:bodyPr>
          <a:lstStyle/>
          <a:p>
            <a:endParaRPr lang="ja-JP" altLang="en-US"/>
          </a:p>
        </p:txBody>
      </p:sp>
      <p:sp>
        <p:nvSpPr>
          <p:cNvPr id="267268" name="テキスト ボックス 11"/>
          <p:cNvSpPr txBox="1">
            <a:spLocks noChangeArrowheads="1"/>
          </p:cNvSpPr>
          <p:nvPr/>
        </p:nvSpPr>
        <p:spPr bwMode="auto">
          <a:xfrm>
            <a:off x="568325" y="2106613"/>
            <a:ext cx="8118475" cy="1076325"/>
          </a:xfrm>
          <a:prstGeom prst="rect">
            <a:avLst/>
          </a:prstGeom>
          <a:solidFill>
            <a:srgbClr val="FFC000"/>
          </a:solidFill>
          <a:ln w="9525">
            <a:noFill/>
            <a:miter lim="800000"/>
            <a:headEnd/>
            <a:tailEnd/>
          </a:ln>
        </p:spPr>
        <p:txBody>
          <a:bodyPr lIns="91435" tIns="45718" rIns="91435" bIns="45718">
            <a:spAutoFit/>
          </a:bodyPr>
          <a:lstStyle/>
          <a:p>
            <a:r>
              <a:rPr lang="en-US" altLang="ja-JP" sz="3200"/>
              <a:t>Two ancestral NDKs differ 24 amino residues one another.</a:t>
            </a:r>
          </a:p>
        </p:txBody>
      </p:sp>
      <p:sp>
        <p:nvSpPr>
          <p:cNvPr id="267269" name="スライド番号プレースホルダー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58AF39-73BF-4712-97D1-0188913D0E29}" type="slidenum">
              <a:rPr lang="ja-JP" altLang="en-US"/>
              <a:pPr fontAlgn="base">
                <a:spcBef>
                  <a:spcPct val="0"/>
                </a:spcBef>
                <a:spcAft>
                  <a:spcPct val="0"/>
                </a:spcAft>
              </a:pPr>
              <a:t>33</a:t>
            </a:fld>
            <a:endParaRPr lang="ja-JP" altLang="en-US"/>
          </a:p>
        </p:txBody>
      </p:sp>
      <p:sp>
        <p:nvSpPr>
          <p:cNvPr id="267270" name="テキスト ボックス 7"/>
          <p:cNvSpPr txBox="1">
            <a:spLocks noChangeArrowheads="1"/>
          </p:cNvSpPr>
          <p:nvPr/>
        </p:nvSpPr>
        <p:spPr bwMode="auto">
          <a:xfrm>
            <a:off x="568325" y="4781550"/>
            <a:ext cx="8118475" cy="1570038"/>
          </a:xfrm>
          <a:prstGeom prst="rect">
            <a:avLst/>
          </a:prstGeom>
          <a:noFill/>
          <a:ln w="28575">
            <a:solidFill>
              <a:srgbClr val="FFC000"/>
            </a:solidFill>
            <a:miter lim="800000"/>
            <a:headEnd/>
            <a:tailEnd/>
          </a:ln>
        </p:spPr>
        <p:txBody>
          <a:bodyPr lIns="91435" tIns="45718" rIns="91435" bIns="45718">
            <a:spAutoFit/>
          </a:bodyPr>
          <a:lstStyle/>
          <a:p>
            <a:pPr algn="just"/>
            <a:r>
              <a:rPr lang="en-US" altLang="ja-JP" sz="3200"/>
              <a:t>Bac4 mutants with neighboring multiple amino acid residues were produced and analyzed. </a:t>
            </a:r>
          </a:p>
        </p:txBody>
      </p:sp>
      <p:sp>
        <p:nvSpPr>
          <p:cNvPr id="9" name="正方形/長方形 8"/>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288" y="333375"/>
            <a:ext cx="8229600" cy="1143000"/>
          </a:xfrm>
        </p:spPr>
        <p:txBody>
          <a:bodyPr/>
          <a:lstStyle/>
          <a:p>
            <a:pPr fontAlgn="auto">
              <a:spcAft>
                <a:spcPts val="0"/>
              </a:spcAft>
              <a:defRPr/>
            </a:pPr>
            <a:r>
              <a:rPr lang="en-US" altLang="ja-JP" sz="3600" dirty="0" smtClean="0"/>
              <a:t>Stability of 24 mutants of Bac4.</a:t>
            </a:r>
            <a:endParaRPr lang="ja-JP" altLang="en-US" sz="3600" dirty="0"/>
          </a:p>
        </p:txBody>
      </p:sp>
      <p:pic>
        <p:nvPicPr>
          <p:cNvPr id="269314" name="図 3" descr="C:\Users\N.Yoshiki\Desktop\論文用データ\Submission\Figure-2(Yamagishi).jpg"/>
          <p:cNvPicPr>
            <a:picLocks noChangeAspect="1" noChangeArrowheads="1"/>
          </p:cNvPicPr>
          <p:nvPr/>
        </p:nvPicPr>
        <p:blipFill>
          <a:blip r:embed="rId3"/>
          <a:srcRect t="5412" b="51282"/>
          <a:stretch>
            <a:fillRect/>
          </a:stretch>
        </p:blipFill>
        <p:spPr bwMode="auto">
          <a:xfrm>
            <a:off x="1006475" y="1484313"/>
            <a:ext cx="7526338" cy="2881312"/>
          </a:xfrm>
          <a:prstGeom prst="rect">
            <a:avLst/>
          </a:prstGeom>
          <a:noFill/>
          <a:ln w="9525">
            <a:noFill/>
            <a:miter lim="800000"/>
            <a:headEnd/>
            <a:tailEnd/>
          </a:ln>
        </p:spPr>
      </p:pic>
      <p:sp>
        <p:nvSpPr>
          <p:cNvPr id="269315" name="テキスト ボックス 4"/>
          <p:cNvSpPr txBox="1">
            <a:spLocks noChangeArrowheads="1"/>
          </p:cNvSpPr>
          <p:nvPr/>
        </p:nvSpPr>
        <p:spPr bwMode="auto">
          <a:xfrm>
            <a:off x="1808163" y="4584700"/>
            <a:ext cx="6467475" cy="708025"/>
          </a:xfrm>
          <a:prstGeom prst="rect">
            <a:avLst/>
          </a:prstGeom>
          <a:noFill/>
          <a:ln w="9525">
            <a:noFill/>
            <a:miter lim="800000"/>
            <a:headEnd/>
            <a:tailEnd/>
          </a:ln>
        </p:spPr>
        <p:txBody>
          <a:bodyPr lIns="91435" tIns="45718" rIns="91435" bIns="45718">
            <a:spAutoFit/>
          </a:bodyPr>
          <a:lstStyle/>
          <a:p>
            <a:pPr algn="just"/>
            <a:r>
              <a:rPr lang="en-US" altLang="ja-JP" sz="2000"/>
              <a:t>5 Bac4 mutants (I8V, A80V, R132K, R132N, N138D) showed stability lower than Bac4.</a:t>
            </a:r>
            <a:endParaRPr lang="ja-JP" altLang="en-US" sz="2000"/>
          </a:p>
        </p:txBody>
      </p:sp>
      <p:sp>
        <p:nvSpPr>
          <p:cNvPr id="269316" name="テキスト ボックス 5"/>
          <p:cNvSpPr txBox="1">
            <a:spLocks noChangeArrowheads="1"/>
          </p:cNvSpPr>
          <p:nvPr/>
        </p:nvSpPr>
        <p:spPr bwMode="auto">
          <a:xfrm>
            <a:off x="1692275" y="4221163"/>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69317" name="テキスト ボックス 6"/>
          <p:cNvSpPr txBox="1">
            <a:spLocks noChangeArrowheads="1"/>
          </p:cNvSpPr>
          <p:nvPr/>
        </p:nvSpPr>
        <p:spPr bwMode="auto">
          <a:xfrm>
            <a:off x="3995738" y="4211638"/>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69318" name="テキスト ボックス 7"/>
          <p:cNvSpPr txBox="1">
            <a:spLocks noChangeArrowheads="1"/>
          </p:cNvSpPr>
          <p:nvPr/>
        </p:nvSpPr>
        <p:spPr bwMode="auto">
          <a:xfrm>
            <a:off x="5668963" y="4221163"/>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69319" name="テキスト ボックス 8"/>
          <p:cNvSpPr txBox="1">
            <a:spLocks noChangeArrowheads="1"/>
          </p:cNvSpPr>
          <p:nvPr/>
        </p:nvSpPr>
        <p:spPr bwMode="auto">
          <a:xfrm>
            <a:off x="5867400" y="4230688"/>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69320" name="テキスト ボックス 9"/>
          <p:cNvSpPr txBox="1">
            <a:spLocks noChangeArrowheads="1"/>
          </p:cNvSpPr>
          <p:nvPr/>
        </p:nvSpPr>
        <p:spPr bwMode="auto">
          <a:xfrm>
            <a:off x="7019925" y="4230688"/>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69321"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2E7DA3-381C-41EB-8C3B-592D6A692718}" type="slidenum">
              <a:rPr lang="ja-JP" altLang="en-US"/>
              <a:pPr fontAlgn="base">
                <a:spcBef>
                  <a:spcPct val="0"/>
                </a:spcBef>
                <a:spcAft>
                  <a:spcPct val="0"/>
                </a:spcAft>
              </a:pPr>
              <a:t>34</a:t>
            </a:fld>
            <a:endParaRPr lang="ja-JP" altLang="en-US"/>
          </a:p>
        </p:txBody>
      </p:sp>
      <p:sp>
        <p:nvSpPr>
          <p:cNvPr id="13" name="正方形/長方形 12"/>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288" y="201613"/>
            <a:ext cx="8229600" cy="1143000"/>
          </a:xfrm>
        </p:spPr>
        <p:txBody>
          <a:bodyPr/>
          <a:lstStyle/>
          <a:p>
            <a:pPr fontAlgn="auto">
              <a:spcAft>
                <a:spcPts val="0"/>
              </a:spcAft>
              <a:defRPr/>
            </a:pPr>
            <a:r>
              <a:rPr lang="en-US" altLang="ja-JP" sz="3600" dirty="0" smtClean="0"/>
              <a:t>Bac4 mutants with neighboring residues.</a:t>
            </a:r>
            <a:endParaRPr lang="ja-JP" altLang="en-US" sz="3600" dirty="0"/>
          </a:p>
        </p:txBody>
      </p:sp>
      <p:sp>
        <p:nvSpPr>
          <p:cNvPr id="271362" name="テキスト ボックス 4"/>
          <p:cNvSpPr txBox="1">
            <a:spLocks noChangeArrowheads="1"/>
          </p:cNvSpPr>
          <p:nvPr/>
        </p:nvSpPr>
        <p:spPr bwMode="auto">
          <a:xfrm>
            <a:off x="787400" y="6184900"/>
            <a:ext cx="7597775" cy="400050"/>
          </a:xfrm>
          <a:prstGeom prst="rect">
            <a:avLst/>
          </a:prstGeom>
          <a:noFill/>
          <a:ln w="9525">
            <a:noFill/>
            <a:miter lim="800000"/>
            <a:headEnd/>
            <a:tailEnd/>
          </a:ln>
        </p:spPr>
        <p:txBody>
          <a:bodyPr wrap="none" lIns="91435" tIns="45718" rIns="91435" bIns="45718">
            <a:spAutoFit/>
          </a:bodyPr>
          <a:lstStyle/>
          <a:p>
            <a:pPr algn="just"/>
            <a:r>
              <a:rPr lang="ja-JP" altLang="en-US" sz="2000"/>
              <a:t>２</a:t>
            </a:r>
            <a:r>
              <a:rPr lang="en-US" altLang="ja-JP" sz="2000"/>
              <a:t> Bac4 mutants (L75V/A80V, M88V/V114I)showed lower stability.</a:t>
            </a:r>
            <a:endParaRPr lang="ja-JP" altLang="en-US" sz="2000"/>
          </a:p>
        </p:txBody>
      </p:sp>
      <p:sp>
        <p:nvSpPr>
          <p:cNvPr id="271363" name="テキスト ボックス 5"/>
          <p:cNvSpPr txBox="1">
            <a:spLocks noChangeArrowheads="1"/>
          </p:cNvSpPr>
          <p:nvPr/>
        </p:nvSpPr>
        <p:spPr bwMode="auto">
          <a:xfrm>
            <a:off x="1692275" y="4221163"/>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71364" name="テキスト ボックス 6"/>
          <p:cNvSpPr txBox="1">
            <a:spLocks noChangeArrowheads="1"/>
          </p:cNvSpPr>
          <p:nvPr/>
        </p:nvSpPr>
        <p:spPr bwMode="auto">
          <a:xfrm>
            <a:off x="3995738" y="4211638"/>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71365" name="テキスト ボックス 7"/>
          <p:cNvSpPr txBox="1">
            <a:spLocks noChangeArrowheads="1"/>
          </p:cNvSpPr>
          <p:nvPr/>
        </p:nvSpPr>
        <p:spPr bwMode="auto">
          <a:xfrm>
            <a:off x="5668963" y="4221163"/>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71366" name="テキスト ボックス 8"/>
          <p:cNvSpPr txBox="1">
            <a:spLocks noChangeArrowheads="1"/>
          </p:cNvSpPr>
          <p:nvPr/>
        </p:nvSpPr>
        <p:spPr bwMode="auto">
          <a:xfrm>
            <a:off x="5867400" y="4230688"/>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71367" name="テキスト ボックス 9"/>
          <p:cNvSpPr txBox="1">
            <a:spLocks noChangeArrowheads="1"/>
          </p:cNvSpPr>
          <p:nvPr/>
        </p:nvSpPr>
        <p:spPr bwMode="auto">
          <a:xfrm>
            <a:off x="7019925" y="4230688"/>
            <a:ext cx="419100" cy="373062"/>
          </a:xfrm>
          <a:prstGeom prst="rect">
            <a:avLst/>
          </a:prstGeom>
          <a:noFill/>
          <a:ln w="9525">
            <a:noFill/>
            <a:miter lim="800000"/>
            <a:headEnd/>
            <a:tailEnd/>
          </a:ln>
        </p:spPr>
        <p:txBody>
          <a:bodyPr wrap="none" lIns="91435" tIns="45718" rIns="91435" bIns="45718">
            <a:spAutoFit/>
          </a:bodyPr>
          <a:lstStyle/>
          <a:p>
            <a:r>
              <a:rPr lang="ja-JP" altLang="en-US">
                <a:solidFill>
                  <a:srgbClr val="0070C0"/>
                </a:solidFill>
              </a:rPr>
              <a:t>＊</a:t>
            </a:r>
          </a:p>
        </p:txBody>
      </p:sp>
      <p:sp>
        <p:nvSpPr>
          <p:cNvPr id="271368"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22F973-CFD2-4F36-A35B-3AA8D47EC338}" type="slidenum">
              <a:rPr lang="ja-JP" altLang="en-US"/>
              <a:pPr fontAlgn="base">
                <a:spcBef>
                  <a:spcPct val="0"/>
                </a:spcBef>
                <a:spcAft>
                  <a:spcPct val="0"/>
                </a:spcAft>
              </a:pPr>
              <a:t>35</a:t>
            </a:fld>
            <a:endParaRPr lang="ja-JP" altLang="en-US"/>
          </a:p>
        </p:txBody>
      </p:sp>
      <p:pic>
        <p:nvPicPr>
          <p:cNvPr id="271369" name="図 10"/>
          <p:cNvPicPr>
            <a:picLocks noChangeAspect="1"/>
          </p:cNvPicPr>
          <p:nvPr/>
        </p:nvPicPr>
        <p:blipFill>
          <a:blip r:embed="rId3"/>
          <a:srcRect l="5292" t="62929" r="8394"/>
          <a:stretch>
            <a:fillRect/>
          </a:stretch>
        </p:blipFill>
        <p:spPr bwMode="auto">
          <a:xfrm>
            <a:off x="271463" y="1130300"/>
            <a:ext cx="8832850" cy="5054600"/>
          </a:xfrm>
          <a:prstGeom prst="rect">
            <a:avLst/>
          </a:prstGeom>
          <a:noFill/>
          <a:ln w="9525">
            <a:noFill/>
            <a:miter lim="800000"/>
            <a:headEnd/>
            <a:tailEnd/>
          </a:ln>
        </p:spPr>
      </p:pic>
      <p:sp>
        <p:nvSpPr>
          <p:cNvPr id="13" name="正方形/長方形 12"/>
          <p:cNvSpPr/>
          <p:nvPr/>
        </p:nvSpPr>
        <p:spPr>
          <a:xfrm rot="1217919">
            <a:off x="3135313" y="4046538"/>
            <a:ext cx="184150" cy="9715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71371" name="正方形/長方形 11"/>
          <p:cNvSpPr>
            <a:spLocks noChangeArrowheads="1"/>
          </p:cNvSpPr>
          <p:nvPr/>
        </p:nvSpPr>
        <p:spPr bwMode="auto">
          <a:xfrm rot="-4212434">
            <a:off x="2567781" y="4356894"/>
            <a:ext cx="1312863" cy="339725"/>
          </a:xfrm>
          <a:prstGeom prst="rect">
            <a:avLst/>
          </a:prstGeom>
          <a:noFill/>
          <a:ln w="9525">
            <a:noFill/>
            <a:miter lim="800000"/>
            <a:headEnd/>
            <a:tailEnd/>
          </a:ln>
        </p:spPr>
        <p:txBody>
          <a:bodyPr>
            <a:spAutoFit/>
          </a:bodyPr>
          <a:lstStyle/>
          <a:p>
            <a:r>
              <a:rPr lang="en-US" altLang="ja-JP" sz="1600"/>
              <a:t>L75V/A80V</a:t>
            </a:r>
            <a:endParaRPr lang="ja-JP" altLang="en-US" sz="1600"/>
          </a:p>
        </p:txBody>
      </p:sp>
      <p:sp>
        <p:nvSpPr>
          <p:cNvPr id="271372" name="正方形/長方形 14"/>
          <p:cNvSpPr>
            <a:spLocks noChangeArrowheads="1"/>
          </p:cNvSpPr>
          <p:nvPr/>
        </p:nvSpPr>
        <p:spPr bwMode="auto">
          <a:xfrm rot="-4212434">
            <a:off x="5626100" y="4870450"/>
            <a:ext cx="866775" cy="339725"/>
          </a:xfrm>
          <a:prstGeom prst="rect">
            <a:avLst/>
          </a:prstGeom>
          <a:noFill/>
          <a:ln w="9525">
            <a:noFill/>
            <a:miter lim="800000"/>
            <a:headEnd/>
            <a:tailEnd/>
          </a:ln>
        </p:spPr>
        <p:txBody>
          <a:bodyPr>
            <a:spAutoFit/>
          </a:bodyPr>
          <a:lstStyle/>
          <a:p>
            <a:r>
              <a:rPr lang="en-US" altLang="ja-JP" sz="1600"/>
              <a:t>R132N/</a:t>
            </a:r>
            <a:endParaRPr lang="ja-JP" altLang="en-US" sz="1600"/>
          </a:p>
        </p:txBody>
      </p:sp>
      <p:sp>
        <p:nvSpPr>
          <p:cNvPr id="271373" name="正方形/長方形 15"/>
          <p:cNvSpPr>
            <a:spLocks noChangeArrowheads="1"/>
          </p:cNvSpPr>
          <p:nvPr/>
        </p:nvSpPr>
        <p:spPr bwMode="auto">
          <a:xfrm rot="-4212434">
            <a:off x="5906294" y="4839494"/>
            <a:ext cx="865187" cy="339725"/>
          </a:xfrm>
          <a:prstGeom prst="rect">
            <a:avLst/>
          </a:prstGeom>
          <a:noFill/>
          <a:ln w="9525">
            <a:noFill/>
            <a:miter lim="800000"/>
            <a:headEnd/>
            <a:tailEnd/>
          </a:ln>
        </p:spPr>
        <p:txBody>
          <a:bodyPr>
            <a:spAutoFit/>
          </a:bodyPr>
          <a:lstStyle/>
          <a:p>
            <a:r>
              <a:rPr lang="en-US" altLang="ja-JP" sz="1600"/>
              <a:t>R132N/</a:t>
            </a:r>
            <a:endParaRPr lang="ja-JP" altLang="en-US" sz="1600"/>
          </a:p>
        </p:txBody>
      </p:sp>
      <p:sp>
        <p:nvSpPr>
          <p:cNvPr id="271374" name="正方形/長方形 16"/>
          <p:cNvSpPr>
            <a:spLocks noChangeArrowheads="1"/>
          </p:cNvSpPr>
          <p:nvPr/>
        </p:nvSpPr>
        <p:spPr bwMode="auto">
          <a:xfrm rot="-4212434">
            <a:off x="6171406" y="4852194"/>
            <a:ext cx="866775" cy="338138"/>
          </a:xfrm>
          <a:prstGeom prst="rect">
            <a:avLst/>
          </a:prstGeom>
          <a:noFill/>
          <a:ln w="9525">
            <a:noFill/>
            <a:miter lim="800000"/>
            <a:headEnd/>
            <a:tailEnd/>
          </a:ln>
        </p:spPr>
        <p:txBody>
          <a:bodyPr>
            <a:spAutoFit/>
          </a:bodyPr>
          <a:lstStyle/>
          <a:p>
            <a:r>
              <a:rPr lang="en-US" altLang="ja-JP" sz="1600"/>
              <a:t>R132N/</a:t>
            </a:r>
            <a:endParaRPr lang="ja-JP" altLang="en-US" sz="1600"/>
          </a:p>
        </p:txBody>
      </p:sp>
      <p:sp>
        <p:nvSpPr>
          <p:cNvPr id="18" name="正方形/長方形 17"/>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a:xfrm>
            <a:off x="65088" y="542925"/>
            <a:ext cx="9136062" cy="1143000"/>
          </a:xfrm>
        </p:spPr>
        <p:txBody>
          <a:bodyPr>
            <a:noAutofit/>
          </a:bodyPr>
          <a:lstStyle/>
          <a:p>
            <a:pPr fontAlgn="auto">
              <a:spcAft>
                <a:spcPts val="0"/>
              </a:spcAft>
              <a:defRPr/>
            </a:pPr>
            <a:r>
              <a:rPr lang="en-US" altLang="ja-JP" sz="2400" dirty="0" smtClean="0"/>
              <a:t>NDK mutants </a:t>
            </a:r>
            <a:r>
              <a:rPr lang="ja-JP" altLang="en-US" sz="2400" dirty="0" smtClean="0"/>
              <a:t>（</a:t>
            </a:r>
            <a:r>
              <a:rPr lang="en-US" altLang="ja-JP" sz="2400" dirty="0" smtClean="0"/>
              <a:t>Bac4mut7)</a:t>
            </a:r>
            <a:r>
              <a:rPr lang="ja-JP" altLang="en-US" sz="2400" dirty="0" smtClean="0"/>
              <a:t>）</a:t>
            </a:r>
            <a:r>
              <a:rPr lang="en-US" altLang="ja-JP" sz="2400" dirty="0" smtClean="0"/>
              <a:t> possessing all the destabilizing mutations showed stability 95℃, suggesting the optimal growth temperature of the Universal common ancestor 75℃ or higher.</a:t>
            </a:r>
            <a:endParaRPr lang="ja-JP" altLang="en-US" sz="2400" dirty="0"/>
          </a:p>
        </p:txBody>
      </p:sp>
      <p:sp>
        <p:nvSpPr>
          <p:cNvPr id="273410"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FCDDED-452C-4971-ADEE-593A8D7859CC}" type="slidenum">
              <a:rPr lang="ja-JP" altLang="en-US"/>
              <a:pPr fontAlgn="base">
                <a:spcBef>
                  <a:spcPct val="0"/>
                </a:spcBef>
                <a:spcAft>
                  <a:spcPct val="0"/>
                </a:spcAft>
              </a:pPr>
              <a:t>36</a:t>
            </a:fld>
            <a:endParaRPr lang="ja-JP" altLang="en-US"/>
          </a:p>
        </p:txBody>
      </p:sp>
      <p:pic>
        <p:nvPicPr>
          <p:cNvPr id="273411" name="図 2"/>
          <p:cNvPicPr>
            <a:picLocks noChangeAspect="1"/>
          </p:cNvPicPr>
          <p:nvPr/>
        </p:nvPicPr>
        <p:blipFill>
          <a:blip r:embed="rId3"/>
          <a:srcRect t="2747" b="67465"/>
          <a:stretch>
            <a:fillRect/>
          </a:stretch>
        </p:blipFill>
        <p:spPr bwMode="auto">
          <a:xfrm>
            <a:off x="-149225" y="1685925"/>
            <a:ext cx="9942513" cy="3944938"/>
          </a:xfrm>
          <a:prstGeom prst="rect">
            <a:avLst/>
          </a:prstGeom>
          <a:noFill/>
          <a:ln w="9525">
            <a:noFill/>
            <a:miter lim="800000"/>
            <a:headEnd/>
            <a:tailEnd/>
          </a:ln>
        </p:spPr>
      </p:pic>
      <p:sp>
        <p:nvSpPr>
          <p:cNvPr id="8" name="正方形/長方形 7"/>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fontAlgn="auto">
              <a:spcAft>
                <a:spcPts val="0"/>
              </a:spcAft>
              <a:defRPr/>
            </a:pPr>
            <a:r>
              <a:rPr lang="en-US" altLang="ja-JP" sz="2800" dirty="0" smtClean="0"/>
              <a:t>All the ancestral enzymes showed high activity at high temperature.</a:t>
            </a:r>
            <a:endParaRPr lang="ja-JP" altLang="en-US" sz="2800" dirty="0"/>
          </a:p>
        </p:txBody>
      </p:sp>
      <p:sp>
        <p:nvSpPr>
          <p:cNvPr id="275458"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479263-4F51-4797-BD28-A969CE291437}" type="slidenum">
              <a:rPr lang="ja-JP" altLang="en-US"/>
              <a:pPr fontAlgn="base">
                <a:spcBef>
                  <a:spcPct val="0"/>
                </a:spcBef>
                <a:spcAft>
                  <a:spcPct val="0"/>
                </a:spcAft>
              </a:pPr>
              <a:t>37</a:t>
            </a:fld>
            <a:endParaRPr lang="ja-JP" altLang="en-US"/>
          </a:p>
        </p:txBody>
      </p:sp>
      <p:pic>
        <p:nvPicPr>
          <p:cNvPr id="275459" name="図 3"/>
          <p:cNvPicPr>
            <a:picLocks noChangeAspect="1"/>
          </p:cNvPicPr>
          <p:nvPr/>
        </p:nvPicPr>
        <p:blipFill>
          <a:blip r:embed="rId2"/>
          <a:srcRect/>
          <a:stretch>
            <a:fillRect/>
          </a:stretch>
        </p:blipFill>
        <p:spPr bwMode="auto">
          <a:xfrm>
            <a:off x="1582738" y="1470025"/>
            <a:ext cx="6418262" cy="5119688"/>
          </a:xfrm>
          <a:prstGeom prst="rect">
            <a:avLst/>
          </a:prstGeom>
          <a:noFill/>
          <a:ln w="9525">
            <a:noFill/>
            <a:miter lim="800000"/>
            <a:headEnd/>
            <a:tailEnd/>
          </a:ln>
        </p:spPr>
      </p:pic>
      <p:sp>
        <p:nvSpPr>
          <p:cNvPr id="7" name="正方形/長方形 6"/>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685800" y="304800"/>
            <a:ext cx="7772400" cy="914400"/>
          </a:xfrm>
          <a:effectLst>
            <a:outerShdw dist="35921" dir="2700000" algn="ctr" rotWithShape="0">
              <a:schemeClr val="bg2"/>
            </a:outerShdw>
          </a:effectLst>
        </p:spPr>
        <p:txBody>
          <a:bodyPr/>
          <a:lstStyle/>
          <a:p>
            <a:pPr fontAlgn="auto">
              <a:spcAft>
                <a:spcPts val="0"/>
              </a:spcAft>
              <a:defRPr/>
            </a:pPr>
            <a:r>
              <a:rPr lang="en-US" altLang="ja-JP" dirty="0" smtClean="0"/>
              <a:t>Lesson </a:t>
            </a:r>
            <a:r>
              <a:rPr lang="en-US" altLang="ja-JP" dirty="0"/>
              <a:t>2</a:t>
            </a:r>
            <a:r>
              <a:rPr lang="en-US" altLang="ja-JP" dirty="0" smtClean="0"/>
              <a:t>.</a:t>
            </a:r>
            <a:endParaRPr lang="en-US" altLang="ja-JP" dirty="0"/>
          </a:p>
        </p:txBody>
      </p:sp>
      <p:sp>
        <p:nvSpPr>
          <p:cNvPr id="282627" name="Rectangle 3"/>
          <p:cNvSpPr>
            <a:spLocks noGrp="1" noChangeArrowheads="1"/>
          </p:cNvSpPr>
          <p:nvPr>
            <p:ph idx="1"/>
          </p:nvPr>
        </p:nvSpPr>
        <p:spPr>
          <a:xfrm>
            <a:off x="762000" y="1295400"/>
            <a:ext cx="8077200" cy="5181600"/>
          </a:xfrm>
          <a:effectLst>
            <a:outerShdw dist="35921" dir="2700000" algn="ctr" rotWithShape="0">
              <a:schemeClr val="bg2"/>
            </a:outerShdw>
          </a:effectLst>
        </p:spPr>
        <p:txBody>
          <a:bodyPr rtlCol="0">
            <a:normAutofit/>
          </a:bodyPr>
          <a:lstStyle/>
          <a:p>
            <a:pPr marL="182880" indent="-182880" fontAlgn="auto">
              <a:spcAft>
                <a:spcPts val="0"/>
              </a:spcAft>
              <a:buFont typeface="Arial" pitchFamily="34" charset="0"/>
              <a:buNone/>
              <a:defRPr/>
            </a:pPr>
            <a:r>
              <a:rPr lang="en-US" altLang="ja-JP" sz="3600" dirty="0" smtClean="0"/>
              <a:t>1. The last common ancestor was hyper-</a:t>
            </a:r>
            <a:r>
              <a:rPr lang="en-US" altLang="ja-JP" sz="3600" dirty="0" err="1" smtClean="0"/>
              <a:t>themophile</a:t>
            </a:r>
            <a:r>
              <a:rPr lang="en-US" altLang="ja-JP" sz="3600" dirty="0" smtClean="0"/>
              <a:t>.</a:t>
            </a:r>
            <a:endParaRPr lang="en-US" altLang="ja-JP" sz="3600" dirty="0"/>
          </a:p>
          <a:p>
            <a:pPr marL="182880" indent="-182880" fontAlgn="auto">
              <a:spcAft>
                <a:spcPts val="0"/>
              </a:spcAft>
              <a:buFontTx/>
              <a:buNone/>
              <a:defRPr/>
            </a:pPr>
            <a:r>
              <a:rPr lang="en-US" altLang="ja-JP" sz="3600" dirty="0" smtClean="0"/>
              <a:t>2. Growth temperatures </a:t>
            </a:r>
            <a:r>
              <a:rPr lang="en-US" altLang="ja-JP" sz="3600" dirty="0"/>
              <a:t>of Bacterial </a:t>
            </a:r>
            <a:r>
              <a:rPr lang="en-US" altLang="ja-JP" sz="3600" dirty="0" smtClean="0"/>
              <a:t>ancestor was 80-93℃. Growth </a:t>
            </a:r>
            <a:r>
              <a:rPr lang="en-US" altLang="ja-JP" sz="3600" dirty="0"/>
              <a:t>temperature of </a:t>
            </a:r>
            <a:r>
              <a:rPr lang="en-US" altLang="ja-JP" sz="3600" dirty="0" err="1"/>
              <a:t>Archaeal</a:t>
            </a:r>
            <a:r>
              <a:rPr lang="en-US" altLang="ja-JP" sz="3600" dirty="0"/>
              <a:t> ancestor</a:t>
            </a:r>
            <a:r>
              <a:rPr lang="ja-JP" altLang="en-US" sz="3600" dirty="0"/>
              <a:t>：</a:t>
            </a:r>
            <a:r>
              <a:rPr lang="en-US" altLang="ja-JP" sz="3600" dirty="0"/>
              <a:t>81-97</a:t>
            </a:r>
            <a:r>
              <a:rPr lang="en-US" altLang="ja-JP" sz="3600" dirty="0" smtClean="0"/>
              <a:t>℃. Growth temperature of the last common ancestor was </a:t>
            </a:r>
            <a:r>
              <a:rPr lang="en-US" altLang="ja-JP" sz="3600" dirty="0" smtClean="0">
                <a:effectLst>
                  <a:outerShdw blurRad="38100" dist="38100" dir="2700000" algn="tl">
                    <a:srgbClr val="C0C0C0"/>
                  </a:outerShdw>
                </a:effectLst>
              </a:rPr>
              <a:t>75℃ or higher.</a:t>
            </a:r>
          </a:p>
        </p:txBody>
      </p:sp>
      <p:sp>
        <p:nvSpPr>
          <p:cNvPr id="276483"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9C79D9-7BB6-4FA8-8112-1D67CA5A82C7}" type="slidenum">
              <a:rPr lang="ja-JP" altLang="en-US"/>
              <a:pPr fontAlgn="base">
                <a:spcBef>
                  <a:spcPct val="0"/>
                </a:spcBef>
                <a:spcAft>
                  <a:spcPct val="0"/>
                </a:spcAft>
              </a:pPr>
              <a:t>38</a:t>
            </a:fld>
            <a:endParaRPr lang="ja-JP" altLang="en-US"/>
          </a:p>
        </p:txBody>
      </p:sp>
      <p:sp>
        <p:nvSpPr>
          <p:cNvPr id="7" name="正方形/長方形 6"/>
          <p:cNvSpPr/>
          <p:nvPr/>
        </p:nvSpPr>
        <p:spPr>
          <a:xfrm>
            <a:off x="-7938" y="0"/>
            <a:ext cx="3108326"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4</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If 20 amino acids </a:t>
            </a:r>
            <a:r>
              <a:rPr lang="en-US" altLang="ja-JP" dirty="0">
                <a:effectLst>
                  <a:outerShdw blurRad="38100" dist="38100" dir="2700000" algn="tl">
                    <a:srgbClr val="C0C0C0"/>
                  </a:outerShdw>
                </a:effectLst>
                <a:latin typeface="+mn-lt"/>
                <a:ea typeface="+mn-ea"/>
              </a:rPr>
              <a:t>needed </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685800" y="304800"/>
            <a:ext cx="7772400" cy="914400"/>
          </a:xfrm>
          <a:effectLst>
            <a:outerShdw dist="35921" dir="2700000" algn="ctr" rotWithShape="0">
              <a:schemeClr val="bg2"/>
            </a:outerShdw>
          </a:effectLst>
        </p:spPr>
        <p:txBody>
          <a:bodyPr/>
          <a:lstStyle/>
          <a:p>
            <a:pPr fontAlgn="auto">
              <a:spcAft>
                <a:spcPts val="0"/>
              </a:spcAft>
              <a:defRPr/>
            </a:pPr>
            <a:r>
              <a:rPr lang="en-US" altLang="ja-JP" dirty="0" smtClean="0">
                <a:effectLst>
                  <a:outerShdw blurRad="38100" dist="38100" dir="2700000" algn="tl">
                    <a:srgbClr val="000000">
                      <a:alpha val="43137"/>
                    </a:srgbClr>
                  </a:outerShdw>
                </a:effectLst>
              </a:rPr>
              <a:t>Concluding remarks</a:t>
            </a:r>
            <a:endParaRPr lang="en-US" altLang="ja-JP" dirty="0">
              <a:effectLst>
                <a:outerShdw blurRad="38100" dist="38100" dir="2700000" algn="tl">
                  <a:srgbClr val="000000">
                    <a:alpha val="43137"/>
                  </a:srgbClr>
                </a:outerShdw>
              </a:effectLst>
            </a:endParaRPr>
          </a:p>
        </p:txBody>
      </p:sp>
      <p:sp>
        <p:nvSpPr>
          <p:cNvPr id="282627" name="Rectangle 3"/>
          <p:cNvSpPr>
            <a:spLocks noGrp="1" noChangeArrowheads="1"/>
          </p:cNvSpPr>
          <p:nvPr>
            <p:ph idx="1"/>
          </p:nvPr>
        </p:nvSpPr>
        <p:spPr>
          <a:xfrm>
            <a:off x="762000" y="1295400"/>
            <a:ext cx="8077200" cy="5181600"/>
          </a:xfrm>
          <a:effectLst>
            <a:outerShdw dist="35921" dir="2700000" algn="ctr" rotWithShape="0">
              <a:schemeClr val="bg2"/>
            </a:outerShdw>
          </a:effectLst>
        </p:spPr>
        <p:txBody>
          <a:bodyPr rtlCol="0">
            <a:normAutofit lnSpcReduction="10000"/>
          </a:bodyPr>
          <a:lstStyle/>
          <a:p>
            <a:pPr marL="182880" indent="-182880" fontAlgn="auto">
              <a:spcAft>
                <a:spcPts val="0"/>
              </a:spcAft>
              <a:buFont typeface="Arial" pitchFamily="34" charset="0"/>
              <a:buNone/>
              <a:defRPr/>
            </a:pPr>
            <a:r>
              <a:rPr lang="en-US" altLang="ja-JP" sz="3600" dirty="0" smtClean="0"/>
              <a:t>Phylogenetic analysis: </a:t>
            </a:r>
          </a:p>
          <a:p>
            <a:pPr marL="182880" indent="-182880" fontAlgn="auto">
              <a:spcAft>
                <a:spcPts val="0"/>
              </a:spcAft>
              <a:buFont typeface="Arial" pitchFamily="34" charset="0"/>
              <a:buNone/>
              <a:defRPr/>
            </a:pPr>
            <a:r>
              <a:rPr lang="en-US" altLang="ja-JP" sz="3600" dirty="0" smtClean="0"/>
              <a:t>1. High ability to resolve the divergence of species.</a:t>
            </a:r>
            <a:endParaRPr lang="en-US" altLang="ja-JP" sz="3600" dirty="0"/>
          </a:p>
          <a:p>
            <a:pPr marL="182880" indent="-182880" fontAlgn="auto">
              <a:spcAft>
                <a:spcPts val="0"/>
              </a:spcAft>
              <a:buFontTx/>
              <a:buNone/>
              <a:defRPr/>
            </a:pPr>
            <a:r>
              <a:rPr lang="en-US" altLang="ja-JP" sz="3600" dirty="0"/>
              <a:t>2</a:t>
            </a:r>
            <a:r>
              <a:rPr lang="ja-JP" altLang="en-US" sz="3600" dirty="0" err="1" smtClean="0"/>
              <a:t>．</a:t>
            </a:r>
            <a:r>
              <a:rPr lang="en-US" altLang="ja-JP" sz="3600" dirty="0" smtClean="0"/>
              <a:t>Low resolution </a:t>
            </a:r>
            <a:r>
              <a:rPr lang="en-US" altLang="ja-JP" sz="3600" dirty="0"/>
              <a:t>in </a:t>
            </a:r>
            <a:r>
              <a:rPr lang="en-US" altLang="ja-JP" sz="3600" dirty="0" smtClean="0"/>
              <a:t>divergence </a:t>
            </a:r>
            <a:r>
              <a:rPr lang="en-US" altLang="ja-JP" sz="3600" dirty="0"/>
              <a:t>times.</a:t>
            </a:r>
            <a:endParaRPr lang="en-US" altLang="ja-JP" sz="3600" dirty="0" smtClean="0"/>
          </a:p>
          <a:p>
            <a:pPr marL="182880" indent="-182880" fontAlgn="auto">
              <a:spcAft>
                <a:spcPts val="0"/>
              </a:spcAft>
              <a:buFontTx/>
              <a:buNone/>
              <a:defRPr/>
            </a:pPr>
            <a:r>
              <a:rPr lang="en-US" altLang="ja-JP" sz="3600" dirty="0" smtClean="0"/>
              <a:t>Reproduction of ancient genes:</a:t>
            </a:r>
          </a:p>
          <a:p>
            <a:pPr marL="0" indent="0" fontAlgn="auto">
              <a:spcAft>
                <a:spcPts val="0"/>
              </a:spcAft>
              <a:buFont typeface="Arial" pitchFamily="34" charset="0"/>
              <a:buNone/>
              <a:defRPr/>
            </a:pPr>
            <a:r>
              <a:rPr lang="en-US" altLang="ja-JP" sz="3600" dirty="0" smtClean="0"/>
              <a:t>1</a:t>
            </a:r>
            <a:r>
              <a:rPr lang="en-US" altLang="ja-JP" sz="3600" dirty="0"/>
              <a:t>. No direct correlation to the fossil record, yet.</a:t>
            </a:r>
          </a:p>
          <a:p>
            <a:pPr marL="0" indent="0" fontAlgn="auto">
              <a:spcAft>
                <a:spcPts val="0"/>
              </a:spcAft>
              <a:buFont typeface="Arial" pitchFamily="34" charset="0"/>
              <a:buNone/>
              <a:defRPr/>
            </a:pPr>
            <a:r>
              <a:rPr lang="en-US" altLang="ja-JP" sz="3600" dirty="0"/>
              <a:t>2. Good way to get knowledge on the evolution. </a:t>
            </a:r>
          </a:p>
          <a:p>
            <a:pPr marL="0" indent="0" fontAlgn="auto">
              <a:spcAft>
                <a:spcPts val="0"/>
              </a:spcAft>
              <a:buFont typeface="Arial" pitchFamily="34" charset="0"/>
              <a:buNone/>
              <a:defRPr/>
            </a:pPr>
            <a:endParaRPr lang="en-US" altLang="ja-JP" sz="3600" dirty="0"/>
          </a:p>
        </p:txBody>
      </p:sp>
      <p:sp>
        <p:nvSpPr>
          <p:cNvPr id="278531"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F5FE3C-D9C7-429C-B050-C68A410F5419}" type="slidenum">
              <a:rPr lang="ja-JP" altLang="en-US"/>
              <a:pPr fontAlgn="base">
                <a:spcBef>
                  <a:spcPct val="0"/>
                </a:spcBef>
                <a:spcAft>
                  <a:spcPct val="0"/>
                </a:spcAft>
              </a:pPr>
              <a:t>39</a:t>
            </a:fld>
            <a:endParaRPr lang="ja-JP" altLang="en-US"/>
          </a:p>
        </p:txBody>
      </p:sp>
      <p:sp>
        <p:nvSpPr>
          <p:cNvPr id="7" name="正方形/長方形 6"/>
          <p:cNvSpPr/>
          <p:nvPr/>
        </p:nvSpPr>
        <p:spPr>
          <a:xfrm>
            <a:off x="-7938" y="0"/>
            <a:ext cx="3108326"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4</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If 20 amino acids </a:t>
            </a:r>
            <a:r>
              <a:rPr lang="en-US" altLang="ja-JP" dirty="0">
                <a:effectLst>
                  <a:outerShdw blurRad="38100" dist="38100" dir="2700000" algn="tl">
                    <a:srgbClr val="C0C0C0"/>
                  </a:outerShdw>
                </a:effectLst>
                <a:latin typeface="+mn-lt"/>
                <a:ea typeface="+mn-ea"/>
              </a:rPr>
              <a:t>needed </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207963" y="1306513"/>
            <a:ext cx="8936037" cy="1090612"/>
          </a:xfrm>
          <a:prstGeom prst="rect">
            <a:avLst/>
          </a:prstGeom>
          <a:noFill/>
          <a:ln w="9525">
            <a:noFill/>
            <a:miter lim="800000"/>
            <a:headEnd/>
            <a:tailEnd/>
          </a:ln>
        </p:spPr>
        <p:txBody>
          <a:bodyPr lIns="84701" tIns="42350" rIns="84701" bIns="42350">
            <a:spAutoFit/>
          </a:bodyPr>
          <a:lstStyle/>
          <a:p>
            <a:pPr defTabSz="847725"/>
            <a:r>
              <a:rPr kumimoji="0" lang="en-US" altLang="ja-JP" sz="2200" b="1">
                <a:solidFill>
                  <a:srgbClr val="008000"/>
                </a:solidFill>
              </a:rPr>
              <a:t>human</a:t>
            </a:r>
            <a:r>
              <a:rPr kumimoji="0" lang="en-US" altLang="ja-JP" sz="2200" b="1"/>
              <a:t>	</a:t>
            </a:r>
            <a:r>
              <a:rPr kumimoji="0" lang="en-US" altLang="ja-JP" sz="2200" b="1">
                <a:latin typeface="ＭＳ ゴシック" pitchFamily="49" charset="-128"/>
                <a:ea typeface="ＭＳ ゴシック" pitchFamily="49" charset="-128"/>
              </a:rPr>
              <a:t>VLS</a:t>
            </a:r>
            <a:r>
              <a:rPr kumimoji="0" lang="en-US" altLang="ja-JP" sz="2200" b="1">
                <a:solidFill>
                  <a:srgbClr val="FF0066"/>
                </a:solidFill>
                <a:latin typeface="ＭＳ ゴシック" pitchFamily="49" charset="-128"/>
                <a:ea typeface="ＭＳ ゴシック" pitchFamily="49" charset="-128"/>
              </a:rPr>
              <a:t>P</a:t>
            </a:r>
            <a:r>
              <a:rPr kumimoji="0" lang="en-US" altLang="ja-JP" sz="2200" b="1">
                <a:latin typeface="ＭＳ ゴシック" pitchFamily="49" charset="-128"/>
                <a:ea typeface="ＭＳ ゴシック" pitchFamily="49" charset="-128"/>
              </a:rPr>
              <a:t>ADKTNVKAAW</a:t>
            </a:r>
            <a:r>
              <a:rPr kumimoji="0" lang="en-US" altLang="ja-JP" sz="2200" b="1">
                <a:solidFill>
                  <a:srgbClr val="FF0066"/>
                </a:solidFill>
                <a:latin typeface="ＭＳ ゴシック" pitchFamily="49" charset="-128"/>
                <a:ea typeface="ＭＳ ゴシック" pitchFamily="49" charset="-128"/>
              </a:rPr>
              <a:t>G</a:t>
            </a:r>
            <a:r>
              <a:rPr kumimoji="0" lang="en-US" altLang="ja-JP" sz="2200" b="1">
                <a:latin typeface="ＭＳ ゴシック" pitchFamily="49" charset="-128"/>
                <a:ea typeface="ＭＳ ゴシック" pitchFamily="49" charset="-128"/>
              </a:rPr>
              <a:t>KVG</a:t>
            </a:r>
            <a:r>
              <a:rPr kumimoji="0" lang="en-US" altLang="ja-JP" sz="2200" b="1">
                <a:solidFill>
                  <a:srgbClr val="FF0066"/>
                </a:solidFill>
                <a:latin typeface="ＭＳ ゴシック" pitchFamily="49" charset="-128"/>
                <a:ea typeface="ＭＳ ゴシック" pitchFamily="49" charset="-128"/>
              </a:rPr>
              <a:t>A</a:t>
            </a:r>
            <a:r>
              <a:rPr kumimoji="0" lang="en-US" altLang="ja-JP" sz="2200" b="1">
                <a:latin typeface="ＭＳ ゴシック" pitchFamily="49" charset="-128"/>
                <a:ea typeface="ＭＳ ゴシック" pitchFamily="49" charset="-128"/>
              </a:rPr>
              <a:t>HAGEYGAEALERMFL</a:t>
            </a:r>
            <a:r>
              <a:rPr kumimoji="0" lang="en-US" altLang="ja-JP" sz="2200" b="1">
                <a:solidFill>
                  <a:srgbClr val="FF0066"/>
                </a:solidFill>
                <a:latin typeface="ＭＳ ゴシック" pitchFamily="49" charset="-128"/>
                <a:ea typeface="ＭＳ ゴシック" pitchFamily="49" charset="-128"/>
              </a:rPr>
              <a:t>A</a:t>
            </a:r>
            <a:r>
              <a:rPr kumimoji="0" lang="en-US" altLang="ja-JP" sz="2200" b="1">
                <a:latin typeface="ＭＳ ゴシック" pitchFamily="49" charset="-128"/>
                <a:ea typeface="ＭＳ ゴシック" pitchFamily="49" charset="-128"/>
              </a:rPr>
              <a:t>FPTTKTYFPHF</a:t>
            </a:r>
          </a:p>
          <a:p>
            <a:pPr defTabSz="847725"/>
            <a:r>
              <a:rPr kumimoji="0" lang="en-US" altLang="ja-JP" sz="2200" b="1">
                <a:solidFill>
                  <a:srgbClr val="0000FF"/>
                </a:solidFill>
              </a:rPr>
              <a:t>horse		</a:t>
            </a:r>
            <a:r>
              <a:rPr kumimoji="0" lang="en-US" altLang="ja-JP" sz="2200" b="1">
                <a:latin typeface="ＭＳ ゴシック" pitchFamily="49" charset="-128"/>
                <a:ea typeface="ＭＳ ゴシック" pitchFamily="49" charset="-128"/>
              </a:rPr>
              <a:t>VLS</a:t>
            </a:r>
            <a:r>
              <a:rPr kumimoji="0" lang="en-US" altLang="ja-JP" sz="2200" b="1">
                <a:solidFill>
                  <a:srgbClr val="FF0066"/>
                </a:solidFill>
                <a:latin typeface="ＭＳ ゴシック" pitchFamily="49" charset="-128"/>
                <a:ea typeface="ＭＳ ゴシック" pitchFamily="49" charset="-128"/>
              </a:rPr>
              <a:t>A</a:t>
            </a:r>
            <a:r>
              <a:rPr kumimoji="0" lang="en-US" altLang="ja-JP" sz="2200" b="1">
                <a:latin typeface="ＭＳ ゴシック" pitchFamily="49" charset="-128"/>
                <a:ea typeface="ＭＳ ゴシック" pitchFamily="49" charset="-128"/>
              </a:rPr>
              <a:t>ADKTNVKAAW</a:t>
            </a:r>
            <a:r>
              <a:rPr kumimoji="0" lang="en-US" altLang="ja-JP" sz="2200" b="1">
                <a:solidFill>
                  <a:srgbClr val="FF0066"/>
                </a:solidFill>
                <a:latin typeface="ＭＳ ゴシック" pitchFamily="49" charset="-128"/>
                <a:ea typeface="ＭＳ ゴシック" pitchFamily="49" charset="-128"/>
              </a:rPr>
              <a:t>S</a:t>
            </a:r>
            <a:r>
              <a:rPr kumimoji="0" lang="en-US" altLang="ja-JP" sz="2200" b="1">
                <a:latin typeface="ＭＳ ゴシック" pitchFamily="49" charset="-128"/>
                <a:ea typeface="ＭＳ ゴシック" pitchFamily="49" charset="-128"/>
              </a:rPr>
              <a:t>KVG</a:t>
            </a:r>
            <a:r>
              <a:rPr kumimoji="0" lang="en-US" altLang="ja-JP" sz="2200" b="1">
                <a:solidFill>
                  <a:srgbClr val="FF0066"/>
                </a:solidFill>
                <a:latin typeface="ＭＳ ゴシック" pitchFamily="49" charset="-128"/>
                <a:ea typeface="ＭＳ ゴシック" pitchFamily="49" charset="-128"/>
              </a:rPr>
              <a:t>G</a:t>
            </a:r>
            <a:r>
              <a:rPr kumimoji="0" lang="en-US" altLang="ja-JP" sz="2200" b="1">
                <a:latin typeface="ＭＳ ゴシック" pitchFamily="49" charset="-128"/>
                <a:ea typeface="ＭＳ ゴシック" pitchFamily="49" charset="-128"/>
              </a:rPr>
              <a:t>HAGEYGAEALERMFL</a:t>
            </a:r>
            <a:r>
              <a:rPr kumimoji="0" lang="en-US" altLang="ja-JP" sz="2200" b="1">
                <a:solidFill>
                  <a:srgbClr val="FF0066"/>
                </a:solidFill>
                <a:latin typeface="ＭＳ ゴシック" pitchFamily="49" charset="-128"/>
                <a:ea typeface="ＭＳ ゴシック" pitchFamily="49" charset="-128"/>
              </a:rPr>
              <a:t>G</a:t>
            </a:r>
            <a:r>
              <a:rPr kumimoji="0" lang="en-US" altLang="ja-JP" sz="2200" b="1">
                <a:latin typeface="ＭＳ ゴシック" pitchFamily="49" charset="-128"/>
                <a:ea typeface="ＭＳ ゴシック" pitchFamily="49" charset="-128"/>
              </a:rPr>
              <a:t>FPTTKTYFPHF</a:t>
            </a:r>
          </a:p>
          <a:p>
            <a:pPr defTabSz="847725"/>
            <a:r>
              <a:rPr kumimoji="0" lang="en-US" altLang="ja-JP" sz="2200" b="1"/>
              <a:t>carp		</a:t>
            </a:r>
            <a:r>
              <a:rPr kumimoji="0" lang="en-US" altLang="ja-JP" sz="2200" b="1">
                <a:solidFill>
                  <a:srgbClr val="FF0066"/>
                </a:solidFill>
                <a:latin typeface="ＭＳ ゴシック" pitchFamily="49" charset="-128"/>
                <a:ea typeface="ＭＳ ゴシック" pitchFamily="49" charset="-128"/>
              </a:rPr>
              <a:t>S</a:t>
            </a:r>
            <a:r>
              <a:rPr kumimoji="0" lang="en-US" altLang="ja-JP" sz="2200" b="1">
                <a:latin typeface="ＭＳ ゴシック" pitchFamily="49" charset="-128"/>
                <a:ea typeface="ＭＳ ゴシック" pitchFamily="49" charset="-128"/>
              </a:rPr>
              <a:t>LS</a:t>
            </a:r>
            <a:r>
              <a:rPr kumimoji="0" lang="en-US" altLang="ja-JP" sz="2200" b="1">
                <a:solidFill>
                  <a:srgbClr val="FF0066"/>
                </a:solidFill>
                <a:latin typeface="ＭＳ ゴシック" pitchFamily="49" charset="-128"/>
                <a:ea typeface="ＭＳ ゴシック" pitchFamily="49" charset="-128"/>
              </a:rPr>
              <a:t>DK</a:t>
            </a:r>
            <a:r>
              <a:rPr kumimoji="0" lang="en-US" altLang="ja-JP" sz="2200" b="1">
                <a:latin typeface="ＭＳ ゴシック" pitchFamily="49" charset="-128"/>
                <a:ea typeface="ＭＳ ゴシック" pitchFamily="49" charset="-128"/>
              </a:rPr>
              <a:t>SK</a:t>
            </a:r>
            <a:r>
              <a:rPr kumimoji="0" lang="en-US" altLang="ja-JP" sz="2200" b="1">
                <a:solidFill>
                  <a:srgbClr val="FF0066"/>
                </a:solidFill>
                <a:latin typeface="ＭＳ ゴシック" pitchFamily="49" charset="-128"/>
                <a:ea typeface="ＭＳ ゴシック" pitchFamily="49" charset="-128"/>
              </a:rPr>
              <a:t>AA</a:t>
            </a:r>
            <a:r>
              <a:rPr kumimoji="0" lang="en-US" altLang="ja-JP" sz="2200" b="1">
                <a:latin typeface="ＭＳ ゴシック" pitchFamily="49" charset="-128"/>
                <a:ea typeface="ＭＳ ゴシック" pitchFamily="49" charset="-128"/>
              </a:rPr>
              <a:t>VK</a:t>
            </a:r>
            <a:r>
              <a:rPr kumimoji="0" lang="en-US" altLang="ja-JP" sz="2200" b="1">
                <a:solidFill>
                  <a:srgbClr val="FF0066"/>
                </a:solidFill>
                <a:latin typeface="ＭＳ ゴシック" pitchFamily="49" charset="-128"/>
                <a:ea typeface="ＭＳ ゴシック" pitchFamily="49" charset="-128"/>
              </a:rPr>
              <a:t>I</a:t>
            </a:r>
            <a:r>
              <a:rPr kumimoji="0" lang="en-US" altLang="ja-JP" sz="2200" b="1">
                <a:latin typeface="ＭＳ ゴシック" pitchFamily="49" charset="-128"/>
                <a:ea typeface="ＭＳ ゴシック" pitchFamily="49" charset="-128"/>
              </a:rPr>
              <a:t>AW</a:t>
            </a:r>
            <a:r>
              <a:rPr kumimoji="0" lang="en-US" altLang="ja-JP" sz="2200" b="1">
                <a:solidFill>
                  <a:srgbClr val="FF0066"/>
                </a:solidFill>
                <a:latin typeface="ＭＳ ゴシック" pitchFamily="49" charset="-128"/>
                <a:ea typeface="ＭＳ ゴシック" pitchFamily="49" charset="-128"/>
              </a:rPr>
              <a:t>A</a:t>
            </a:r>
            <a:r>
              <a:rPr kumimoji="0" lang="en-US" altLang="ja-JP" sz="2200" b="1">
                <a:latin typeface="ＭＳ ゴシック" pitchFamily="49" charset="-128"/>
                <a:ea typeface="ＭＳ ゴシック" pitchFamily="49" charset="-128"/>
              </a:rPr>
              <a:t>K</a:t>
            </a:r>
            <a:r>
              <a:rPr kumimoji="0" lang="en-US" altLang="ja-JP" sz="2200" b="1">
                <a:solidFill>
                  <a:srgbClr val="FF0066"/>
                </a:solidFill>
                <a:latin typeface="ＭＳ ゴシック" pitchFamily="49" charset="-128"/>
                <a:ea typeface="ＭＳ ゴシック" pitchFamily="49" charset="-128"/>
              </a:rPr>
              <a:t>ISPK</a:t>
            </a:r>
            <a:r>
              <a:rPr kumimoji="0" lang="en-US" altLang="ja-JP" sz="2200" b="1">
                <a:latin typeface="ＭＳ ゴシック" pitchFamily="49" charset="-128"/>
                <a:ea typeface="ＭＳ ゴシック" pitchFamily="49" charset="-128"/>
              </a:rPr>
              <a:t>A</a:t>
            </a:r>
            <a:r>
              <a:rPr kumimoji="0" lang="en-US" altLang="ja-JP" sz="2200" b="1">
                <a:solidFill>
                  <a:srgbClr val="FF0066"/>
                </a:solidFill>
                <a:latin typeface="ＭＳ ゴシック" pitchFamily="49" charset="-128"/>
                <a:ea typeface="ＭＳ ゴシック" pitchFamily="49" charset="-128"/>
              </a:rPr>
              <a:t>DDI</a:t>
            </a:r>
            <a:r>
              <a:rPr kumimoji="0" lang="en-US" altLang="ja-JP" sz="2200" b="1">
                <a:latin typeface="ＭＳ ゴシック" pitchFamily="49" charset="-128"/>
                <a:ea typeface="ＭＳ ゴシック" pitchFamily="49" charset="-128"/>
              </a:rPr>
              <a:t>GAEAL</a:t>
            </a:r>
            <a:r>
              <a:rPr kumimoji="0" lang="en-US" altLang="ja-JP" sz="2200" b="1">
                <a:solidFill>
                  <a:srgbClr val="FF0066"/>
                </a:solidFill>
                <a:latin typeface="ＭＳ ゴシック" pitchFamily="49" charset="-128"/>
                <a:ea typeface="ＭＳ ゴシック" pitchFamily="49" charset="-128"/>
              </a:rPr>
              <a:t>G</a:t>
            </a:r>
            <a:r>
              <a:rPr kumimoji="0" lang="en-US" altLang="ja-JP" sz="2200" b="1">
                <a:latin typeface="ＭＳ ゴシック" pitchFamily="49" charset="-128"/>
                <a:ea typeface="ＭＳ ゴシック" pitchFamily="49" charset="-128"/>
              </a:rPr>
              <a:t>RM</a:t>
            </a:r>
            <a:r>
              <a:rPr kumimoji="0" lang="en-US" altLang="ja-JP" sz="2200" b="1">
                <a:solidFill>
                  <a:srgbClr val="FF0066"/>
                </a:solidFill>
                <a:latin typeface="ＭＳ ゴシック" pitchFamily="49" charset="-128"/>
                <a:ea typeface="ＭＳ ゴシック" pitchFamily="49" charset="-128"/>
              </a:rPr>
              <a:t>LTVYPQ</a:t>
            </a:r>
            <a:r>
              <a:rPr kumimoji="0" lang="en-US" altLang="ja-JP" sz="2200" b="1">
                <a:latin typeface="ＭＳ ゴシック" pitchFamily="49" charset="-128"/>
                <a:ea typeface="ＭＳ ゴシック" pitchFamily="49" charset="-128"/>
              </a:rPr>
              <a:t>TK</a:t>
            </a:r>
            <a:r>
              <a:rPr kumimoji="0" lang="en-US" altLang="ja-JP" sz="2200" b="1">
                <a:solidFill>
                  <a:srgbClr val="FF0066"/>
                </a:solidFill>
                <a:latin typeface="ＭＳ ゴシック" pitchFamily="49" charset="-128"/>
                <a:ea typeface="ＭＳ ゴシック" pitchFamily="49" charset="-128"/>
              </a:rPr>
              <a:t>T</a:t>
            </a:r>
            <a:r>
              <a:rPr kumimoji="0" lang="en-US" altLang="ja-JP" sz="2200" b="1">
                <a:latin typeface="ＭＳ ゴシック" pitchFamily="49" charset="-128"/>
                <a:ea typeface="ＭＳ ゴシック" pitchFamily="49" charset="-128"/>
              </a:rPr>
              <a:t>YF</a:t>
            </a:r>
            <a:r>
              <a:rPr kumimoji="0" lang="en-US" altLang="ja-JP" sz="2200" b="1">
                <a:solidFill>
                  <a:srgbClr val="FF0066"/>
                </a:solidFill>
                <a:latin typeface="ＭＳ ゴシック" pitchFamily="49" charset="-128"/>
                <a:ea typeface="ＭＳ ゴシック" pitchFamily="49" charset="-128"/>
              </a:rPr>
              <a:t>A</a:t>
            </a:r>
            <a:r>
              <a:rPr kumimoji="0" lang="en-US" altLang="ja-JP" sz="2200" b="1">
                <a:latin typeface="ＭＳ ゴシック" pitchFamily="49" charset="-128"/>
                <a:ea typeface="ＭＳ ゴシック" pitchFamily="49" charset="-128"/>
              </a:rPr>
              <a:t>H</a:t>
            </a:r>
            <a:r>
              <a:rPr kumimoji="0" lang="en-US" altLang="ja-JP" sz="2200" b="1">
                <a:solidFill>
                  <a:srgbClr val="FF0066"/>
                </a:solidFill>
                <a:latin typeface="ＭＳ ゴシック" pitchFamily="49" charset="-128"/>
                <a:ea typeface="ＭＳ ゴシック" pitchFamily="49" charset="-128"/>
              </a:rPr>
              <a:t>W</a:t>
            </a:r>
          </a:p>
        </p:txBody>
      </p:sp>
      <p:grpSp>
        <p:nvGrpSpPr>
          <p:cNvPr id="20482" name="Group 3"/>
          <p:cNvGrpSpPr>
            <a:grpSpLocks/>
          </p:cNvGrpSpPr>
          <p:nvPr/>
        </p:nvGrpSpPr>
        <p:grpSpPr bwMode="auto">
          <a:xfrm>
            <a:off x="2692400" y="3675063"/>
            <a:ext cx="3495675" cy="2403475"/>
            <a:chOff x="1869" y="2252"/>
            <a:chExt cx="2427" cy="1588"/>
          </a:xfrm>
        </p:grpSpPr>
        <p:sp>
          <p:nvSpPr>
            <p:cNvPr id="8201" name="Line 4"/>
            <p:cNvSpPr>
              <a:spLocks noChangeShapeType="1"/>
            </p:cNvSpPr>
            <p:nvPr/>
          </p:nvSpPr>
          <p:spPr bwMode="auto">
            <a:xfrm>
              <a:off x="1869" y="2252"/>
              <a:ext cx="1344" cy="1588"/>
            </a:xfrm>
            <a:prstGeom prst="line">
              <a:avLst/>
            </a:prstGeom>
            <a:noFill/>
            <a:ln w="82550">
              <a:solidFill>
                <a:schemeClr val="tx1"/>
              </a:solidFill>
              <a:round/>
              <a:headEnd/>
              <a:tailEnd/>
            </a:ln>
            <a:effectLst>
              <a:outerShdw blurRad="63500" dist="38099" dir="2700000" algn="ctr" rotWithShape="0">
                <a:schemeClr val="tx1">
                  <a:alpha val="74998"/>
                </a:schemeClr>
              </a:outerShdw>
            </a:effectLst>
            <a:extLst>
              <a:ext uri="{909E8E84-426E-40DD-AFC4-6F175D3DCCD1}"/>
            </a:extLst>
          </p:spPr>
          <p:txBody>
            <a:bodyPr/>
            <a:lstStyle/>
            <a:p>
              <a:pPr fontAlgn="auto">
                <a:spcBef>
                  <a:spcPts val="0"/>
                </a:spcBef>
                <a:spcAft>
                  <a:spcPts val="0"/>
                </a:spcAft>
                <a:defRPr/>
              </a:pPr>
              <a:endParaRPr lang="ja-JP" altLang="en-US">
                <a:latin typeface="+mn-lt"/>
                <a:ea typeface="+mn-ea"/>
              </a:endParaRPr>
            </a:p>
          </p:txBody>
        </p:sp>
        <p:sp>
          <p:nvSpPr>
            <p:cNvPr id="8202" name="Line 5"/>
            <p:cNvSpPr>
              <a:spLocks noChangeShapeType="1"/>
            </p:cNvSpPr>
            <p:nvPr/>
          </p:nvSpPr>
          <p:spPr bwMode="auto">
            <a:xfrm flipH="1">
              <a:off x="2641" y="2256"/>
              <a:ext cx="558" cy="889"/>
            </a:xfrm>
            <a:prstGeom prst="line">
              <a:avLst/>
            </a:prstGeom>
            <a:noFill/>
            <a:ln w="82550">
              <a:solidFill>
                <a:schemeClr val="tx1"/>
              </a:solidFill>
              <a:round/>
              <a:headEnd/>
              <a:tailEnd/>
            </a:ln>
            <a:effectLst>
              <a:outerShdw blurRad="63500" dist="38099" dir="2700000" algn="ctr" rotWithShape="0">
                <a:schemeClr val="tx1">
                  <a:alpha val="74998"/>
                </a:schemeClr>
              </a:outerShdw>
            </a:effectLst>
            <a:extLst>
              <a:ext uri="{909E8E84-426E-40DD-AFC4-6F175D3DCCD1}"/>
            </a:extLst>
          </p:spPr>
          <p:txBody>
            <a:bodyPr/>
            <a:lstStyle/>
            <a:p>
              <a:pPr fontAlgn="auto">
                <a:spcBef>
                  <a:spcPts val="0"/>
                </a:spcBef>
                <a:spcAft>
                  <a:spcPts val="0"/>
                </a:spcAft>
                <a:defRPr/>
              </a:pPr>
              <a:endParaRPr lang="ja-JP" altLang="en-US">
                <a:latin typeface="+mn-lt"/>
                <a:ea typeface="+mn-ea"/>
              </a:endParaRPr>
            </a:p>
          </p:txBody>
        </p:sp>
        <p:sp>
          <p:nvSpPr>
            <p:cNvPr id="8203" name="Line 6"/>
            <p:cNvSpPr>
              <a:spLocks noChangeShapeType="1"/>
            </p:cNvSpPr>
            <p:nvPr/>
          </p:nvSpPr>
          <p:spPr bwMode="auto">
            <a:xfrm flipH="1">
              <a:off x="3213" y="2304"/>
              <a:ext cx="1083" cy="1536"/>
            </a:xfrm>
            <a:prstGeom prst="line">
              <a:avLst/>
            </a:prstGeom>
            <a:noFill/>
            <a:ln w="82550">
              <a:solidFill>
                <a:schemeClr val="tx1"/>
              </a:solidFill>
              <a:round/>
              <a:headEnd/>
              <a:tailEnd/>
            </a:ln>
            <a:effectLst>
              <a:outerShdw blurRad="63500" dist="38099" dir="2700000" algn="ctr" rotWithShape="0">
                <a:schemeClr val="tx1">
                  <a:alpha val="74998"/>
                </a:schemeClr>
              </a:outerShdw>
            </a:effectLst>
            <a:extLst>
              <a:ext uri="{909E8E84-426E-40DD-AFC4-6F175D3DCCD1}"/>
            </a:extLst>
          </p:spPr>
          <p:txBody>
            <a:bodyPr/>
            <a:lstStyle/>
            <a:p>
              <a:pPr fontAlgn="auto">
                <a:spcBef>
                  <a:spcPts val="0"/>
                </a:spcBef>
                <a:spcAft>
                  <a:spcPts val="0"/>
                </a:spcAft>
                <a:defRPr/>
              </a:pPr>
              <a:endParaRPr lang="ja-JP" altLang="en-US">
                <a:latin typeface="+mn-lt"/>
                <a:ea typeface="+mn-ea"/>
              </a:endParaRPr>
            </a:p>
          </p:txBody>
        </p:sp>
      </p:grpSp>
      <p:sp>
        <p:nvSpPr>
          <p:cNvPr id="20483" name="Rectangle 7"/>
          <p:cNvSpPr>
            <a:spLocks noChangeArrowheads="1"/>
          </p:cNvSpPr>
          <p:nvPr/>
        </p:nvSpPr>
        <p:spPr bwMode="auto">
          <a:xfrm>
            <a:off x="2390775" y="3246438"/>
            <a:ext cx="1222375" cy="469900"/>
          </a:xfrm>
          <a:prstGeom prst="rect">
            <a:avLst/>
          </a:prstGeom>
          <a:noFill/>
          <a:ln w="9525">
            <a:noFill/>
            <a:miter lim="800000"/>
            <a:headEnd/>
            <a:tailEnd/>
          </a:ln>
        </p:spPr>
        <p:txBody>
          <a:bodyPr wrap="none" lIns="84701" tIns="42350" rIns="84701" bIns="42350">
            <a:spAutoFit/>
          </a:bodyPr>
          <a:lstStyle/>
          <a:p>
            <a:pPr defTabSz="847725"/>
            <a:r>
              <a:rPr lang="en-US" altLang="ja-JP" sz="2500" b="1">
                <a:solidFill>
                  <a:srgbClr val="008000"/>
                </a:solidFill>
              </a:rPr>
              <a:t>human</a:t>
            </a:r>
          </a:p>
        </p:txBody>
      </p:sp>
      <p:sp>
        <p:nvSpPr>
          <p:cNvPr id="20484" name="Rectangle 8"/>
          <p:cNvSpPr>
            <a:spLocks noChangeArrowheads="1"/>
          </p:cNvSpPr>
          <p:nvPr/>
        </p:nvSpPr>
        <p:spPr bwMode="auto">
          <a:xfrm>
            <a:off x="4217988" y="3249613"/>
            <a:ext cx="1033462" cy="466725"/>
          </a:xfrm>
          <a:prstGeom prst="rect">
            <a:avLst/>
          </a:prstGeom>
          <a:noFill/>
          <a:ln w="9525">
            <a:noFill/>
            <a:miter lim="800000"/>
            <a:headEnd/>
            <a:tailEnd/>
          </a:ln>
        </p:spPr>
        <p:txBody>
          <a:bodyPr wrap="none" lIns="84701" tIns="42350" rIns="84701" bIns="42350">
            <a:spAutoFit/>
          </a:bodyPr>
          <a:lstStyle/>
          <a:p>
            <a:pPr defTabSz="847725"/>
            <a:r>
              <a:rPr lang="en-US" altLang="ja-JP" sz="2500" b="1">
                <a:solidFill>
                  <a:srgbClr val="0000FF"/>
                </a:solidFill>
              </a:rPr>
              <a:t>horse</a:t>
            </a:r>
          </a:p>
        </p:txBody>
      </p:sp>
      <p:sp>
        <p:nvSpPr>
          <p:cNvPr id="20485" name="Rectangle 9"/>
          <p:cNvSpPr>
            <a:spLocks noChangeArrowheads="1"/>
          </p:cNvSpPr>
          <p:nvPr/>
        </p:nvSpPr>
        <p:spPr bwMode="auto">
          <a:xfrm>
            <a:off x="5916613" y="3249613"/>
            <a:ext cx="838200" cy="466725"/>
          </a:xfrm>
          <a:prstGeom prst="rect">
            <a:avLst/>
          </a:prstGeom>
          <a:noFill/>
          <a:ln w="9525">
            <a:noFill/>
            <a:miter lim="800000"/>
            <a:headEnd/>
            <a:tailEnd/>
          </a:ln>
        </p:spPr>
        <p:txBody>
          <a:bodyPr wrap="none" lIns="84701" tIns="42350" rIns="84701" bIns="42350">
            <a:spAutoFit/>
          </a:bodyPr>
          <a:lstStyle/>
          <a:p>
            <a:pPr defTabSz="847725"/>
            <a:r>
              <a:rPr lang="en-US" altLang="ja-JP" sz="2500" b="1"/>
              <a:t>carp</a:t>
            </a:r>
          </a:p>
        </p:txBody>
      </p:sp>
      <p:sp>
        <p:nvSpPr>
          <p:cNvPr id="20486" name="テキスト ボックス 1"/>
          <p:cNvSpPr txBox="1">
            <a:spLocks noChangeArrowheads="1"/>
          </p:cNvSpPr>
          <p:nvPr/>
        </p:nvSpPr>
        <p:spPr bwMode="auto">
          <a:xfrm>
            <a:off x="536575" y="760413"/>
            <a:ext cx="6931025" cy="461962"/>
          </a:xfrm>
          <a:prstGeom prst="rect">
            <a:avLst/>
          </a:prstGeom>
          <a:noFill/>
          <a:ln w="9525">
            <a:noFill/>
            <a:miter lim="800000"/>
            <a:headEnd/>
            <a:tailEnd/>
          </a:ln>
        </p:spPr>
        <p:txBody>
          <a:bodyPr wrap="none">
            <a:spAutoFit/>
          </a:bodyPr>
          <a:lstStyle/>
          <a:p>
            <a:r>
              <a:rPr lang="en-US" altLang="ja-JP" sz="2400">
                <a:ea typeface="Osaka"/>
                <a:cs typeface="Osaka"/>
              </a:rPr>
              <a:t>Amino acid sequences of the gene of hemoglobin</a:t>
            </a:r>
            <a:endParaRPr lang="ja-JP" altLang="en-US" sz="2400">
              <a:ea typeface="Osaka"/>
              <a:cs typeface="Osaka"/>
            </a:endParaRPr>
          </a:p>
        </p:txBody>
      </p:sp>
      <p:sp>
        <p:nvSpPr>
          <p:cNvPr id="8200" name="テキスト ボックス 1"/>
          <p:cNvSpPr txBox="1">
            <a:spLocks noChangeArrowheads="1"/>
          </p:cNvSpPr>
          <p:nvPr/>
        </p:nvSpPr>
        <p:spPr bwMode="auto">
          <a:xfrm>
            <a:off x="452438" y="330200"/>
            <a:ext cx="6280150" cy="523875"/>
          </a:xfrm>
          <a:prstGeom prst="rect">
            <a:avLst/>
          </a:prstGeom>
          <a:noFill/>
          <a:ln>
            <a:noFill/>
          </a:ln>
          <a:extLst>
            <a:ext uri="{909E8E84-426E-40DD-AFC4-6F175D3DCCD1}"/>
            <a:ext uri="{91240B29-F687-4F45-9708-019B960494DF}"/>
          </a:extLst>
        </p:spPr>
        <p:txBody>
          <a:bodyPr wrap="none">
            <a:spAutoFit/>
          </a:bodyPr>
          <a:lstStyle>
            <a:lvl1pPr eaLnBrk="0" hangingPunct="0">
              <a:defRPr kumimoji="1" sz="1400" i="1">
                <a:solidFill>
                  <a:schemeClr val="tx1"/>
                </a:solidFill>
                <a:latin typeface="Arial" charset="0"/>
                <a:ea typeface="Osaka" charset="0"/>
                <a:cs typeface="Osaka" charset="0"/>
              </a:defRPr>
            </a:lvl1pPr>
            <a:lvl2pPr marL="742950" indent="-285750" eaLnBrk="0" hangingPunct="0">
              <a:defRPr kumimoji="1" sz="1400" i="1">
                <a:solidFill>
                  <a:schemeClr val="tx1"/>
                </a:solidFill>
                <a:latin typeface="Arial" charset="0"/>
                <a:ea typeface="Osaka" charset="0"/>
                <a:cs typeface="Osaka" charset="0"/>
              </a:defRPr>
            </a:lvl2pPr>
            <a:lvl3pPr marL="1143000" indent="-228600" eaLnBrk="0" hangingPunct="0">
              <a:defRPr kumimoji="1" sz="1400" i="1">
                <a:solidFill>
                  <a:schemeClr val="tx1"/>
                </a:solidFill>
                <a:latin typeface="Arial" charset="0"/>
                <a:ea typeface="Osaka" charset="0"/>
                <a:cs typeface="Osaka" charset="0"/>
              </a:defRPr>
            </a:lvl3pPr>
            <a:lvl4pPr marL="1600200" indent="-228600" eaLnBrk="0" hangingPunct="0">
              <a:defRPr kumimoji="1" sz="1400" i="1">
                <a:solidFill>
                  <a:schemeClr val="tx1"/>
                </a:solidFill>
                <a:latin typeface="Arial" charset="0"/>
                <a:ea typeface="Osaka" charset="0"/>
                <a:cs typeface="Osaka" charset="0"/>
              </a:defRPr>
            </a:lvl4pPr>
            <a:lvl5pPr marL="2057400" indent="-228600" eaLnBrk="0" hangingPunct="0">
              <a:defRPr kumimoji="1" sz="1400" i="1">
                <a:solidFill>
                  <a:schemeClr val="tx1"/>
                </a:solidFill>
                <a:latin typeface="Arial" charset="0"/>
                <a:ea typeface="Osaka" charset="0"/>
                <a:cs typeface="Osaka" charset="0"/>
              </a:defRPr>
            </a:lvl5pPr>
            <a:lvl6pPr marL="2514600" indent="-228600" eaLnBrk="0" fontAlgn="base" hangingPunct="0">
              <a:spcBef>
                <a:spcPct val="0"/>
              </a:spcBef>
              <a:spcAft>
                <a:spcPct val="0"/>
              </a:spcAft>
              <a:defRPr kumimoji="1" sz="1400" i="1">
                <a:solidFill>
                  <a:schemeClr val="tx1"/>
                </a:solidFill>
                <a:latin typeface="Arial" charset="0"/>
                <a:ea typeface="Osaka" charset="0"/>
                <a:cs typeface="Osaka" charset="0"/>
              </a:defRPr>
            </a:lvl6pPr>
            <a:lvl7pPr marL="2971800" indent="-228600" eaLnBrk="0" fontAlgn="base" hangingPunct="0">
              <a:spcBef>
                <a:spcPct val="0"/>
              </a:spcBef>
              <a:spcAft>
                <a:spcPct val="0"/>
              </a:spcAft>
              <a:defRPr kumimoji="1" sz="1400" i="1">
                <a:solidFill>
                  <a:schemeClr val="tx1"/>
                </a:solidFill>
                <a:latin typeface="Arial" charset="0"/>
                <a:ea typeface="Osaka" charset="0"/>
                <a:cs typeface="Osaka" charset="0"/>
              </a:defRPr>
            </a:lvl7pPr>
            <a:lvl8pPr marL="3429000" indent="-228600" eaLnBrk="0" fontAlgn="base" hangingPunct="0">
              <a:spcBef>
                <a:spcPct val="0"/>
              </a:spcBef>
              <a:spcAft>
                <a:spcPct val="0"/>
              </a:spcAft>
              <a:defRPr kumimoji="1" sz="1400" i="1">
                <a:solidFill>
                  <a:schemeClr val="tx1"/>
                </a:solidFill>
                <a:latin typeface="Arial" charset="0"/>
                <a:ea typeface="Osaka" charset="0"/>
                <a:cs typeface="Osaka" charset="0"/>
              </a:defRPr>
            </a:lvl8pPr>
            <a:lvl9pPr marL="3886200" indent="-228600" eaLnBrk="0" fontAlgn="base" hangingPunct="0">
              <a:spcBef>
                <a:spcPct val="0"/>
              </a:spcBef>
              <a:spcAft>
                <a:spcPct val="0"/>
              </a:spcAft>
              <a:defRPr kumimoji="1" sz="1400" i="1">
                <a:solidFill>
                  <a:schemeClr val="tx1"/>
                </a:solidFill>
                <a:latin typeface="Arial" charset="0"/>
                <a:ea typeface="Osaka" charset="0"/>
                <a:cs typeface="Osaka" charset="0"/>
              </a:defRPr>
            </a:lvl9pPr>
          </a:lstStyle>
          <a:p>
            <a:pPr eaLnBrk="1" fontAlgn="auto" hangingPunct="1">
              <a:spcBef>
                <a:spcPts val="0"/>
              </a:spcBef>
              <a:spcAft>
                <a:spcPts val="0"/>
              </a:spcAft>
              <a:defRPr/>
            </a:pPr>
            <a:r>
              <a:rPr lang="en-US" altLang="ja-JP" sz="2800" i="0">
                <a:solidFill>
                  <a:srgbClr val="C00000"/>
                </a:solidFill>
                <a:effectLst>
                  <a:outerShdw blurRad="38100" dist="38100" dir="2700000" algn="tl">
                    <a:srgbClr val="000000">
                      <a:alpha val="43137"/>
                    </a:srgbClr>
                  </a:outerShdw>
                </a:effectLst>
              </a:rPr>
              <a:t>The way of analysing the history of life</a:t>
            </a:r>
            <a:endParaRPr lang="ja-JP" altLang="en-US" sz="2800" i="0">
              <a:solidFill>
                <a:srgbClr val="C00000"/>
              </a:solidFill>
              <a:effectLst>
                <a:outerShdw blurRad="38100" dist="38100" dir="2700000" algn="tl">
                  <a:srgbClr val="000000">
                    <a:alpha val="43137"/>
                  </a:srgbClr>
                </a:outerShdw>
              </a:effectLst>
            </a:endParaRPr>
          </a:p>
        </p:txBody>
      </p:sp>
      <p:sp>
        <p:nvSpPr>
          <p:cNvPr id="20488" name="Text Box 1036"/>
          <p:cNvSpPr txBox="1">
            <a:spLocks noChangeArrowheads="1"/>
          </p:cNvSpPr>
          <p:nvPr/>
        </p:nvSpPr>
        <p:spPr bwMode="auto">
          <a:xfrm>
            <a:off x="536575" y="2376488"/>
            <a:ext cx="8067675" cy="825500"/>
          </a:xfrm>
          <a:prstGeom prst="rect">
            <a:avLst/>
          </a:prstGeom>
          <a:noFill/>
          <a:ln w="9525">
            <a:noFill/>
            <a:miter lim="800000"/>
            <a:headEnd/>
            <a:tailEnd/>
          </a:ln>
        </p:spPr>
        <p:txBody>
          <a:bodyPr>
            <a:spAutoFit/>
          </a:bodyPr>
          <a:lstStyle/>
          <a:p>
            <a:r>
              <a:rPr lang="en-US" altLang="ja-JP" sz="2400">
                <a:solidFill>
                  <a:srgbClr val="FF0000"/>
                </a:solidFill>
                <a:latin typeface="Helvetica"/>
              </a:rPr>
              <a:t>By comparing the sequence of genes, you can infer the phylogenetic tree.</a:t>
            </a:r>
            <a:endParaRPr lang="ja-JP" altLang="en-US" sz="2400">
              <a:solidFill>
                <a:srgbClr val="FF0000"/>
              </a:solidFill>
              <a:latin typeface="Helvetica"/>
            </a:endParaRPr>
          </a:p>
        </p:txBody>
      </p:sp>
      <p:sp>
        <p:nvSpPr>
          <p:cNvPr id="13" name="正方形/長方形 12"/>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9CEE32-A15A-4B5D-B871-C2007D21AF4D}" type="slidenum">
              <a:rPr lang="en-US" altLang="ja-JP">
                <a:solidFill>
                  <a:schemeClr val="tx1"/>
                </a:solidFill>
                <a:latin typeface="Times"/>
                <a:ea typeface="Osaka"/>
                <a:cs typeface="Osaka"/>
              </a:rPr>
              <a:pPr fontAlgn="base">
                <a:spcBef>
                  <a:spcPct val="0"/>
                </a:spcBef>
                <a:spcAft>
                  <a:spcPct val="0"/>
                </a:spcAft>
              </a:pPr>
              <a:t>40</a:t>
            </a:fld>
            <a:endParaRPr lang="en-US" altLang="ja-JP">
              <a:solidFill>
                <a:schemeClr val="tx1"/>
              </a:solidFill>
              <a:latin typeface="Times"/>
              <a:ea typeface="Osaka"/>
              <a:cs typeface="Osaka"/>
            </a:endParaRPr>
          </a:p>
        </p:txBody>
      </p:sp>
      <p:sp>
        <p:nvSpPr>
          <p:cNvPr id="280578" name="Text Box 2"/>
          <p:cNvSpPr txBox="1">
            <a:spLocks noChangeArrowheads="1"/>
          </p:cNvSpPr>
          <p:nvPr/>
        </p:nvSpPr>
        <p:spPr bwMode="auto">
          <a:xfrm>
            <a:off x="346075" y="1439863"/>
            <a:ext cx="4683125" cy="5016500"/>
          </a:xfrm>
          <a:prstGeom prst="rect">
            <a:avLst/>
          </a:prstGeom>
          <a:noFill/>
          <a:ln w="9525">
            <a:noFill/>
            <a:miter lim="800000"/>
            <a:headEnd/>
            <a:tailEnd/>
          </a:ln>
        </p:spPr>
        <p:txBody>
          <a:bodyPr>
            <a:spAutoFit/>
          </a:bodyPr>
          <a:lstStyle/>
          <a:p>
            <a:r>
              <a:rPr lang="en-US" altLang="ja-JP" sz="3200">
                <a:ea typeface="Osaka"/>
                <a:cs typeface="Osaka"/>
              </a:rPr>
              <a:t>Yoshiki Nakajima</a:t>
            </a:r>
          </a:p>
          <a:p>
            <a:r>
              <a:rPr lang="en-US" altLang="ja-JP" sz="3200">
                <a:ea typeface="Osaka"/>
                <a:cs typeface="Osaka"/>
              </a:rPr>
              <a:t>Jun-ichi Miyazaki</a:t>
            </a:r>
          </a:p>
          <a:p>
            <a:r>
              <a:rPr lang="en-US" altLang="ja-JP" sz="3200">
                <a:ea typeface="Osaka"/>
                <a:cs typeface="Osaka"/>
              </a:rPr>
              <a:t>Syu-ichi Nakaya</a:t>
            </a:r>
          </a:p>
          <a:p>
            <a:r>
              <a:rPr lang="en-US" altLang="ja-JP" sz="3200">
                <a:ea typeface="Osaka"/>
                <a:cs typeface="Osaka"/>
              </a:rPr>
              <a:t>Hisako Iwabata</a:t>
            </a:r>
          </a:p>
          <a:p>
            <a:r>
              <a:rPr lang="en-US" altLang="ja-JP" sz="3200">
                <a:ea typeface="Osaka"/>
                <a:cs typeface="Osaka"/>
              </a:rPr>
              <a:t>Keiko Watanabe</a:t>
            </a:r>
          </a:p>
          <a:p>
            <a:r>
              <a:rPr lang="en-US" altLang="ja-JP" sz="3200">
                <a:ea typeface="Osaka"/>
                <a:cs typeface="Osaka"/>
              </a:rPr>
              <a:t>Hideaki Shimizu</a:t>
            </a:r>
          </a:p>
          <a:p>
            <a:r>
              <a:rPr lang="en-US" altLang="ja-JP" sz="3200">
                <a:ea typeface="Osaka"/>
                <a:cs typeface="Osaka"/>
              </a:rPr>
              <a:t>Dr. Shin-Ichi Yokobori</a:t>
            </a:r>
          </a:p>
          <a:p>
            <a:r>
              <a:rPr lang="en-US" altLang="ja-JP" sz="3200">
                <a:ea typeface="Osaka"/>
                <a:cs typeface="Osaka"/>
              </a:rPr>
              <a:t>Dr. Satoshi Akanuma</a:t>
            </a:r>
          </a:p>
          <a:p>
            <a:r>
              <a:rPr lang="en-US" altLang="ja-JP" sz="3200">
                <a:ea typeface="Osaka"/>
                <a:cs typeface="Osaka"/>
              </a:rPr>
              <a:t>Dr. Takatoshi Ohkuri</a:t>
            </a:r>
          </a:p>
          <a:p>
            <a:r>
              <a:rPr lang="en-US" altLang="ja-JP" sz="3200">
                <a:ea typeface="Osaka"/>
                <a:cs typeface="Osaka"/>
              </a:rPr>
              <a:t>Dr. Masatada Tamakoshi</a:t>
            </a:r>
          </a:p>
        </p:txBody>
      </p:sp>
      <p:sp>
        <p:nvSpPr>
          <p:cNvPr id="280579" name="Text Box 3"/>
          <p:cNvSpPr txBox="1">
            <a:spLocks noChangeArrowheads="1"/>
          </p:cNvSpPr>
          <p:nvPr/>
        </p:nvSpPr>
        <p:spPr bwMode="auto">
          <a:xfrm>
            <a:off x="4570413" y="2152650"/>
            <a:ext cx="4308475" cy="1076325"/>
          </a:xfrm>
          <a:prstGeom prst="rect">
            <a:avLst/>
          </a:prstGeom>
          <a:noFill/>
          <a:ln w="9525">
            <a:noFill/>
            <a:miter lim="800000"/>
            <a:headEnd/>
            <a:tailEnd/>
          </a:ln>
        </p:spPr>
        <p:txBody>
          <a:bodyPr wrap="none">
            <a:spAutoFit/>
          </a:bodyPr>
          <a:lstStyle/>
          <a:p>
            <a:r>
              <a:rPr lang="en-US" altLang="ja-JP" sz="3200">
                <a:ea typeface="Osaka"/>
                <a:cs typeface="Osaka"/>
              </a:rPr>
              <a:t>Dr. Takashi Yokogawa</a:t>
            </a:r>
          </a:p>
          <a:p>
            <a:r>
              <a:rPr lang="en-US" altLang="ja-JP" sz="3200">
                <a:ea typeface="Osaka"/>
                <a:cs typeface="Osaka"/>
              </a:rPr>
              <a:t>Prof.Katuya Nishikawa</a:t>
            </a:r>
            <a:endParaRPr lang="en-US" altLang="ja-JP" sz="2400">
              <a:ea typeface="Osaka"/>
              <a:cs typeface="Osaka"/>
            </a:endParaRPr>
          </a:p>
        </p:txBody>
      </p:sp>
      <p:sp>
        <p:nvSpPr>
          <p:cNvPr id="788485" name="Rectangle 5"/>
          <p:cNvSpPr>
            <a:spLocks noChangeArrowheads="1"/>
          </p:cNvSpPr>
          <p:nvPr/>
        </p:nvSpPr>
        <p:spPr bwMode="auto">
          <a:xfrm>
            <a:off x="173038" y="419100"/>
            <a:ext cx="5649912" cy="946150"/>
          </a:xfrm>
          <a:prstGeom prst="rect">
            <a:avLst/>
          </a:prstGeom>
          <a:noFill/>
          <a:ln>
            <a:noFill/>
          </a:ln>
          <a:effectLst/>
          <a:extLst/>
        </p:spPr>
        <p:txBody>
          <a:bodyPr>
            <a:spAutoFit/>
          </a:bodyPr>
          <a:lstStyle/>
          <a:p>
            <a:pPr fontAlgn="auto">
              <a:lnSpc>
                <a:spcPts val="2400"/>
              </a:lnSpc>
              <a:spcBef>
                <a:spcPct val="50000"/>
              </a:spcBef>
              <a:spcAft>
                <a:spcPts val="0"/>
              </a:spcAft>
              <a:defRPr/>
            </a:pPr>
            <a:r>
              <a:rPr lang="en-US" altLang="ja-JP" sz="3200">
                <a:solidFill>
                  <a:srgbClr val="C00000"/>
                </a:solidFill>
                <a:effectLst>
                  <a:outerShdw blurRad="38100" dist="38100" dir="2700000" algn="tl">
                    <a:srgbClr val="DDDDDD"/>
                  </a:outerShdw>
                </a:effectLst>
                <a:latin typeface="+mn-lt"/>
                <a:ea typeface="+mn-ea"/>
              </a:rPr>
              <a:t>Tokyo University of </a:t>
            </a:r>
          </a:p>
          <a:p>
            <a:pPr fontAlgn="auto">
              <a:lnSpc>
                <a:spcPts val="2400"/>
              </a:lnSpc>
              <a:spcBef>
                <a:spcPct val="50000"/>
              </a:spcBef>
              <a:spcAft>
                <a:spcPts val="0"/>
              </a:spcAft>
              <a:defRPr/>
            </a:pPr>
            <a:r>
              <a:rPr lang="en-US" altLang="ja-JP" sz="3200">
                <a:solidFill>
                  <a:srgbClr val="C00000"/>
                </a:solidFill>
                <a:effectLst>
                  <a:outerShdw blurRad="38100" dist="38100" dir="2700000" algn="tl">
                    <a:srgbClr val="DDDDDD"/>
                  </a:outerShdw>
                </a:effectLst>
                <a:latin typeface="+mn-lt"/>
                <a:ea typeface="+mn-ea"/>
              </a:rPr>
              <a:t>Pharmacy and Life Science</a:t>
            </a:r>
          </a:p>
        </p:txBody>
      </p:sp>
      <p:sp>
        <p:nvSpPr>
          <p:cNvPr id="788487" name="Rectangle 7"/>
          <p:cNvSpPr>
            <a:spLocks noChangeArrowheads="1"/>
          </p:cNvSpPr>
          <p:nvPr/>
        </p:nvSpPr>
        <p:spPr bwMode="auto">
          <a:xfrm>
            <a:off x="5311775" y="1560513"/>
            <a:ext cx="2825750" cy="579437"/>
          </a:xfrm>
          <a:prstGeom prst="rect">
            <a:avLst/>
          </a:prstGeom>
          <a:noFill/>
          <a:ln>
            <a:noFill/>
          </a:ln>
          <a:effectLst/>
          <a:extLst/>
        </p:spPr>
        <p:txBody>
          <a:bodyPr wrap="none">
            <a:spAutoFit/>
          </a:bodyPr>
          <a:lstStyle/>
          <a:p>
            <a:pPr fontAlgn="auto">
              <a:spcBef>
                <a:spcPts val="0"/>
              </a:spcBef>
              <a:spcAft>
                <a:spcPts val="0"/>
              </a:spcAft>
              <a:defRPr/>
            </a:pPr>
            <a:r>
              <a:rPr lang="en-US" altLang="ja-JP" sz="3200" dirty="0">
                <a:solidFill>
                  <a:srgbClr val="C00000"/>
                </a:solidFill>
                <a:effectLst>
                  <a:outerShdw blurRad="38100" dist="38100" dir="2700000" algn="tl">
                    <a:srgbClr val="DDDDDD"/>
                  </a:outerShdw>
                </a:effectLst>
                <a:latin typeface="+mn-lt"/>
                <a:ea typeface="+mn-ea"/>
              </a:rPr>
              <a:t>Gifu University</a:t>
            </a:r>
          </a:p>
        </p:txBody>
      </p:sp>
      <p:sp>
        <p:nvSpPr>
          <p:cNvPr id="280582" name="Text Box 10"/>
          <p:cNvSpPr txBox="1">
            <a:spLocks noChangeArrowheads="1"/>
          </p:cNvSpPr>
          <p:nvPr/>
        </p:nvSpPr>
        <p:spPr bwMode="auto">
          <a:xfrm>
            <a:off x="4711700" y="3997325"/>
            <a:ext cx="3425825" cy="584200"/>
          </a:xfrm>
          <a:prstGeom prst="rect">
            <a:avLst/>
          </a:prstGeom>
          <a:noFill/>
          <a:ln w="9525">
            <a:noFill/>
            <a:miter lim="800000"/>
            <a:headEnd/>
            <a:tailEnd/>
          </a:ln>
        </p:spPr>
        <p:txBody>
          <a:bodyPr wrap="none">
            <a:spAutoFit/>
          </a:bodyPr>
          <a:lstStyle/>
          <a:p>
            <a:r>
              <a:rPr lang="en-US" altLang="ja-JP" sz="3200">
                <a:ea typeface="Osaka"/>
                <a:cs typeface="Osaka"/>
              </a:rPr>
              <a:t>Prof. Yu Tanokura</a:t>
            </a:r>
            <a:endParaRPr lang="en-US" altLang="ja-JP" sz="2400">
              <a:ea typeface="Osaka"/>
              <a:cs typeface="Osaka"/>
            </a:endParaRPr>
          </a:p>
        </p:txBody>
      </p:sp>
      <p:sp>
        <p:nvSpPr>
          <p:cNvPr id="280583" name="Rectangle 11"/>
          <p:cNvSpPr>
            <a:spLocks noChangeArrowheads="1"/>
          </p:cNvSpPr>
          <p:nvPr/>
        </p:nvSpPr>
        <p:spPr bwMode="auto">
          <a:xfrm>
            <a:off x="5311775" y="3341688"/>
            <a:ext cx="3187700" cy="579437"/>
          </a:xfrm>
          <a:prstGeom prst="rect">
            <a:avLst/>
          </a:prstGeom>
          <a:noFill/>
          <a:ln w="9525">
            <a:noFill/>
            <a:miter lim="800000"/>
            <a:headEnd/>
            <a:tailEnd/>
          </a:ln>
        </p:spPr>
        <p:txBody>
          <a:bodyPr wrap="none">
            <a:spAutoFit/>
          </a:bodyPr>
          <a:lstStyle/>
          <a:p>
            <a:r>
              <a:rPr lang="en-US" altLang="ja-JP" sz="3200">
                <a:solidFill>
                  <a:srgbClr val="C00000"/>
                </a:solidFill>
              </a:rPr>
              <a:t>Tokyo University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スライド番号プレースホルダー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B33CD6-8C75-4674-B011-FDE850329FF5}" type="slidenum">
              <a:rPr lang="en-US" altLang="ja-JP">
                <a:solidFill>
                  <a:schemeClr val="tx1"/>
                </a:solidFill>
                <a:latin typeface="Times"/>
                <a:ea typeface="Osaka"/>
                <a:cs typeface="Osaka"/>
              </a:rPr>
              <a:pPr fontAlgn="base">
                <a:spcBef>
                  <a:spcPct val="0"/>
                </a:spcBef>
                <a:spcAft>
                  <a:spcPct val="0"/>
                </a:spcAft>
              </a:pPr>
              <a:t>41</a:t>
            </a:fld>
            <a:endParaRPr lang="en-US" altLang="ja-JP">
              <a:solidFill>
                <a:schemeClr val="tx1"/>
              </a:solidFill>
              <a:latin typeface="Times"/>
              <a:ea typeface="Osaka"/>
              <a:cs typeface="Osaka"/>
            </a:endParaRPr>
          </a:p>
        </p:txBody>
      </p:sp>
      <p:sp>
        <p:nvSpPr>
          <p:cNvPr id="840706" name="Rectangle 2"/>
          <p:cNvSpPr>
            <a:spLocks noGrp="1" noChangeArrowheads="1"/>
          </p:cNvSpPr>
          <p:nvPr>
            <p:ph type="ctrTitle"/>
          </p:nvPr>
        </p:nvSpPr>
        <p:spPr>
          <a:xfrm>
            <a:off x="2794000" y="2144713"/>
            <a:ext cx="5459413" cy="941387"/>
          </a:xfrm>
        </p:spPr>
        <p:txBody>
          <a:bodyPr/>
          <a:lstStyle/>
          <a:p>
            <a:pPr fontAlgn="auto">
              <a:spcAft>
                <a:spcPts val="0"/>
              </a:spcAft>
              <a:defRPr/>
            </a:pPr>
            <a:r>
              <a:rPr lang="en-US" altLang="ja-JP" sz="4800" dirty="0">
                <a:solidFill>
                  <a:srgbClr val="C00000"/>
                </a:solidFill>
                <a:effectLst>
                  <a:outerShdw blurRad="38100" dist="38100" dir="2700000" algn="tl">
                    <a:srgbClr val="DDDDDD"/>
                  </a:outerShdw>
                </a:effectLst>
                <a:latin typeface="Arial Unicode MS" charset="0"/>
                <a:ea typeface="Osaka" charset="0"/>
                <a:cs typeface="Arial Unicode MS" charset="0"/>
              </a:rPr>
              <a:t>Thank you!</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図 1" descr="amino20j.gif"/>
          <p:cNvPicPr>
            <a:picLocks noChangeAspect="1"/>
          </p:cNvPicPr>
          <p:nvPr/>
        </p:nvPicPr>
        <p:blipFill>
          <a:blip r:embed="rId2"/>
          <a:srcRect/>
          <a:stretch>
            <a:fillRect/>
          </a:stretch>
        </p:blipFill>
        <p:spPr bwMode="auto">
          <a:xfrm>
            <a:off x="2411413" y="1196975"/>
            <a:ext cx="4541837" cy="5303838"/>
          </a:xfrm>
          <a:prstGeom prst="rect">
            <a:avLst/>
          </a:prstGeom>
          <a:noFill/>
          <a:ln w="9525">
            <a:noFill/>
            <a:miter lim="800000"/>
            <a:headEnd/>
            <a:tailEnd/>
          </a:ln>
        </p:spPr>
      </p:pic>
      <p:sp>
        <p:nvSpPr>
          <p:cNvPr id="3" name="テキスト ボックス 2"/>
          <p:cNvSpPr txBox="1"/>
          <p:nvPr/>
        </p:nvSpPr>
        <p:spPr>
          <a:xfrm>
            <a:off x="709613" y="549275"/>
            <a:ext cx="8031162" cy="584200"/>
          </a:xfrm>
          <a:prstGeom prst="rect">
            <a:avLst/>
          </a:prstGeom>
          <a:noFill/>
        </p:spPr>
        <p:txBody>
          <a:bodyPr wrap="none">
            <a:spAutoFit/>
          </a:bodyPr>
          <a:lstStyle/>
          <a:p>
            <a:pPr fontAlgn="auto">
              <a:spcBef>
                <a:spcPts val="0"/>
              </a:spcBef>
              <a:spcAft>
                <a:spcPts val="0"/>
              </a:spcAft>
              <a:defRPr/>
            </a:pPr>
            <a:r>
              <a:rPr lang="en-US" altLang="ja-JP" sz="3200" dirty="0" err="1">
                <a:effectLst>
                  <a:outerShdw blurRad="38100" dist="38100" dir="2700000" algn="tl">
                    <a:srgbClr val="000000">
                      <a:alpha val="43137"/>
                    </a:srgbClr>
                  </a:outerShdw>
                </a:effectLst>
                <a:latin typeface="+mn-lt"/>
                <a:ea typeface="+mn-ea"/>
              </a:rPr>
              <a:t>Wether</a:t>
            </a:r>
            <a:r>
              <a:rPr lang="en-US" altLang="ja-JP" sz="3200" dirty="0">
                <a:effectLst>
                  <a:outerShdw blurRad="38100" dist="38100" dir="2700000" algn="tl">
                    <a:srgbClr val="000000">
                      <a:alpha val="43137"/>
                    </a:srgbClr>
                  </a:outerShdw>
                </a:effectLst>
                <a:latin typeface="+mn-lt"/>
                <a:ea typeface="+mn-ea"/>
              </a:rPr>
              <a:t> 20 amino acids are needed of not?</a:t>
            </a:r>
            <a:endParaRPr lang="ja-JP" altLang="en-US" sz="3200" dirty="0">
              <a:effectLst>
                <a:outerShdw blurRad="38100" dist="38100" dir="2700000" algn="tl">
                  <a:srgbClr val="000000">
                    <a:alpha val="43137"/>
                  </a:srgbClr>
                </a:outerShdw>
              </a:effectLst>
              <a:latin typeface="+mn-lt"/>
              <a:ea typeface="+mn-ea"/>
            </a:endParaRPr>
          </a:p>
        </p:txBody>
      </p:sp>
      <p:sp>
        <p:nvSpPr>
          <p:cNvPr id="284675"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D57B33-03D4-4C84-ABB3-B2E49846B09D}" type="slidenum">
              <a:rPr lang="ja-JP" altLang="en-US"/>
              <a:pPr fontAlgn="base">
                <a:spcBef>
                  <a:spcPct val="0"/>
                </a:spcBef>
                <a:spcAft>
                  <a:spcPct val="0"/>
                </a:spcAft>
              </a:pPr>
              <a:t>42</a:t>
            </a:fld>
            <a:endParaRPr lang="ja-JP" altLang="en-US"/>
          </a:p>
        </p:txBody>
      </p:sp>
      <p:sp>
        <p:nvSpPr>
          <p:cNvPr id="5" name="正方形/長方形 4"/>
          <p:cNvSpPr/>
          <p:nvPr/>
        </p:nvSpPr>
        <p:spPr>
          <a:xfrm>
            <a:off x="-7938" y="0"/>
            <a:ext cx="3108326"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4</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If 20 amino acids </a:t>
            </a:r>
            <a:r>
              <a:rPr lang="en-US" altLang="ja-JP" dirty="0">
                <a:effectLst>
                  <a:outerShdw blurRad="38100" dist="38100" dir="2700000" algn="tl">
                    <a:srgbClr val="C0C0C0"/>
                  </a:outerShdw>
                </a:effectLst>
                <a:latin typeface="+mn-lt"/>
                <a:ea typeface="+mn-ea"/>
              </a:rPr>
              <a:t>needed </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テキスト ボックス 1"/>
          <p:cNvSpPr txBox="1">
            <a:spLocks noChangeArrowheads="1"/>
          </p:cNvSpPr>
          <p:nvPr/>
        </p:nvSpPr>
        <p:spPr bwMode="auto">
          <a:xfrm>
            <a:off x="323850" y="908050"/>
            <a:ext cx="8424863" cy="2678113"/>
          </a:xfrm>
          <a:prstGeom prst="rect">
            <a:avLst/>
          </a:prstGeom>
          <a:noFill/>
          <a:ln w="9525">
            <a:noFill/>
            <a:miter lim="800000"/>
            <a:headEnd/>
            <a:tailEnd/>
          </a:ln>
        </p:spPr>
        <p:txBody>
          <a:bodyPr>
            <a:spAutoFit/>
          </a:bodyPr>
          <a:lstStyle/>
          <a:p>
            <a:r>
              <a:rPr lang="en-US" altLang="ja-JP" sz="2800"/>
              <a:t>Before the last common ancestor, number of the amino acid species may not be 20.</a:t>
            </a:r>
          </a:p>
          <a:p>
            <a:endParaRPr lang="en-US" altLang="ja-JP" sz="2800"/>
          </a:p>
          <a:p>
            <a:r>
              <a:rPr lang="en-US" altLang="ja-JP" sz="2800"/>
              <a:t>Starting from Arc1, which consist of 19 amino acid species, mutants of Arc1, each consists of 18 amino acids was constructed and analyzed.</a:t>
            </a:r>
            <a:endParaRPr lang="ja-JP" altLang="en-US" sz="2800"/>
          </a:p>
        </p:txBody>
      </p:sp>
      <p:sp>
        <p:nvSpPr>
          <p:cNvPr id="285698"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733783-61FE-4BD3-9F0B-2DF5151505EC}" type="slidenum">
              <a:rPr lang="ja-JP" altLang="en-US"/>
              <a:pPr fontAlgn="base">
                <a:spcBef>
                  <a:spcPct val="0"/>
                </a:spcBef>
                <a:spcAft>
                  <a:spcPct val="0"/>
                </a:spcAft>
              </a:pPr>
              <a:t>43</a:t>
            </a:fld>
            <a:endParaRPr lang="ja-JP" altLang="en-US"/>
          </a:p>
        </p:txBody>
      </p:sp>
      <p:sp>
        <p:nvSpPr>
          <p:cNvPr id="6" name="正方形/長方形 5"/>
          <p:cNvSpPr/>
          <p:nvPr/>
        </p:nvSpPr>
        <p:spPr>
          <a:xfrm>
            <a:off x="-7938" y="0"/>
            <a:ext cx="3108326"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4</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If 20 amino acids </a:t>
            </a:r>
            <a:r>
              <a:rPr lang="en-US" altLang="ja-JP" dirty="0">
                <a:effectLst>
                  <a:outerShdw blurRad="38100" dist="38100" dir="2700000" algn="tl">
                    <a:srgbClr val="C0C0C0"/>
                  </a:outerShdw>
                </a:effectLst>
                <a:latin typeface="+mn-lt"/>
                <a:ea typeface="+mn-ea"/>
              </a:rPr>
              <a:t>needed </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図 6" descr="篠崎さんまとめ.jpg"/>
          <p:cNvPicPr>
            <a:picLocks noChangeAspect="1"/>
          </p:cNvPicPr>
          <p:nvPr/>
        </p:nvPicPr>
        <p:blipFill>
          <a:blip r:embed="rId2"/>
          <a:srcRect/>
          <a:stretch>
            <a:fillRect/>
          </a:stretch>
        </p:blipFill>
        <p:spPr bwMode="auto">
          <a:xfrm>
            <a:off x="85725" y="981075"/>
            <a:ext cx="8972550" cy="4230688"/>
          </a:xfrm>
          <a:prstGeom prst="rect">
            <a:avLst/>
          </a:prstGeom>
          <a:noFill/>
          <a:ln w="9525">
            <a:noFill/>
            <a:miter lim="800000"/>
            <a:headEnd/>
            <a:tailEnd/>
          </a:ln>
        </p:spPr>
      </p:pic>
      <p:sp>
        <p:nvSpPr>
          <p:cNvPr id="10" name="テキスト ボックス 9"/>
          <p:cNvSpPr txBox="1"/>
          <p:nvPr/>
        </p:nvSpPr>
        <p:spPr>
          <a:xfrm>
            <a:off x="450927" y="5229200"/>
            <a:ext cx="8242146" cy="89255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38100">
            <a:solidFill>
              <a:srgbClr val="00B050"/>
            </a:solidFill>
          </a:ln>
        </p:spPr>
        <p:txBody>
          <a:bodyPr>
            <a:spAutoFit/>
          </a:bodyPr>
          <a:lstStyle/>
          <a:p>
            <a:pPr fontAlgn="auto">
              <a:spcBef>
                <a:spcPts val="0"/>
              </a:spcBef>
              <a:spcAft>
                <a:spcPts val="0"/>
              </a:spcAft>
              <a:defRPr/>
            </a:pPr>
            <a:r>
              <a:rPr lang="en-US" altLang="ja-JP" sz="2600" b="1" dirty="0" err="1">
                <a:latin typeface="Arial" pitchFamily="34" charset="0"/>
                <a:ea typeface="+mn-ea"/>
                <a:cs typeface="Arial" pitchFamily="34" charset="0"/>
              </a:rPr>
              <a:t>Ala</a:t>
            </a:r>
            <a:r>
              <a:rPr lang="en-US" altLang="ja-JP" sz="2600" b="1" dirty="0">
                <a:latin typeface="Arial" pitchFamily="34" charset="0"/>
                <a:ea typeface="+mn-ea"/>
                <a:cs typeface="Arial" pitchFamily="34" charset="0"/>
              </a:rPr>
              <a:t>, </a:t>
            </a:r>
            <a:r>
              <a:rPr lang="en-US" altLang="ja-JP" sz="2600" b="1" dirty="0" err="1">
                <a:latin typeface="Arial" pitchFamily="34" charset="0"/>
                <a:ea typeface="+mn-ea"/>
                <a:cs typeface="Arial" pitchFamily="34" charset="0"/>
              </a:rPr>
              <a:t>Phe</a:t>
            </a:r>
            <a:r>
              <a:rPr lang="en-US" altLang="ja-JP" sz="2600" b="1" dirty="0">
                <a:latin typeface="Arial" pitchFamily="34" charset="0"/>
                <a:ea typeface="+mn-ea"/>
                <a:cs typeface="Arial" pitchFamily="34" charset="0"/>
              </a:rPr>
              <a:t>, Ile, Lys, </a:t>
            </a:r>
            <a:r>
              <a:rPr lang="en-US" altLang="ja-JP" sz="2600" b="1" dirty="0" err="1">
                <a:latin typeface="Arial" pitchFamily="34" charset="0"/>
                <a:ea typeface="+mn-ea"/>
                <a:cs typeface="Arial" pitchFamily="34" charset="0"/>
              </a:rPr>
              <a:t>Leu</a:t>
            </a:r>
            <a:r>
              <a:rPr lang="en-US" altLang="ja-JP" sz="2600" b="1" dirty="0">
                <a:latin typeface="Arial" pitchFamily="34" charset="0"/>
                <a:ea typeface="+mn-ea"/>
                <a:cs typeface="Arial" pitchFamily="34" charset="0"/>
              </a:rPr>
              <a:t>, Met, </a:t>
            </a:r>
            <a:r>
              <a:rPr lang="en-US" altLang="ja-JP" sz="2600" b="1" dirty="0" err="1">
                <a:latin typeface="Arial" pitchFamily="34" charset="0"/>
                <a:ea typeface="+mn-ea"/>
                <a:cs typeface="Arial" pitchFamily="34" charset="0"/>
              </a:rPr>
              <a:t>Gln</a:t>
            </a:r>
            <a:r>
              <a:rPr lang="en-US" altLang="ja-JP" sz="2600" b="1" dirty="0">
                <a:latin typeface="Arial" pitchFamily="34" charset="0"/>
                <a:ea typeface="+mn-ea"/>
                <a:cs typeface="Arial" pitchFamily="34" charset="0"/>
              </a:rPr>
              <a:t>, Ser, </a:t>
            </a:r>
            <a:r>
              <a:rPr lang="en-US" altLang="ja-JP" sz="2600" b="1" dirty="0" err="1">
                <a:latin typeface="Arial" pitchFamily="34" charset="0"/>
                <a:ea typeface="+mn-ea"/>
                <a:cs typeface="Arial" pitchFamily="34" charset="0"/>
              </a:rPr>
              <a:t>Thr</a:t>
            </a:r>
            <a:r>
              <a:rPr lang="en-US" altLang="ja-JP" sz="2600" b="1" dirty="0">
                <a:latin typeface="Arial" pitchFamily="34" charset="0"/>
                <a:ea typeface="+mn-ea"/>
                <a:cs typeface="Arial" pitchFamily="34" charset="0"/>
              </a:rPr>
              <a:t>, </a:t>
            </a:r>
            <a:r>
              <a:rPr lang="en-US" altLang="ja-JP" sz="2600" b="1" dirty="0" err="1">
                <a:latin typeface="Arial" pitchFamily="34" charset="0"/>
                <a:ea typeface="+mn-ea"/>
                <a:cs typeface="Arial" pitchFamily="34" charset="0"/>
              </a:rPr>
              <a:t>Trp</a:t>
            </a:r>
            <a:r>
              <a:rPr lang="en-US" altLang="ja-JP" sz="2600" b="1" dirty="0">
                <a:latin typeface="Arial" pitchFamily="34" charset="0"/>
                <a:ea typeface="+mn-ea"/>
                <a:cs typeface="Arial" pitchFamily="34" charset="0"/>
              </a:rPr>
              <a:t> </a:t>
            </a:r>
            <a:r>
              <a:rPr lang="en-US" altLang="ja-JP" sz="2600" b="1" dirty="0">
                <a:latin typeface="Arial" pitchFamily="34" charset="0"/>
                <a:ea typeface="+mn-ea"/>
                <a:cs typeface="Arial" pitchFamily="34" charset="0"/>
              </a:rPr>
              <a:t>may not be needed.  </a:t>
            </a:r>
            <a:r>
              <a:rPr lang="en-US" altLang="ja-JP" sz="2600" b="1" dirty="0" err="1">
                <a:latin typeface="Arial" pitchFamily="34" charset="0"/>
                <a:ea typeface="+mn-ea"/>
                <a:cs typeface="Arial" pitchFamily="34" charset="0"/>
              </a:rPr>
              <a:t>Glu</a:t>
            </a:r>
            <a:r>
              <a:rPr lang="en-US" altLang="ja-JP" sz="2600" b="1" dirty="0">
                <a:latin typeface="Arial" pitchFamily="34" charset="0"/>
                <a:ea typeface="+mn-ea"/>
                <a:cs typeface="Arial" pitchFamily="34" charset="0"/>
              </a:rPr>
              <a:t>, </a:t>
            </a:r>
            <a:r>
              <a:rPr lang="en-US" altLang="ja-JP" sz="2600" b="1" dirty="0" err="1">
                <a:latin typeface="Arial" pitchFamily="34" charset="0"/>
                <a:ea typeface="+mn-ea"/>
                <a:cs typeface="Arial" pitchFamily="34" charset="0"/>
              </a:rPr>
              <a:t>Gly</a:t>
            </a:r>
            <a:r>
              <a:rPr lang="en-US" altLang="ja-JP" sz="2600" b="1" dirty="0">
                <a:latin typeface="Arial" pitchFamily="34" charset="0"/>
                <a:ea typeface="+mn-ea"/>
                <a:cs typeface="Arial" pitchFamily="34" charset="0"/>
              </a:rPr>
              <a:t>, His and Val are needed.</a:t>
            </a:r>
            <a:endParaRPr lang="ja-JP" altLang="en-US" sz="2600" b="1" dirty="0">
              <a:latin typeface="+mn-lt"/>
              <a:ea typeface="+mn-ea"/>
            </a:endParaRPr>
          </a:p>
        </p:txBody>
      </p:sp>
      <p:sp>
        <p:nvSpPr>
          <p:cNvPr id="286725" name="テキスト ボックス 1"/>
          <p:cNvSpPr txBox="1">
            <a:spLocks noChangeArrowheads="1"/>
          </p:cNvSpPr>
          <p:nvPr/>
        </p:nvSpPr>
        <p:spPr bwMode="auto">
          <a:xfrm>
            <a:off x="179388" y="539750"/>
            <a:ext cx="8964612" cy="954088"/>
          </a:xfrm>
          <a:prstGeom prst="rect">
            <a:avLst/>
          </a:prstGeom>
          <a:noFill/>
          <a:ln w="9525">
            <a:noFill/>
            <a:miter lim="800000"/>
            <a:headEnd/>
            <a:tailEnd/>
          </a:ln>
        </p:spPr>
        <p:txBody>
          <a:bodyPr>
            <a:spAutoFit/>
          </a:bodyPr>
          <a:lstStyle/>
          <a:p>
            <a:r>
              <a:rPr lang="en-US" altLang="ja-JP" sz="2800"/>
              <a:t>Thermal stability (red) and activity (blue) of the mutants of  Arc1.</a:t>
            </a:r>
            <a:endParaRPr lang="ja-JP" altLang="en-US" sz="2800"/>
          </a:p>
        </p:txBody>
      </p:sp>
      <p:sp>
        <p:nvSpPr>
          <p:cNvPr id="286726" name="スライド番号プレースホルダー 2"/>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C8429E-16DA-42D2-B473-B5D94DABE266}" type="slidenum">
              <a:rPr lang="ja-JP" altLang="en-US"/>
              <a:pPr fontAlgn="base">
                <a:spcBef>
                  <a:spcPct val="0"/>
                </a:spcBef>
                <a:spcAft>
                  <a:spcPct val="0"/>
                </a:spcAft>
              </a:pPr>
              <a:t>44</a:t>
            </a:fld>
            <a:endParaRPr lang="ja-JP" altLang="en-US"/>
          </a:p>
        </p:txBody>
      </p:sp>
      <p:sp>
        <p:nvSpPr>
          <p:cNvPr id="9" name="正方形/長方形 8"/>
          <p:cNvSpPr/>
          <p:nvPr/>
        </p:nvSpPr>
        <p:spPr>
          <a:xfrm>
            <a:off x="-7938" y="0"/>
            <a:ext cx="3108326"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4</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If 20 amino acids </a:t>
            </a:r>
            <a:r>
              <a:rPr lang="en-US" altLang="ja-JP" dirty="0">
                <a:effectLst>
                  <a:outerShdw blurRad="38100" dist="38100" dir="2700000" algn="tl">
                    <a:srgbClr val="C0C0C0"/>
                  </a:outerShdw>
                </a:effectLst>
                <a:latin typeface="+mn-lt"/>
                <a:ea typeface="+mn-ea"/>
              </a:rPr>
              <a:t>needed </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685800" y="304800"/>
            <a:ext cx="7772400" cy="914400"/>
          </a:xfrm>
          <a:effectLst>
            <a:outerShdw dist="35921" dir="2700000" algn="ctr" rotWithShape="0">
              <a:schemeClr val="bg2"/>
            </a:outerShdw>
          </a:effectLst>
        </p:spPr>
        <p:txBody>
          <a:bodyPr/>
          <a:lstStyle/>
          <a:p>
            <a:pPr fontAlgn="auto">
              <a:spcAft>
                <a:spcPts val="0"/>
              </a:spcAft>
              <a:defRPr/>
            </a:pPr>
            <a:r>
              <a:rPr lang="en-US" altLang="ja-JP" dirty="0" smtClean="0"/>
              <a:t>Lesson 3.</a:t>
            </a:r>
            <a:endParaRPr lang="en-US" altLang="ja-JP" dirty="0"/>
          </a:p>
        </p:txBody>
      </p:sp>
      <p:sp>
        <p:nvSpPr>
          <p:cNvPr id="282627" name="Rectangle 3"/>
          <p:cNvSpPr>
            <a:spLocks noGrp="1" noChangeArrowheads="1"/>
          </p:cNvSpPr>
          <p:nvPr>
            <p:ph idx="1"/>
          </p:nvPr>
        </p:nvSpPr>
        <p:spPr>
          <a:xfrm>
            <a:off x="762000" y="1295400"/>
            <a:ext cx="8077200" cy="5181600"/>
          </a:xfrm>
          <a:effectLst>
            <a:outerShdw dist="35921" dir="2700000" algn="ctr" rotWithShape="0">
              <a:schemeClr val="bg2"/>
            </a:outerShdw>
          </a:effectLst>
        </p:spPr>
        <p:txBody>
          <a:bodyPr rtlCol="0">
            <a:normAutofit fontScale="92500" lnSpcReduction="10000"/>
          </a:bodyPr>
          <a:lstStyle/>
          <a:p>
            <a:pPr marL="182880" indent="-182880" fontAlgn="auto">
              <a:spcAft>
                <a:spcPts val="0"/>
              </a:spcAft>
              <a:buFont typeface="Arial" pitchFamily="34" charset="0"/>
              <a:buNone/>
              <a:defRPr/>
            </a:pPr>
            <a:r>
              <a:rPr lang="en-US" altLang="ja-JP" sz="3600" dirty="0" smtClean="0">
                <a:effectLst>
                  <a:outerShdw blurRad="38100" dist="38100" dir="2700000" algn="tl">
                    <a:srgbClr val="C0C0C0"/>
                  </a:outerShdw>
                </a:effectLst>
              </a:rPr>
              <a:t>1. The last common ancestor was hyper-</a:t>
            </a:r>
            <a:r>
              <a:rPr lang="en-US" altLang="ja-JP" sz="3600" dirty="0" err="1" smtClean="0">
                <a:effectLst>
                  <a:outerShdw blurRad="38100" dist="38100" dir="2700000" algn="tl">
                    <a:srgbClr val="C0C0C0"/>
                  </a:outerShdw>
                </a:effectLst>
              </a:rPr>
              <a:t>themophile</a:t>
            </a:r>
            <a:r>
              <a:rPr lang="en-US" altLang="ja-JP" sz="3600" dirty="0" smtClean="0">
                <a:effectLst>
                  <a:outerShdw blurRad="38100" dist="38100" dir="2700000" algn="tl">
                    <a:srgbClr val="C0C0C0"/>
                  </a:outerShdw>
                </a:effectLst>
              </a:rPr>
              <a:t>.</a:t>
            </a:r>
            <a:endParaRPr lang="en-US" altLang="ja-JP" sz="3600" dirty="0">
              <a:effectLst>
                <a:outerShdw blurRad="38100" dist="38100" dir="2700000" algn="tl">
                  <a:srgbClr val="C0C0C0"/>
                </a:outerShdw>
              </a:effectLst>
            </a:endParaRPr>
          </a:p>
          <a:p>
            <a:pPr marL="182880" indent="-182880" fontAlgn="auto">
              <a:spcAft>
                <a:spcPts val="0"/>
              </a:spcAft>
              <a:buFontTx/>
              <a:buNone/>
              <a:defRPr/>
            </a:pPr>
            <a:r>
              <a:rPr lang="en-US" altLang="ja-JP" sz="3600" dirty="0">
                <a:effectLst>
                  <a:outerShdw blurRad="38100" dist="38100" dir="2700000" algn="tl">
                    <a:srgbClr val="C0C0C0"/>
                  </a:outerShdw>
                </a:effectLst>
              </a:rPr>
              <a:t>2</a:t>
            </a:r>
            <a:r>
              <a:rPr lang="ja-JP" altLang="en-US" sz="3600" dirty="0" err="1" smtClean="0">
                <a:effectLst>
                  <a:outerShdw blurRad="38100" dist="38100" dir="2700000" algn="tl">
                    <a:srgbClr val="C0C0C0"/>
                  </a:outerShdw>
                </a:effectLst>
              </a:rPr>
              <a:t>．</a:t>
            </a:r>
            <a:r>
              <a:rPr lang="en-US" altLang="ja-JP" sz="3600" dirty="0"/>
              <a:t>Growth </a:t>
            </a:r>
            <a:r>
              <a:rPr lang="en-US" altLang="ja-JP" sz="3600" dirty="0" smtClean="0"/>
              <a:t>temperatures </a:t>
            </a:r>
            <a:r>
              <a:rPr lang="en-US" altLang="ja-JP" sz="3600" dirty="0"/>
              <a:t>of Bacterial </a:t>
            </a:r>
            <a:r>
              <a:rPr lang="en-US" altLang="ja-JP" sz="3600" dirty="0" smtClean="0"/>
              <a:t>ancestor was 80-93℃. Growth </a:t>
            </a:r>
            <a:r>
              <a:rPr lang="en-US" altLang="ja-JP" sz="3600" dirty="0"/>
              <a:t>temperature of </a:t>
            </a:r>
            <a:r>
              <a:rPr lang="en-US" altLang="ja-JP" sz="3600" dirty="0" err="1"/>
              <a:t>Archaeal</a:t>
            </a:r>
            <a:r>
              <a:rPr lang="en-US" altLang="ja-JP" sz="3600" dirty="0"/>
              <a:t> ancestor</a:t>
            </a:r>
            <a:r>
              <a:rPr lang="ja-JP" altLang="en-US" sz="3600" dirty="0"/>
              <a:t>：</a:t>
            </a:r>
            <a:r>
              <a:rPr lang="en-US" altLang="ja-JP" sz="3600" dirty="0"/>
              <a:t>81-97</a:t>
            </a:r>
            <a:r>
              <a:rPr lang="en-US" altLang="ja-JP" sz="3600" dirty="0" smtClean="0"/>
              <a:t>℃. Growth temperature of the last common ancestor was </a:t>
            </a:r>
            <a:r>
              <a:rPr lang="en-US" altLang="ja-JP" sz="3600" dirty="0" smtClean="0">
                <a:effectLst>
                  <a:outerShdw blurRad="38100" dist="38100" dir="2700000" algn="tl">
                    <a:srgbClr val="C0C0C0"/>
                  </a:outerShdw>
                </a:effectLst>
              </a:rPr>
              <a:t>75℃ or higher.</a:t>
            </a:r>
          </a:p>
          <a:p>
            <a:pPr marL="182880" indent="-182880" fontAlgn="auto">
              <a:spcAft>
                <a:spcPts val="0"/>
              </a:spcAft>
              <a:buFont typeface="Arial" pitchFamily="34" charset="0"/>
              <a:buNone/>
              <a:defRPr/>
            </a:pPr>
            <a:r>
              <a:rPr lang="en-US" altLang="ja-JP" sz="3600" dirty="0">
                <a:effectLst>
                  <a:outerShdw blurRad="38100" dist="38100" dir="2700000" algn="tl">
                    <a:srgbClr val="C0C0C0"/>
                  </a:outerShdw>
                </a:effectLst>
              </a:rPr>
              <a:t>3</a:t>
            </a:r>
            <a:r>
              <a:rPr lang="en-US" altLang="ja-JP" sz="3600" dirty="0" smtClean="0">
                <a:effectLst>
                  <a:outerShdw blurRad="38100" dist="38100" dir="2700000" algn="tl">
                    <a:srgbClr val="C0C0C0"/>
                  </a:outerShdw>
                </a:effectLst>
              </a:rPr>
              <a:t>. </a:t>
            </a:r>
            <a:r>
              <a:rPr lang="en-US" altLang="ja-JP" sz="3600" dirty="0" err="1">
                <a:effectLst>
                  <a:outerShdw blurRad="38100" dist="38100" dir="2700000" algn="tl">
                    <a:srgbClr val="C0C0C0"/>
                  </a:outerShdw>
                </a:effectLst>
              </a:rPr>
              <a:t>Ala</a:t>
            </a:r>
            <a:r>
              <a:rPr lang="en-US" altLang="ja-JP" sz="3600" dirty="0">
                <a:effectLst>
                  <a:outerShdw blurRad="38100" dist="38100" dir="2700000" algn="tl">
                    <a:srgbClr val="C0C0C0"/>
                  </a:outerShdw>
                </a:effectLst>
              </a:rPr>
              <a:t>, </a:t>
            </a:r>
            <a:r>
              <a:rPr lang="en-US" altLang="ja-JP" sz="3600" dirty="0" err="1">
                <a:effectLst>
                  <a:outerShdw blurRad="38100" dist="38100" dir="2700000" algn="tl">
                    <a:srgbClr val="C0C0C0"/>
                  </a:outerShdw>
                </a:effectLst>
              </a:rPr>
              <a:t>Phe</a:t>
            </a:r>
            <a:r>
              <a:rPr lang="en-US" altLang="ja-JP" sz="3600" dirty="0">
                <a:effectLst>
                  <a:outerShdw blurRad="38100" dist="38100" dir="2700000" algn="tl">
                    <a:srgbClr val="C0C0C0"/>
                  </a:outerShdw>
                </a:effectLst>
              </a:rPr>
              <a:t>, Ile, Lys, </a:t>
            </a:r>
            <a:r>
              <a:rPr lang="en-US" altLang="ja-JP" sz="3600" dirty="0" err="1">
                <a:effectLst>
                  <a:outerShdw blurRad="38100" dist="38100" dir="2700000" algn="tl">
                    <a:srgbClr val="C0C0C0"/>
                  </a:outerShdw>
                </a:effectLst>
              </a:rPr>
              <a:t>Leu</a:t>
            </a:r>
            <a:r>
              <a:rPr lang="en-US" altLang="ja-JP" sz="3600" dirty="0">
                <a:effectLst>
                  <a:outerShdw blurRad="38100" dist="38100" dir="2700000" algn="tl">
                    <a:srgbClr val="C0C0C0"/>
                  </a:outerShdw>
                </a:effectLst>
              </a:rPr>
              <a:t>, Met, </a:t>
            </a:r>
            <a:r>
              <a:rPr lang="en-US" altLang="ja-JP" sz="3600" dirty="0" err="1">
                <a:effectLst>
                  <a:outerShdw blurRad="38100" dist="38100" dir="2700000" algn="tl">
                    <a:srgbClr val="C0C0C0"/>
                  </a:outerShdw>
                </a:effectLst>
              </a:rPr>
              <a:t>Gln</a:t>
            </a:r>
            <a:r>
              <a:rPr lang="en-US" altLang="ja-JP" sz="3600" dirty="0">
                <a:effectLst>
                  <a:outerShdw blurRad="38100" dist="38100" dir="2700000" algn="tl">
                    <a:srgbClr val="C0C0C0"/>
                  </a:outerShdw>
                </a:effectLst>
              </a:rPr>
              <a:t>, </a:t>
            </a:r>
            <a:r>
              <a:rPr lang="en-US" altLang="ja-JP" sz="3600" dirty="0" err="1">
                <a:effectLst>
                  <a:outerShdw blurRad="38100" dist="38100" dir="2700000" algn="tl">
                    <a:srgbClr val="C0C0C0"/>
                  </a:outerShdw>
                </a:effectLst>
              </a:rPr>
              <a:t>Ser</a:t>
            </a:r>
            <a:r>
              <a:rPr lang="en-US" altLang="ja-JP" sz="3600" dirty="0">
                <a:effectLst>
                  <a:outerShdw blurRad="38100" dist="38100" dir="2700000" algn="tl">
                    <a:srgbClr val="C0C0C0"/>
                  </a:outerShdw>
                </a:effectLst>
              </a:rPr>
              <a:t>, </a:t>
            </a:r>
            <a:r>
              <a:rPr lang="en-US" altLang="ja-JP" sz="3600" dirty="0" err="1">
                <a:effectLst>
                  <a:outerShdw blurRad="38100" dist="38100" dir="2700000" algn="tl">
                    <a:srgbClr val="C0C0C0"/>
                  </a:outerShdw>
                </a:effectLst>
              </a:rPr>
              <a:t>Thr</a:t>
            </a:r>
            <a:r>
              <a:rPr lang="en-US" altLang="ja-JP" sz="3600" dirty="0">
                <a:effectLst>
                  <a:outerShdw blurRad="38100" dist="38100" dir="2700000" algn="tl">
                    <a:srgbClr val="C0C0C0"/>
                  </a:outerShdw>
                </a:effectLst>
              </a:rPr>
              <a:t>, </a:t>
            </a:r>
            <a:r>
              <a:rPr lang="en-US" altLang="ja-JP" sz="3600" dirty="0" err="1">
                <a:effectLst>
                  <a:outerShdw blurRad="38100" dist="38100" dir="2700000" algn="tl">
                    <a:srgbClr val="C0C0C0"/>
                  </a:outerShdw>
                </a:effectLst>
              </a:rPr>
              <a:t>Trp</a:t>
            </a:r>
            <a:r>
              <a:rPr lang="en-US" altLang="ja-JP" sz="3600" dirty="0">
                <a:effectLst>
                  <a:outerShdw blurRad="38100" dist="38100" dir="2700000" algn="tl">
                    <a:srgbClr val="C0C0C0"/>
                  </a:outerShdw>
                </a:effectLst>
              </a:rPr>
              <a:t> </a:t>
            </a:r>
            <a:r>
              <a:rPr lang="en-US" altLang="ja-JP" sz="3600" dirty="0" smtClean="0">
                <a:effectLst>
                  <a:outerShdw blurRad="38100" dist="38100" dir="2700000" algn="tl">
                    <a:srgbClr val="C0C0C0"/>
                  </a:outerShdw>
                </a:effectLst>
              </a:rPr>
              <a:t>may not be needed.  </a:t>
            </a:r>
            <a:r>
              <a:rPr lang="en-US" altLang="ja-JP" sz="3600" dirty="0" err="1" smtClean="0">
                <a:effectLst>
                  <a:outerShdw blurRad="38100" dist="38100" dir="2700000" algn="tl">
                    <a:srgbClr val="C0C0C0"/>
                  </a:outerShdw>
                </a:effectLst>
              </a:rPr>
              <a:t>Glu</a:t>
            </a:r>
            <a:r>
              <a:rPr lang="en-US" altLang="ja-JP" sz="3600" dirty="0" smtClean="0">
                <a:effectLst>
                  <a:outerShdw blurRad="38100" dist="38100" dir="2700000" algn="tl">
                    <a:srgbClr val="C0C0C0"/>
                  </a:outerShdw>
                </a:effectLst>
              </a:rPr>
              <a:t>, </a:t>
            </a:r>
            <a:r>
              <a:rPr lang="en-US" altLang="ja-JP" sz="3600" dirty="0" err="1" smtClean="0">
                <a:effectLst>
                  <a:outerShdw blurRad="38100" dist="38100" dir="2700000" algn="tl">
                    <a:srgbClr val="C0C0C0"/>
                  </a:outerShdw>
                </a:effectLst>
              </a:rPr>
              <a:t>Gly</a:t>
            </a:r>
            <a:r>
              <a:rPr lang="en-US" altLang="ja-JP" sz="3600" dirty="0" smtClean="0">
                <a:effectLst>
                  <a:outerShdw blurRad="38100" dist="38100" dir="2700000" algn="tl">
                    <a:srgbClr val="C0C0C0"/>
                  </a:outerShdw>
                </a:effectLst>
              </a:rPr>
              <a:t>, His and Val were needed.</a:t>
            </a:r>
            <a:endParaRPr lang="en-US" altLang="ja-JP" sz="3600" dirty="0">
              <a:effectLst>
                <a:outerShdw blurRad="38100" dist="38100" dir="2700000" algn="tl">
                  <a:srgbClr val="C0C0C0"/>
                </a:outerShdw>
              </a:effectLst>
            </a:endParaRPr>
          </a:p>
        </p:txBody>
      </p:sp>
      <p:sp>
        <p:nvSpPr>
          <p:cNvPr id="287747"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86C160-F2E9-46B9-92B5-0EC231489A60}" type="slidenum">
              <a:rPr lang="ja-JP" altLang="en-US"/>
              <a:pPr fontAlgn="base">
                <a:spcBef>
                  <a:spcPct val="0"/>
                </a:spcBef>
                <a:spcAft>
                  <a:spcPct val="0"/>
                </a:spcAft>
              </a:pPr>
              <a:t>45</a:t>
            </a:fld>
            <a:endParaRPr lang="ja-JP" altLang="en-US"/>
          </a:p>
        </p:txBody>
      </p:sp>
      <p:sp>
        <p:nvSpPr>
          <p:cNvPr id="7" name="正方形/長方形 6"/>
          <p:cNvSpPr/>
          <p:nvPr/>
        </p:nvSpPr>
        <p:spPr>
          <a:xfrm>
            <a:off x="-7938" y="0"/>
            <a:ext cx="3108326"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4</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If 20 amino acids </a:t>
            </a:r>
            <a:r>
              <a:rPr lang="en-US" altLang="ja-JP" dirty="0">
                <a:effectLst>
                  <a:outerShdw blurRad="38100" dist="38100" dir="2700000" algn="tl">
                    <a:srgbClr val="C0C0C0"/>
                  </a:outerShdw>
                </a:effectLst>
                <a:latin typeface="+mn-lt"/>
                <a:ea typeface="+mn-ea"/>
              </a:rPr>
              <a:t>needed </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4013"/>
            <a:ext cx="8229600" cy="990600"/>
          </a:xfrm>
        </p:spPr>
        <p:txBody>
          <a:bodyPr>
            <a:normAutofit fontScale="90000"/>
          </a:bodyPr>
          <a:lstStyle/>
          <a:p>
            <a:pPr fontAlgn="auto">
              <a:spcAft>
                <a:spcPts val="0"/>
              </a:spcAft>
              <a:defRPr/>
            </a:pPr>
            <a:r>
              <a:rPr lang="en-US" altLang="ja-JP" dirty="0" smtClean="0"/>
              <a:t>Effect of amino acid content on stability</a:t>
            </a:r>
            <a:endParaRPr lang="ja-JP" altLang="en-US" dirty="0"/>
          </a:p>
        </p:txBody>
      </p:sp>
      <p:sp>
        <p:nvSpPr>
          <p:cNvPr id="289794"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645D97-CC69-4497-86AE-B9DE25DD927B}" type="slidenum">
              <a:rPr lang="en-US" altLang="ja-JP"/>
              <a:pPr fontAlgn="base">
                <a:spcBef>
                  <a:spcPct val="0"/>
                </a:spcBef>
                <a:spcAft>
                  <a:spcPct val="0"/>
                </a:spcAft>
              </a:pPr>
              <a:t>46</a:t>
            </a:fld>
            <a:endParaRPr lang="en-US" altLang="ja-JP"/>
          </a:p>
        </p:txBody>
      </p:sp>
      <p:sp>
        <p:nvSpPr>
          <p:cNvPr id="289795" name="テキスト ボックス 5"/>
          <p:cNvSpPr txBox="1">
            <a:spLocks noChangeArrowheads="1"/>
          </p:cNvSpPr>
          <p:nvPr/>
        </p:nvSpPr>
        <p:spPr bwMode="auto">
          <a:xfrm>
            <a:off x="438150" y="5106988"/>
            <a:ext cx="8248650" cy="1201737"/>
          </a:xfrm>
          <a:prstGeom prst="rect">
            <a:avLst/>
          </a:prstGeom>
          <a:noFill/>
          <a:ln w="9525">
            <a:noFill/>
            <a:miter lim="800000"/>
            <a:headEnd/>
            <a:tailEnd/>
          </a:ln>
        </p:spPr>
        <p:txBody>
          <a:bodyPr>
            <a:spAutoFit/>
          </a:bodyPr>
          <a:lstStyle/>
          <a:p>
            <a:r>
              <a:rPr lang="en-US" altLang="ja-JP"/>
              <a:t>Lower four ancestral sequences were estimated without the assumption of</a:t>
            </a:r>
          </a:p>
          <a:p>
            <a:r>
              <a:rPr lang="en-US" altLang="ja-JP"/>
              <a:t>conservation of amino acid content. The optimum growth temperatures were within the range, however, those estimated from amino acid contents varied from 45 to 79 and was lower than those experimentally estimated.</a:t>
            </a:r>
            <a:endParaRPr lang="ja-JP" altLang="en-US"/>
          </a:p>
        </p:txBody>
      </p:sp>
      <p:graphicFrame>
        <p:nvGraphicFramePr>
          <p:cNvPr id="7" name="表 6"/>
          <p:cNvGraphicFramePr>
            <a:graphicFrameLocks noGrp="1"/>
          </p:cNvGraphicFramePr>
          <p:nvPr/>
        </p:nvGraphicFramePr>
        <p:xfrm>
          <a:off x="222250" y="1344613"/>
          <a:ext cx="8713788" cy="3668712"/>
        </p:xfrm>
        <a:graphic>
          <a:graphicData uri="http://schemas.openxmlformats.org/drawingml/2006/table">
            <a:tbl>
              <a:tblPr>
                <a:tableStyleId>{5C22544A-7EE6-4342-B048-85BDC9FD1C3A}</a:tableStyleId>
              </a:tblPr>
              <a:tblGrid>
                <a:gridCol w="1205345"/>
                <a:gridCol w="1607127"/>
                <a:gridCol w="2258291"/>
                <a:gridCol w="1731819"/>
                <a:gridCol w="1911928"/>
              </a:tblGrid>
              <a:tr h="103751">
                <a:tc>
                  <a:txBody>
                    <a:bodyPr/>
                    <a:lstStyle/>
                    <a:p>
                      <a:pPr algn="l" fontAlgn="b"/>
                      <a:r>
                        <a:rPr lang="ja-JP" altLang="en-US" sz="1200" u="none" strike="noStrike">
                          <a:effectLst/>
                        </a:rPr>
                        <a:t>　</a:t>
                      </a:r>
                      <a:endParaRPr lang="ja-JP" altLang="en-US" sz="1200" b="0" i="0" u="none" strike="noStrike">
                        <a:solidFill>
                          <a:srgbClr val="000000"/>
                        </a:solidFill>
                        <a:effectLst/>
                        <a:latin typeface="ＭＳ Ｐゴシック"/>
                      </a:endParaRPr>
                    </a:p>
                  </a:txBody>
                  <a:tcPr marL="6350" marR="6350" marT="6350" marB="0" anchor="b"/>
                </a:tc>
                <a:tc>
                  <a:txBody>
                    <a:bodyPr/>
                    <a:lstStyle/>
                    <a:p>
                      <a:pPr algn="ctr" fontAlgn="b"/>
                      <a:r>
                        <a:rPr lang="en-US" sz="1800" u="none" strike="noStrike" dirty="0">
                          <a:effectLst/>
                        </a:rPr>
                        <a:t>Protein </a:t>
                      </a:r>
                      <a:endParaRPr lang="en-US" sz="1800" b="0" i="0" u="none" strike="noStrike" dirty="0">
                        <a:solidFill>
                          <a:srgbClr val="000000"/>
                        </a:solidFill>
                        <a:effectLst/>
                        <a:latin typeface="ＭＳ Ｐゴシック"/>
                      </a:endParaRPr>
                    </a:p>
                  </a:txBody>
                  <a:tcPr marL="6350" marR="6350" marT="6350" marB="0" anchor="b"/>
                </a:tc>
                <a:tc gridSpan="2">
                  <a:txBody>
                    <a:bodyPr/>
                    <a:lstStyle/>
                    <a:p>
                      <a:pPr algn="ctr" fontAlgn="b"/>
                      <a:r>
                        <a:rPr lang="en-US" sz="1800" u="none" strike="noStrike" dirty="0">
                          <a:effectLst/>
                        </a:rPr>
                        <a:t>Optimum growth temperature (℃）</a:t>
                      </a:r>
                      <a:endParaRPr lang="en-US" sz="1800" b="0" i="0" u="none" strike="noStrike" dirty="0">
                        <a:solidFill>
                          <a:srgbClr val="000000"/>
                        </a:solidFill>
                        <a:effectLst/>
                        <a:latin typeface="ＭＳ Ｐゴシック"/>
                      </a:endParaRPr>
                    </a:p>
                  </a:txBody>
                  <a:tcPr marL="6350" marR="6350" marT="6350" marB="0" anchor="b"/>
                </a:tc>
                <a:tc hMerge="1">
                  <a:txBody>
                    <a:bodyPr/>
                    <a:lstStyle/>
                    <a:p>
                      <a:endParaRPr kumimoji="1" lang="ja-JP" altLang="en-US"/>
                    </a:p>
                  </a:txBody>
                  <a:tcPr/>
                </a:tc>
                <a:tc>
                  <a:txBody>
                    <a:bodyPr/>
                    <a:lstStyle/>
                    <a:p>
                      <a:pPr algn="ctr" fontAlgn="b"/>
                      <a:r>
                        <a:rPr lang="en-US" sz="1800" u="none" strike="noStrike" dirty="0" smtClean="0">
                          <a:effectLst/>
                        </a:rPr>
                        <a:t>Amino acid </a:t>
                      </a:r>
                      <a:r>
                        <a:rPr lang="en-US" sz="1800" u="none" strike="noStrike" dirty="0">
                          <a:effectLst/>
                        </a:rPr>
                        <a:t>cont.</a:t>
                      </a:r>
                      <a:endParaRPr lang="en-US" sz="1800" b="0" i="0" u="none" strike="noStrike" dirty="0">
                        <a:solidFill>
                          <a:srgbClr val="000000"/>
                        </a:solidFill>
                        <a:effectLst/>
                        <a:latin typeface="ＭＳ Ｐゴシック"/>
                      </a:endParaRPr>
                    </a:p>
                  </a:txBody>
                  <a:tcPr marL="6350" marR="6350" marT="6350" marB="0" anchor="b"/>
                </a:tc>
              </a:tr>
              <a:tr h="204021">
                <a:tc>
                  <a:txBody>
                    <a:bodyPr/>
                    <a:lstStyle/>
                    <a:p>
                      <a:pPr algn="l" fontAlgn="b"/>
                      <a:endParaRPr lang="ja-JP" altLang="en-US" sz="1200" b="0" i="0" u="none" strike="noStrike">
                        <a:solidFill>
                          <a:srgbClr val="000000"/>
                        </a:solidFill>
                        <a:effectLst/>
                        <a:latin typeface="ＭＳ Ｐゴシック"/>
                      </a:endParaRPr>
                    </a:p>
                  </a:txBody>
                  <a:tcPr marL="6350" marR="6350" marT="6350" marB="0" anchor="b"/>
                </a:tc>
                <a:tc>
                  <a:txBody>
                    <a:bodyPr/>
                    <a:lstStyle/>
                    <a:p>
                      <a:pPr algn="ctr" fontAlgn="b"/>
                      <a:r>
                        <a:rPr lang="en-US" sz="1800" u="none" strike="noStrike">
                          <a:effectLst/>
                        </a:rPr>
                        <a:t>stability  (℃）</a:t>
                      </a:r>
                      <a:endParaRPr lang="en-US" sz="1800" b="0" i="0" u="none" strike="noStrike">
                        <a:solidFill>
                          <a:srgbClr val="000000"/>
                        </a:solidFill>
                        <a:effectLst/>
                        <a:latin typeface="ＭＳ Ｐゴシック"/>
                      </a:endParaRPr>
                    </a:p>
                  </a:txBody>
                  <a:tcPr marL="6350" marR="6350" marT="6350" marB="0" anchor="b"/>
                </a:tc>
                <a:tc>
                  <a:txBody>
                    <a:bodyPr/>
                    <a:lstStyle/>
                    <a:p>
                      <a:pPr algn="ctr" fontAlgn="b"/>
                      <a:r>
                        <a:rPr lang="en-US" sz="1800" u="none" strike="noStrike">
                          <a:effectLst/>
                        </a:rPr>
                        <a:t>From protain stability</a:t>
                      </a:r>
                      <a:endParaRPr lang="en-US" sz="1800" b="0" i="0" u="none" strike="noStrike">
                        <a:solidFill>
                          <a:srgbClr val="000000"/>
                        </a:solidFill>
                        <a:effectLst/>
                        <a:latin typeface="ＭＳ Ｐゴシック"/>
                      </a:endParaRPr>
                    </a:p>
                  </a:txBody>
                  <a:tcPr marL="6350" marR="6350" marT="6350" marB="0" anchor="b"/>
                </a:tc>
                <a:tc>
                  <a:txBody>
                    <a:bodyPr/>
                    <a:lstStyle/>
                    <a:p>
                      <a:pPr algn="ctr" fontAlgn="b"/>
                      <a:r>
                        <a:rPr lang="en-US" sz="1800" u="none" strike="noStrike" dirty="0">
                          <a:effectLst/>
                        </a:rPr>
                        <a:t>From AA </a:t>
                      </a:r>
                      <a:r>
                        <a:rPr lang="en-US" sz="1800" u="none" strike="noStrike" dirty="0" smtClean="0">
                          <a:effectLst/>
                        </a:rPr>
                        <a:t>cont..</a:t>
                      </a:r>
                      <a:endParaRPr lang="en-US" sz="1800" b="0" i="0" u="none" strike="noStrike" dirty="0">
                        <a:solidFill>
                          <a:srgbClr val="000000"/>
                        </a:solidFill>
                        <a:effectLst/>
                        <a:latin typeface="ＭＳ Ｐゴシック"/>
                      </a:endParaRPr>
                    </a:p>
                  </a:txBody>
                  <a:tcPr marL="6350" marR="6350" marT="6350" marB="0" anchor="b"/>
                </a:tc>
                <a:tc>
                  <a:txBody>
                    <a:bodyPr/>
                    <a:lstStyle/>
                    <a:p>
                      <a:pPr algn="ctr" fontAlgn="t"/>
                      <a:r>
                        <a:rPr lang="en-US" sz="1800" u="none" strike="noStrike" dirty="0">
                          <a:effectLst/>
                        </a:rPr>
                        <a:t>％IVYWREL</a:t>
                      </a:r>
                      <a:endParaRPr lang="en-US" sz="1800" b="0" i="0" u="none" strike="noStrike" dirty="0">
                        <a:solidFill>
                          <a:srgbClr val="000000"/>
                        </a:solidFill>
                        <a:effectLst/>
                        <a:latin typeface="ＭＳ Ｐゴシック"/>
                      </a:endParaRPr>
                    </a:p>
                  </a:txBody>
                  <a:tcPr marL="6350" marR="6350" marT="6350" marB="0"/>
                </a:tc>
              </a:tr>
              <a:tr h="204021">
                <a:tc>
                  <a:txBody>
                    <a:bodyPr/>
                    <a:lstStyle/>
                    <a:p>
                      <a:pPr algn="ctr" fontAlgn="t"/>
                      <a:r>
                        <a:rPr lang="en-US" sz="2400" u="none" strike="noStrike" dirty="0">
                          <a:effectLst/>
                        </a:rPr>
                        <a:t>Arc3</a:t>
                      </a:r>
                      <a:endParaRPr lang="en-US" sz="2400" b="0" i="0" u="none" strike="noStrike" dirty="0">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112</a:t>
                      </a:r>
                      <a:endParaRPr lang="en-US" altLang="ja-JP" sz="2400" b="0" i="0" u="none" strike="noStrike" dirty="0">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94</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45</a:t>
                      </a:r>
                      <a:endParaRPr lang="en-US" altLang="ja-JP" sz="2400" b="0" i="0" u="none" strike="noStrike" dirty="0">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41.007</a:t>
                      </a:r>
                      <a:endParaRPr lang="en-US" altLang="ja-JP" sz="2400" b="0" i="0" u="none" strike="noStrike" dirty="0">
                        <a:solidFill>
                          <a:srgbClr val="000000"/>
                        </a:solidFill>
                        <a:effectLst/>
                        <a:latin typeface="ＭＳ Ｐゴシック"/>
                      </a:endParaRPr>
                    </a:p>
                  </a:txBody>
                  <a:tcPr marL="6350" marR="6350" marT="6350" marB="0"/>
                </a:tc>
              </a:tr>
              <a:tr h="204021">
                <a:tc>
                  <a:txBody>
                    <a:bodyPr/>
                    <a:lstStyle/>
                    <a:p>
                      <a:pPr algn="ctr" fontAlgn="t"/>
                      <a:r>
                        <a:rPr lang="en-US" sz="2400" u="none" strike="noStrike">
                          <a:effectLst/>
                        </a:rPr>
                        <a:t>Arc4</a:t>
                      </a:r>
                      <a:endParaRPr lang="en-US"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104</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86</a:t>
                      </a:r>
                      <a:endParaRPr lang="en-US" altLang="ja-JP" sz="2400" b="0" i="0" u="none" strike="noStrike" dirty="0">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51</a:t>
                      </a:r>
                      <a:endParaRPr lang="en-US" altLang="ja-JP" sz="2400" b="0" i="0" u="none" strike="noStrike" dirty="0">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41.726</a:t>
                      </a:r>
                      <a:endParaRPr lang="en-US" altLang="ja-JP" sz="2400" b="0" i="0" u="none" strike="noStrike" dirty="0">
                        <a:solidFill>
                          <a:srgbClr val="000000"/>
                        </a:solidFill>
                        <a:effectLst/>
                        <a:latin typeface="ＭＳ Ｐゴシック"/>
                      </a:endParaRPr>
                    </a:p>
                  </a:txBody>
                  <a:tcPr marL="6350" marR="6350" marT="6350" marB="0"/>
                </a:tc>
              </a:tr>
              <a:tr h="204021">
                <a:tc>
                  <a:txBody>
                    <a:bodyPr/>
                    <a:lstStyle/>
                    <a:p>
                      <a:pPr algn="ctr" fontAlgn="t"/>
                      <a:r>
                        <a:rPr lang="en-US" sz="2400" u="none" strike="noStrike">
                          <a:effectLst/>
                        </a:rPr>
                        <a:t>Bac3</a:t>
                      </a:r>
                      <a:endParaRPr lang="en-US"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109</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91</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45</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41.007</a:t>
                      </a:r>
                      <a:endParaRPr lang="en-US" altLang="ja-JP" sz="2400" b="0" i="0" u="none" strike="noStrike" dirty="0">
                        <a:solidFill>
                          <a:srgbClr val="000000"/>
                        </a:solidFill>
                        <a:effectLst/>
                        <a:latin typeface="ＭＳ Ｐゴシック"/>
                      </a:endParaRPr>
                    </a:p>
                  </a:txBody>
                  <a:tcPr marL="6350" marR="6350" marT="6350" marB="0"/>
                </a:tc>
              </a:tr>
              <a:tr h="204021">
                <a:tc>
                  <a:txBody>
                    <a:bodyPr/>
                    <a:lstStyle/>
                    <a:p>
                      <a:pPr algn="ctr" fontAlgn="t"/>
                      <a:r>
                        <a:rPr lang="en-US" sz="2400" u="none" strike="noStrike">
                          <a:effectLst/>
                        </a:rPr>
                        <a:t>Bac4</a:t>
                      </a:r>
                      <a:endParaRPr lang="en-US"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102</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84</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45</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41.007</a:t>
                      </a:r>
                      <a:endParaRPr lang="en-US" altLang="ja-JP" sz="2400" b="0" i="0" u="none" strike="noStrike" dirty="0">
                        <a:solidFill>
                          <a:srgbClr val="000000"/>
                        </a:solidFill>
                        <a:effectLst/>
                        <a:latin typeface="ＭＳ Ｐゴシック"/>
                      </a:endParaRPr>
                    </a:p>
                  </a:txBody>
                  <a:tcPr marL="6350" marR="6350" marT="6350" marB="0"/>
                </a:tc>
              </a:tr>
              <a:tr h="404559">
                <a:tc>
                  <a:txBody>
                    <a:bodyPr/>
                    <a:lstStyle/>
                    <a:p>
                      <a:pPr algn="ctr" fontAlgn="t"/>
                      <a:r>
                        <a:rPr lang="en-US" sz="2400" u="none" strike="noStrike">
                          <a:effectLst/>
                        </a:rPr>
                        <a:t>Arc3nh</a:t>
                      </a:r>
                      <a:endParaRPr lang="en-US"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111</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93</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51</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41.726</a:t>
                      </a:r>
                      <a:endParaRPr lang="en-US" altLang="ja-JP" sz="2400" b="0" i="0" u="none" strike="noStrike" dirty="0">
                        <a:solidFill>
                          <a:srgbClr val="000000"/>
                        </a:solidFill>
                        <a:effectLst/>
                        <a:latin typeface="ＭＳ Ｐゴシック"/>
                      </a:endParaRPr>
                    </a:p>
                  </a:txBody>
                  <a:tcPr marL="6350" marR="6350" marT="6350" marB="0"/>
                </a:tc>
              </a:tr>
              <a:tr h="404559">
                <a:tc>
                  <a:txBody>
                    <a:bodyPr/>
                    <a:lstStyle/>
                    <a:p>
                      <a:pPr algn="ctr" fontAlgn="t"/>
                      <a:r>
                        <a:rPr lang="en-US" sz="2400" u="none" strike="noStrike">
                          <a:effectLst/>
                        </a:rPr>
                        <a:t>Arc4nh</a:t>
                      </a:r>
                      <a:endParaRPr lang="en-US"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111</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93</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65</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43.165</a:t>
                      </a:r>
                      <a:endParaRPr lang="en-US" altLang="ja-JP" sz="2400" b="0" i="0" u="none" strike="noStrike" dirty="0">
                        <a:solidFill>
                          <a:srgbClr val="000000"/>
                        </a:solidFill>
                        <a:effectLst/>
                        <a:latin typeface="ＭＳ Ｐゴシック"/>
                      </a:endParaRPr>
                    </a:p>
                  </a:txBody>
                  <a:tcPr marL="6350" marR="6350" marT="6350" marB="0"/>
                </a:tc>
              </a:tr>
              <a:tr h="404559">
                <a:tc>
                  <a:txBody>
                    <a:bodyPr/>
                    <a:lstStyle/>
                    <a:p>
                      <a:pPr algn="ctr" fontAlgn="t"/>
                      <a:r>
                        <a:rPr lang="en-US" sz="2400" u="none" strike="noStrike">
                          <a:effectLst/>
                        </a:rPr>
                        <a:t>Bac3nh</a:t>
                      </a:r>
                      <a:endParaRPr lang="en-US"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100</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82</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59</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42.446</a:t>
                      </a:r>
                      <a:endParaRPr lang="en-US" altLang="ja-JP" sz="2400" b="0" i="0" u="none" strike="noStrike" dirty="0">
                        <a:solidFill>
                          <a:srgbClr val="000000"/>
                        </a:solidFill>
                        <a:effectLst/>
                        <a:latin typeface="ＭＳ Ｐゴシック"/>
                      </a:endParaRPr>
                    </a:p>
                  </a:txBody>
                  <a:tcPr marL="6350" marR="6350" marT="6350" marB="0"/>
                </a:tc>
              </a:tr>
              <a:tr h="404559">
                <a:tc>
                  <a:txBody>
                    <a:bodyPr/>
                    <a:lstStyle/>
                    <a:p>
                      <a:pPr algn="ctr" fontAlgn="t"/>
                      <a:r>
                        <a:rPr lang="en-US" sz="2400" u="none" strike="noStrike">
                          <a:effectLst/>
                        </a:rPr>
                        <a:t>Bac4nh</a:t>
                      </a:r>
                      <a:endParaRPr lang="en-US"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104</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86</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a:effectLst/>
                        </a:rPr>
                        <a:t>79</a:t>
                      </a:r>
                      <a:endParaRPr lang="en-US" altLang="ja-JP" sz="2400" b="0" i="0" u="none" strike="noStrike">
                        <a:solidFill>
                          <a:srgbClr val="000000"/>
                        </a:solidFill>
                        <a:effectLst/>
                        <a:latin typeface="ＭＳ Ｐゴシック"/>
                      </a:endParaRPr>
                    </a:p>
                  </a:txBody>
                  <a:tcPr marL="6350" marR="6350" marT="6350" marB="0"/>
                </a:tc>
                <a:tc>
                  <a:txBody>
                    <a:bodyPr/>
                    <a:lstStyle/>
                    <a:p>
                      <a:pPr algn="ctr" fontAlgn="t"/>
                      <a:r>
                        <a:rPr lang="en-US" altLang="ja-JP" sz="2400" u="none" strike="noStrike" dirty="0">
                          <a:effectLst/>
                        </a:rPr>
                        <a:t>44.604</a:t>
                      </a:r>
                      <a:endParaRPr lang="en-US" altLang="ja-JP" sz="2400" b="0" i="0" u="none" strike="noStrike" dirty="0">
                        <a:solidFill>
                          <a:srgbClr val="000000"/>
                        </a:solidFill>
                        <a:effectLst/>
                        <a:latin typeface="ＭＳ Ｐゴシック"/>
                      </a:endParaRPr>
                    </a:p>
                  </a:txBody>
                  <a:tcPr marL="6350" marR="6350" marT="6350" marB="0"/>
                </a:tc>
              </a:tr>
            </a:tbl>
          </a:graphicData>
        </a:graphic>
      </p:graphicFrame>
      <p:cxnSp>
        <p:nvCxnSpPr>
          <p:cNvPr id="5" name="直線コネクタ 4"/>
          <p:cNvCxnSpPr/>
          <p:nvPr/>
        </p:nvCxnSpPr>
        <p:spPr>
          <a:xfrm flipV="1">
            <a:off x="222250" y="1344613"/>
            <a:ext cx="8713788" cy="0"/>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p:cNvCxnSpPr/>
          <p:nvPr/>
        </p:nvCxnSpPr>
        <p:spPr>
          <a:xfrm flipV="1">
            <a:off x="3021013" y="1622425"/>
            <a:ext cx="3822700"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p:cNvCxnSpPr/>
          <p:nvPr/>
        </p:nvCxnSpPr>
        <p:spPr>
          <a:xfrm flipV="1">
            <a:off x="204788" y="1912938"/>
            <a:ext cx="8715375"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flipV="1">
            <a:off x="204788" y="5081588"/>
            <a:ext cx="8715375"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テキスト ボックス 6"/>
          <p:cNvSpPr txBox="1">
            <a:spLocks noChangeArrowheads="1"/>
          </p:cNvSpPr>
          <p:nvPr/>
        </p:nvSpPr>
        <p:spPr bwMode="auto">
          <a:xfrm>
            <a:off x="1749425" y="5467350"/>
            <a:ext cx="598488" cy="457200"/>
          </a:xfrm>
          <a:prstGeom prst="rect">
            <a:avLst/>
          </a:prstGeom>
          <a:noFill/>
          <a:ln w="9525">
            <a:noFill/>
            <a:miter lim="800000"/>
            <a:headEnd/>
            <a:tailEnd/>
          </a:ln>
        </p:spPr>
        <p:txBody>
          <a:bodyPr>
            <a:spAutoFit/>
          </a:bodyPr>
          <a:lstStyle/>
          <a:p>
            <a:pPr algn="ctr"/>
            <a:r>
              <a:rPr lang="en-US" altLang="ja-JP" sz="2400"/>
              <a:t>20</a:t>
            </a:r>
            <a:endParaRPr lang="en-US" altLang="ja-JP" sz="2400">
              <a:latin typeface="Calibri" pitchFamily="34" charset="0"/>
            </a:endParaRPr>
          </a:p>
        </p:txBody>
      </p:sp>
      <p:sp>
        <p:nvSpPr>
          <p:cNvPr id="290818" name="テキスト ボックス 5"/>
          <p:cNvSpPr txBox="1">
            <a:spLocks noChangeArrowheads="1"/>
          </p:cNvSpPr>
          <p:nvPr/>
        </p:nvSpPr>
        <p:spPr bwMode="auto">
          <a:xfrm>
            <a:off x="1835150" y="6249988"/>
            <a:ext cx="5583238" cy="461962"/>
          </a:xfrm>
          <a:prstGeom prst="rect">
            <a:avLst/>
          </a:prstGeom>
          <a:noFill/>
          <a:ln w="9525">
            <a:noFill/>
            <a:miter lim="800000"/>
            <a:headEnd/>
            <a:tailEnd/>
          </a:ln>
        </p:spPr>
        <p:txBody>
          <a:bodyPr>
            <a:spAutoFit/>
          </a:bodyPr>
          <a:lstStyle/>
          <a:p>
            <a:pPr algn="ctr"/>
            <a:r>
              <a:rPr lang="en-US" altLang="ja-JP" sz="2400"/>
              <a:t>Optimal Growth Temperature (</a:t>
            </a:r>
            <a:r>
              <a:rPr lang="en-US" altLang="ja-JP" sz="2400" baseline="30000"/>
              <a:t>o</a:t>
            </a:r>
            <a:r>
              <a:rPr lang="en-US" altLang="ja-JP" sz="2400"/>
              <a:t>C)</a:t>
            </a:r>
            <a:endParaRPr lang="en-US" altLang="ja-JP" sz="2400">
              <a:latin typeface="Calibri" pitchFamily="34" charset="0"/>
            </a:endParaRPr>
          </a:p>
        </p:txBody>
      </p:sp>
      <p:sp>
        <p:nvSpPr>
          <p:cNvPr id="290819" name="テキスト ボックス 7"/>
          <p:cNvSpPr txBox="1">
            <a:spLocks noChangeArrowheads="1"/>
          </p:cNvSpPr>
          <p:nvPr/>
        </p:nvSpPr>
        <p:spPr bwMode="auto">
          <a:xfrm>
            <a:off x="2989263" y="5799138"/>
            <a:ext cx="598487" cy="457200"/>
          </a:xfrm>
          <a:prstGeom prst="rect">
            <a:avLst/>
          </a:prstGeom>
          <a:noFill/>
          <a:ln w="9525">
            <a:noFill/>
            <a:miter lim="800000"/>
            <a:headEnd/>
            <a:tailEnd/>
          </a:ln>
        </p:spPr>
        <p:txBody>
          <a:bodyPr>
            <a:spAutoFit/>
          </a:bodyPr>
          <a:lstStyle/>
          <a:p>
            <a:pPr algn="ctr"/>
            <a:r>
              <a:rPr lang="en-US" altLang="ja-JP" sz="2400"/>
              <a:t>40</a:t>
            </a:r>
            <a:endParaRPr lang="en-US" altLang="ja-JP" sz="2400">
              <a:latin typeface="Calibri" pitchFamily="34" charset="0"/>
            </a:endParaRPr>
          </a:p>
        </p:txBody>
      </p:sp>
      <p:sp>
        <p:nvSpPr>
          <p:cNvPr id="290820" name="テキスト ボックス 8"/>
          <p:cNvSpPr txBox="1">
            <a:spLocks noChangeArrowheads="1"/>
          </p:cNvSpPr>
          <p:nvPr/>
        </p:nvSpPr>
        <p:spPr bwMode="auto">
          <a:xfrm>
            <a:off x="4260850" y="5799138"/>
            <a:ext cx="598488" cy="457200"/>
          </a:xfrm>
          <a:prstGeom prst="rect">
            <a:avLst/>
          </a:prstGeom>
          <a:noFill/>
          <a:ln w="9525">
            <a:noFill/>
            <a:miter lim="800000"/>
            <a:headEnd/>
            <a:tailEnd/>
          </a:ln>
        </p:spPr>
        <p:txBody>
          <a:bodyPr>
            <a:spAutoFit/>
          </a:bodyPr>
          <a:lstStyle/>
          <a:p>
            <a:pPr algn="ctr"/>
            <a:r>
              <a:rPr lang="en-US" altLang="ja-JP" sz="2400"/>
              <a:t>60</a:t>
            </a:r>
            <a:endParaRPr lang="en-US" altLang="ja-JP" sz="2400">
              <a:latin typeface="Calibri" pitchFamily="34" charset="0"/>
            </a:endParaRPr>
          </a:p>
        </p:txBody>
      </p:sp>
      <p:sp>
        <p:nvSpPr>
          <p:cNvPr id="290821" name="テキスト ボックス 9"/>
          <p:cNvSpPr txBox="1">
            <a:spLocks noChangeArrowheads="1"/>
          </p:cNvSpPr>
          <p:nvPr/>
        </p:nvSpPr>
        <p:spPr bwMode="auto">
          <a:xfrm>
            <a:off x="5532438" y="5799138"/>
            <a:ext cx="598487" cy="457200"/>
          </a:xfrm>
          <a:prstGeom prst="rect">
            <a:avLst/>
          </a:prstGeom>
          <a:noFill/>
          <a:ln w="9525">
            <a:noFill/>
            <a:miter lim="800000"/>
            <a:headEnd/>
            <a:tailEnd/>
          </a:ln>
        </p:spPr>
        <p:txBody>
          <a:bodyPr>
            <a:spAutoFit/>
          </a:bodyPr>
          <a:lstStyle/>
          <a:p>
            <a:pPr algn="ctr"/>
            <a:r>
              <a:rPr lang="en-US" altLang="ja-JP" sz="2400"/>
              <a:t>80</a:t>
            </a:r>
            <a:endParaRPr lang="en-US" altLang="ja-JP" sz="2400">
              <a:latin typeface="Calibri" pitchFamily="34" charset="0"/>
            </a:endParaRPr>
          </a:p>
        </p:txBody>
      </p:sp>
      <p:sp>
        <p:nvSpPr>
          <p:cNvPr id="290822" name="テキスト ボックス 10"/>
          <p:cNvSpPr txBox="1">
            <a:spLocks noChangeArrowheads="1"/>
          </p:cNvSpPr>
          <p:nvPr/>
        </p:nvSpPr>
        <p:spPr bwMode="auto">
          <a:xfrm>
            <a:off x="6743700" y="5799138"/>
            <a:ext cx="744538" cy="457200"/>
          </a:xfrm>
          <a:prstGeom prst="rect">
            <a:avLst/>
          </a:prstGeom>
          <a:noFill/>
          <a:ln w="9525">
            <a:noFill/>
            <a:miter lim="800000"/>
            <a:headEnd/>
            <a:tailEnd/>
          </a:ln>
        </p:spPr>
        <p:txBody>
          <a:bodyPr>
            <a:spAutoFit/>
          </a:bodyPr>
          <a:lstStyle/>
          <a:p>
            <a:pPr algn="ctr"/>
            <a:r>
              <a:rPr lang="en-US" altLang="ja-JP" sz="2400"/>
              <a:t>100</a:t>
            </a:r>
            <a:endParaRPr lang="en-US" altLang="ja-JP" sz="2400">
              <a:latin typeface="Calibri" pitchFamily="34" charset="0"/>
            </a:endParaRPr>
          </a:p>
        </p:txBody>
      </p:sp>
      <p:sp>
        <p:nvSpPr>
          <p:cNvPr id="290823" name="テキスト ボックス 11"/>
          <p:cNvSpPr txBox="1">
            <a:spLocks noChangeArrowheads="1"/>
          </p:cNvSpPr>
          <p:nvPr/>
        </p:nvSpPr>
        <p:spPr bwMode="auto">
          <a:xfrm>
            <a:off x="1428750" y="5630863"/>
            <a:ext cx="596900" cy="457200"/>
          </a:xfrm>
          <a:prstGeom prst="rect">
            <a:avLst/>
          </a:prstGeom>
          <a:noFill/>
          <a:ln w="9525">
            <a:noFill/>
            <a:miter lim="800000"/>
            <a:headEnd/>
            <a:tailEnd/>
          </a:ln>
        </p:spPr>
        <p:txBody>
          <a:bodyPr>
            <a:spAutoFit/>
          </a:bodyPr>
          <a:lstStyle/>
          <a:p>
            <a:pPr algn="r"/>
            <a:r>
              <a:rPr lang="en-US" altLang="ja-JP" sz="2400"/>
              <a:t>40</a:t>
            </a:r>
            <a:endParaRPr lang="en-US" altLang="ja-JP" sz="2400">
              <a:latin typeface="Calibri" pitchFamily="34" charset="0"/>
            </a:endParaRPr>
          </a:p>
        </p:txBody>
      </p:sp>
      <p:sp>
        <p:nvSpPr>
          <p:cNvPr id="290824" name="テキスト ボックス 12"/>
          <p:cNvSpPr txBox="1">
            <a:spLocks noChangeArrowheads="1"/>
          </p:cNvSpPr>
          <p:nvPr/>
        </p:nvSpPr>
        <p:spPr bwMode="auto">
          <a:xfrm>
            <a:off x="1243013" y="917575"/>
            <a:ext cx="782637" cy="457200"/>
          </a:xfrm>
          <a:prstGeom prst="rect">
            <a:avLst/>
          </a:prstGeom>
          <a:noFill/>
          <a:ln w="9525">
            <a:noFill/>
            <a:miter lim="800000"/>
            <a:headEnd/>
            <a:tailEnd/>
          </a:ln>
        </p:spPr>
        <p:txBody>
          <a:bodyPr>
            <a:spAutoFit/>
          </a:bodyPr>
          <a:lstStyle/>
          <a:p>
            <a:pPr algn="r"/>
            <a:r>
              <a:rPr lang="en-US" altLang="ja-JP" sz="2400"/>
              <a:t>120</a:t>
            </a:r>
            <a:endParaRPr lang="en-US" altLang="ja-JP" sz="2400">
              <a:latin typeface="Calibri" pitchFamily="34" charset="0"/>
            </a:endParaRPr>
          </a:p>
        </p:txBody>
      </p:sp>
      <p:sp>
        <p:nvSpPr>
          <p:cNvPr id="290825" name="テキスト ボックス 13"/>
          <p:cNvSpPr txBox="1">
            <a:spLocks noChangeArrowheads="1"/>
          </p:cNvSpPr>
          <p:nvPr/>
        </p:nvSpPr>
        <p:spPr bwMode="auto">
          <a:xfrm>
            <a:off x="1243013" y="2093913"/>
            <a:ext cx="782637" cy="457200"/>
          </a:xfrm>
          <a:prstGeom prst="rect">
            <a:avLst/>
          </a:prstGeom>
          <a:noFill/>
          <a:ln w="9525">
            <a:noFill/>
            <a:miter lim="800000"/>
            <a:headEnd/>
            <a:tailEnd/>
          </a:ln>
        </p:spPr>
        <p:txBody>
          <a:bodyPr>
            <a:spAutoFit/>
          </a:bodyPr>
          <a:lstStyle/>
          <a:p>
            <a:pPr algn="r"/>
            <a:r>
              <a:rPr lang="en-US" altLang="ja-JP" sz="2400"/>
              <a:t>100</a:t>
            </a:r>
            <a:endParaRPr lang="en-US" altLang="ja-JP" sz="2400">
              <a:latin typeface="Calibri" pitchFamily="34" charset="0"/>
            </a:endParaRPr>
          </a:p>
        </p:txBody>
      </p:sp>
      <p:sp>
        <p:nvSpPr>
          <p:cNvPr id="290826" name="テキスト ボックス 14"/>
          <p:cNvSpPr txBox="1">
            <a:spLocks noChangeArrowheads="1"/>
          </p:cNvSpPr>
          <p:nvPr/>
        </p:nvSpPr>
        <p:spPr bwMode="auto">
          <a:xfrm>
            <a:off x="1498600" y="3287713"/>
            <a:ext cx="527050" cy="457200"/>
          </a:xfrm>
          <a:prstGeom prst="rect">
            <a:avLst/>
          </a:prstGeom>
          <a:noFill/>
          <a:ln w="9525">
            <a:noFill/>
            <a:miter lim="800000"/>
            <a:headEnd/>
            <a:tailEnd/>
          </a:ln>
        </p:spPr>
        <p:txBody>
          <a:bodyPr>
            <a:spAutoFit/>
          </a:bodyPr>
          <a:lstStyle/>
          <a:p>
            <a:pPr algn="r"/>
            <a:r>
              <a:rPr lang="en-US" altLang="ja-JP" sz="2400"/>
              <a:t>80</a:t>
            </a:r>
            <a:endParaRPr lang="en-US" altLang="ja-JP" sz="2400">
              <a:latin typeface="Calibri" pitchFamily="34" charset="0"/>
            </a:endParaRPr>
          </a:p>
        </p:txBody>
      </p:sp>
      <p:sp>
        <p:nvSpPr>
          <p:cNvPr id="290827" name="テキスト ボックス 15"/>
          <p:cNvSpPr txBox="1">
            <a:spLocks noChangeArrowheads="1"/>
          </p:cNvSpPr>
          <p:nvPr/>
        </p:nvSpPr>
        <p:spPr bwMode="auto">
          <a:xfrm>
            <a:off x="1482725" y="4451350"/>
            <a:ext cx="542925" cy="457200"/>
          </a:xfrm>
          <a:prstGeom prst="rect">
            <a:avLst/>
          </a:prstGeom>
          <a:noFill/>
          <a:ln w="9525">
            <a:noFill/>
            <a:miter lim="800000"/>
            <a:headEnd/>
            <a:tailEnd/>
          </a:ln>
        </p:spPr>
        <p:txBody>
          <a:bodyPr>
            <a:spAutoFit/>
          </a:bodyPr>
          <a:lstStyle/>
          <a:p>
            <a:pPr algn="r"/>
            <a:r>
              <a:rPr lang="en-US" altLang="ja-JP" sz="2400"/>
              <a:t>60</a:t>
            </a:r>
            <a:endParaRPr lang="en-US" altLang="ja-JP" sz="2400">
              <a:latin typeface="Calibri" pitchFamily="34" charset="0"/>
            </a:endParaRPr>
          </a:p>
        </p:txBody>
      </p:sp>
      <p:sp>
        <p:nvSpPr>
          <p:cNvPr id="290828" name="テキスト ボックス 16"/>
          <p:cNvSpPr txBox="1">
            <a:spLocks noChangeArrowheads="1"/>
          </p:cNvSpPr>
          <p:nvPr/>
        </p:nvSpPr>
        <p:spPr bwMode="auto">
          <a:xfrm rot="-5400000">
            <a:off x="-1542256" y="3290094"/>
            <a:ext cx="5478462" cy="457200"/>
          </a:xfrm>
          <a:prstGeom prst="rect">
            <a:avLst/>
          </a:prstGeom>
          <a:noFill/>
          <a:ln w="9525">
            <a:noFill/>
            <a:miter lim="800000"/>
            <a:headEnd/>
            <a:tailEnd/>
          </a:ln>
        </p:spPr>
        <p:txBody>
          <a:bodyPr>
            <a:spAutoFit/>
          </a:bodyPr>
          <a:lstStyle/>
          <a:p>
            <a:pPr algn="ctr"/>
            <a:r>
              <a:rPr lang="en-US" altLang="ja-JP" sz="2400"/>
              <a:t>Unfolding midpoint temperature (</a:t>
            </a:r>
            <a:r>
              <a:rPr lang="en-US" altLang="ja-JP" sz="2400" baseline="30000"/>
              <a:t>o</a:t>
            </a:r>
            <a:r>
              <a:rPr lang="en-US" altLang="ja-JP" sz="2400"/>
              <a:t>C)</a:t>
            </a:r>
            <a:endParaRPr lang="en-US" altLang="ja-JP" sz="2400">
              <a:latin typeface="Calibri" pitchFamily="34" charset="0"/>
            </a:endParaRPr>
          </a:p>
        </p:txBody>
      </p:sp>
      <p:grpSp>
        <p:nvGrpSpPr>
          <p:cNvPr id="290829" name="グループ化 2"/>
          <p:cNvGrpSpPr>
            <a:grpSpLocks/>
          </p:cNvGrpSpPr>
          <p:nvPr/>
        </p:nvGrpSpPr>
        <p:grpSpPr bwMode="auto">
          <a:xfrm>
            <a:off x="1906588" y="1044575"/>
            <a:ext cx="6246812" cy="4826000"/>
            <a:chOff x="2725900" y="714157"/>
            <a:chExt cx="6247005" cy="4826000"/>
          </a:xfrm>
        </p:grpSpPr>
        <p:pic>
          <p:nvPicPr>
            <p:cNvPr id="290836" name="図 27" descr="生育温度と変性温度.jpg"/>
            <p:cNvPicPr>
              <a:picLocks noChangeAspect="1"/>
            </p:cNvPicPr>
            <p:nvPr/>
          </p:nvPicPr>
          <p:blipFill>
            <a:blip r:embed="rId3"/>
            <a:srcRect/>
            <a:stretch>
              <a:fillRect/>
            </a:stretch>
          </p:blipFill>
          <p:spPr bwMode="auto">
            <a:xfrm>
              <a:off x="2725900" y="714157"/>
              <a:ext cx="5270500" cy="4826000"/>
            </a:xfrm>
            <a:prstGeom prst="rect">
              <a:avLst/>
            </a:prstGeom>
            <a:noFill/>
            <a:ln w="9525">
              <a:noFill/>
              <a:miter lim="800000"/>
              <a:headEnd/>
              <a:tailEnd/>
            </a:ln>
          </p:spPr>
        </p:pic>
        <p:sp>
          <p:nvSpPr>
            <p:cNvPr id="290837" name="テキスト ボックス 20"/>
            <p:cNvSpPr txBox="1">
              <a:spLocks noChangeArrowheads="1"/>
            </p:cNvSpPr>
            <p:nvPr/>
          </p:nvSpPr>
          <p:spPr bwMode="auto">
            <a:xfrm>
              <a:off x="2803361" y="3779838"/>
              <a:ext cx="1920875" cy="396875"/>
            </a:xfrm>
            <a:prstGeom prst="rect">
              <a:avLst/>
            </a:prstGeom>
            <a:noFill/>
            <a:ln w="9525">
              <a:noFill/>
              <a:miter lim="800000"/>
              <a:headEnd/>
              <a:tailEnd/>
            </a:ln>
          </p:spPr>
          <p:txBody>
            <a:bodyPr wrap="none">
              <a:spAutoFit/>
            </a:bodyPr>
            <a:lstStyle/>
            <a:p>
              <a:r>
                <a:rPr lang="en-US" altLang="ja-JP" sz="2000" b="1" i="1">
                  <a:solidFill>
                    <a:srgbClr val="002060"/>
                  </a:solidFill>
                </a:rPr>
                <a:t>D. discoideum</a:t>
              </a:r>
              <a:endParaRPr lang="ru-RU" altLang="ja-JP" sz="2000" b="1" i="1">
                <a:solidFill>
                  <a:srgbClr val="002060"/>
                </a:solidFill>
                <a:ea typeface="平成明朝"/>
                <a:cs typeface="平成明朝"/>
              </a:endParaRPr>
            </a:p>
          </p:txBody>
        </p:sp>
        <p:sp>
          <p:nvSpPr>
            <p:cNvPr id="290838" name="テキスト ボックス 21"/>
            <p:cNvSpPr txBox="1">
              <a:spLocks noChangeArrowheads="1"/>
            </p:cNvSpPr>
            <p:nvPr/>
          </p:nvSpPr>
          <p:spPr bwMode="auto">
            <a:xfrm>
              <a:off x="3925723" y="4151313"/>
              <a:ext cx="1398588"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00B0F0"/>
                  </a:solidFill>
                </a:rPr>
                <a:t>B. subtilis</a:t>
              </a:r>
            </a:p>
          </p:txBody>
        </p:sp>
        <p:sp>
          <p:nvSpPr>
            <p:cNvPr id="290839" name="テキスト ボックス 22"/>
            <p:cNvSpPr txBox="1">
              <a:spLocks noChangeArrowheads="1"/>
            </p:cNvSpPr>
            <p:nvPr/>
          </p:nvSpPr>
          <p:spPr bwMode="auto">
            <a:xfrm>
              <a:off x="3832061" y="4535488"/>
              <a:ext cx="931862"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0000FF"/>
                  </a:solidFill>
                </a:rPr>
                <a:t>E. coli</a:t>
              </a:r>
            </a:p>
          </p:txBody>
        </p:sp>
        <p:sp>
          <p:nvSpPr>
            <p:cNvPr id="290840" name="テキスト ボックス 23"/>
            <p:cNvSpPr txBox="1">
              <a:spLocks noChangeArrowheads="1"/>
            </p:cNvSpPr>
            <p:nvPr/>
          </p:nvSpPr>
          <p:spPr bwMode="auto">
            <a:xfrm>
              <a:off x="5581486" y="2879725"/>
              <a:ext cx="3035300" cy="595313"/>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7030A0"/>
                  </a:solidFill>
                </a:rPr>
                <a:t>M. thermautotrophicus</a:t>
              </a:r>
              <a:r>
                <a:rPr lang="en-US" altLang="ja-JP" sz="2800" b="1" i="1">
                  <a:solidFill>
                    <a:srgbClr val="7030A0"/>
                  </a:solidFill>
                </a:rPr>
                <a:t> </a:t>
              </a:r>
              <a:endParaRPr lang="ru-RU" altLang="ja-JP" sz="2800" b="1">
                <a:solidFill>
                  <a:srgbClr val="7030A0"/>
                </a:solidFill>
                <a:ea typeface="平成明朝"/>
                <a:cs typeface="平成明朝"/>
              </a:endParaRPr>
            </a:p>
          </p:txBody>
        </p:sp>
        <p:sp>
          <p:nvSpPr>
            <p:cNvPr id="290841" name="テキスト ボックス 24"/>
            <p:cNvSpPr txBox="1">
              <a:spLocks noChangeArrowheads="1"/>
            </p:cNvSpPr>
            <p:nvPr/>
          </p:nvSpPr>
          <p:spPr bwMode="auto">
            <a:xfrm>
              <a:off x="4255923" y="1993900"/>
              <a:ext cx="2089150"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FF3300"/>
                  </a:solidFill>
                </a:rPr>
                <a:t>T. thermophilus</a:t>
              </a:r>
              <a:endParaRPr lang="ru-RU" altLang="ja-JP" sz="2000" b="1">
                <a:solidFill>
                  <a:srgbClr val="FF3300"/>
                </a:solidFill>
                <a:ea typeface="平成明朝"/>
                <a:cs typeface="平成明朝"/>
              </a:endParaRPr>
            </a:p>
          </p:txBody>
        </p:sp>
        <p:sp>
          <p:nvSpPr>
            <p:cNvPr id="290842" name="テキスト ボックス 25"/>
            <p:cNvSpPr txBox="1">
              <a:spLocks noChangeArrowheads="1"/>
            </p:cNvSpPr>
            <p:nvPr/>
          </p:nvSpPr>
          <p:spPr bwMode="auto">
            <a:xfrm>
              <a:off x="6529572" y="2198252"/>
              <a:ext cx="1497013"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FF0066"/>
                  </a:solidFill>
                </a:rPr>
                <a:t>A. fulgidus</a:t>
              </a:r>
              <a:endParaRPr lang="ru-RU" altLang="ja-JP" sz="2000" b="1">
                <a:solidFill>
                  <a:srgbClr val="FF0066"/>
                </a:solidFill>
                <a:ea typeface="平成明朝"/>
                <a:cs typeface="平成明朝"/>
              </a:endParaRPr>
            </a:p>
          </p:txBody>
        </p:sp>
        <p:sp>
          <p:nvSpPr>
            <p:cNvPr id="290843" name="テキスト ボックス 26"/>
            <p:cNvSpPr txBox="1">
              <a:spLocks noChangeArrowheads="1"/>
            </p:cNvSpPr>
            <p:nvPr/>
          </p:nvSpPr>
          <p:spPr bwMode="auto">
            <a:xfrm>
              <a:off x="5006749" y="1382665"/>
              <a:ext cx="1468438" cy="473075"/>
            </a:xfrm>
            <a:prstGeom prst="rect">
              <a:avLst/>
            </a:prstGeom>
            <a:noFill/>
            <a:ln w="9525">
              <a:noFill/>
              <a:miter lim="800000"/>
              <a:headEnd/>
              <a:tailEnd/>
            </a:ln>
          </p:spPr>
          <p:txBody>
            <a:bodyPr wrap="none">
              <a:spAutoFit/>
            </a:bodyPr>
            <a:lstStyle/>
            <a:p>
              <a:pPr>
                <a:spcBef>
                  <a:spcPts val="600"/>
                </a:spcBef>
                <a:spcAft>
                  <a:spcPts val="600"/>
                </a:spcAft>
              </a:pPr>
              <a:r>
                <a:rPr lang="en-US" altLang="ja-JP" sz="2000" b="1" i="1">
                  <a:solidFill>
                    <a:srgbClr val="FF0066"/>
                  </a:solidFill>
                </a:rPr>
                <a:t>S. tokodaii</a:t>
              </a:r>
              <a:endParaRPr lang="ru-RU" altLang="ja-JP" sz="2000" b="1">
                <a:solidFill>
                  <a:srgbClr val="FF0066"/>
                </a:solidFill>
                <a:ea typeface="平成明朝"/>
                <a:cs typeface="平成明朝"/>
              </a:endParaRPr>
            </a:p>
          </p:txBody>
        </p:sp>
        <p:sp>
          <p:nvSpPr>
            <p:cNvPr id="290844" name="テキスト ボックス 28"/>
            <p:cNvSpPr txBox="1">
              <a:spLocks noChangeArrowheads="1"/>
            </p:cNvSpPr>
            <p:nvPr/>
          </p:nvSpPr>
          <p:spPr bwMode="auto">
            <a:xfrm>
              <a:off x="7123468" y="1800225"/>
              <a:ext cx="1849437" cy="396875"/>
            </a:xfrm>
            <a:prstGeom prst="rect">
              <a:avLst/>
            </a:prstGeom>
            <a:noFill/>
            <a:ln w="9525">
              <a:noFill/>
              <a:miter lim="800000"/>
              <a:headEnd/>
              <a:tailEnd/>
            </a:ln>
          </p:spPr>
          <p:txBody>
            <a:bodyPr wrap="none">
              <a:spAutoFit/>
            </a:bodyPr>
            <a:lstStyle/>
            <a:p>
              <a:r>
                <a:rPr lang="en-US" altLang="ja-JP" sz="2000" b="1" i="1">
                  <a:solidFill>
                    <a:srgbClr val="FF0066"/>
                  </a:solidFill>
                </a:rPr>
                <a:t>M.  jannaschii</a:t>
              </a:r>
              <a:endParaRPr lang="ru-RU" altLang="ja-JP" sz="2000" b="1">
                <a:solidFill>
                  <a:srgbClr val="FF0066"/>
                </a:solidFill>
                <a:ea typeface="平成明朝"/>
                <a:cs typeface="平成明朝"/>
              </a:endParaRPr>
            </a:p>
          </p:txBody>
        </p:sp>
        <p:sp>
          <p:nvSpPr>
            <p:cNvPr id="290845" name="テキスト ボックス 29"/>
            <p:cNvSpPr txBox="1">
              <a:spLocks noChangeArrowheads="1"/>
            </p:cNvSpPr>
            <p:nvPr/>
          </p:nvSpPr>
          <p:spPr bwMode="auto">
            <a:xfrm>
              <a:off x="7505340" y="1422400"/>
              <a:ext cx="1271587" cy="396875"/>
            </a:xfrm>
            <a:prstGeom prst="rect">
              <a:avLst/>
            </a:prstGeom>
            <a:noFill/>
            <a:ln w="9525">
              <a:noFill/>
              <a:miter lim="800000"/>
              <a:headEnd/>
              <a:tailEnd/>
            </a:ln>
          </p:spPr>
          <p:txBody>
            <a:bodyPr wrap="none">
              <a:spAutoFit/>
            </a:bodyPr>
            <a:lstStyle/>
            <a:p>
              <a:r>
                <a:rPr lang="en-US" altLang="ja-JP" sz="2000" b="1" i="1">
                  <a:solidFill>
                    <a:srgbClr val="C00000"/>
                  </a:solidFill>
                </a:rPr>
                <a:t>A. pernix</a:t>
              </a:r>
              <a:endParaRPr lang="ru-RU" altLang="ja-JP" sz="2000" b="1">
                <a:solidFill>
                  <a:srgbClr val="C00000"/>
                </a:solidFill>
                <a:ea typeface="平成明朝"/>
                <a:cs typeface="平成明朝"/>
              </a:endParaRPr>
            </a:p>
          </p:txBody>
        </p:sp>
        <p:sp>
          <p:nvSpPr>
            <p:cNvPr id="290846" name="テキスト ボックス 30"/>
            <p:cNvSpPr txBox="1">
              <a:spLocks noChangeArrowheads="1"/>
            </p:cNvSpPr>
            <p:nvPr/>
          </p:nvSpPr>
          <p:spPr bwMode="auto">
            <a:xfrm>
              <a:off x="5963816" y="999035"/>
              <a:ext cx="1708150" cy="396875"/>
            </a:xfrm>
            <a:prstGeom prst="rect">
              <a:avLst/>
            </a:prstGeom>
            <a:noFill/>
            <a:ln w="9525">
              <a:noFill/>
              <a:miter lim="800000"/>
              <a:headEnd/>
              <a:tailEnd/>
            </a:ln>
          </p:spPr>
          <p:txBody>
            <a:bodyPr wrap="none">
              <a:spAutoFit/>
            </a:bodyPr>
            <a:lstStyle/>
            <a:p>
              <a:r>
                <a:rPr lang="en-US" altLang="ja-JP" sz="2000" b="1" i="1">
                  <a:solidFill>
                    <a:srgbClr val="C00000"/>
                  </a:solidFill>
                </a:rPr>
                <a:t>P. horikoshii</a:t>
              </a:r>
              <a:endParaRPr lang="ru-RU" altLang="ja-JP" sz="2000" b="1">
                <a:solidFill>
                  <a:srgbClr val="C00000"/>
                </a:solidFill>
                <a:ea typeface="平成明朝"/>
                <a:cs typeface="平成明朝"/>
              </a:endParaRPr>
            </a:p>
          </p:txBody>
        </p:sp>
      </p:grpSp>
      <p:sp>
        <p:nvSpPr>
          <p:cNvPr id="290830" name="テキスト ボックス 1"/>
          <p:cNvSpPr txBox="1">
            <a:spLocks noChangeArrowheads="1"/>
          </p:cNvSpPr>
          <p:nvPr/>
        </p:nvSpPr>
        <p:spPr bwMode="auto">
          <a:xfrm>
            <a:off x="279400" y="363538"/>
            <a:ext cx="8636000" cy="461962"/>
          </a:xfrm>
          <a:prstGeom prst="rect">
            <a:avLst/>
          </a:prstGeom>
          <a:noFill/>
          <a:ln w="9525">
            <a:noFill/>
            <a:miter lim="800000"/>
            <a:headEnd/>
            <a:tailEnd/>
          </a:ln>
        </p:spPr>
        <p:txBody>
          <a:bodyPr>
            <a:spAutoFit/>
          </a:bodyPr>
          <a:lstStyle/>
          <a:p>
            <a:r>
              <a:rPr lang="en-US" altLang="ja-JP" sz="2400">
                <a:solidFill>
                  <a:srgbClr val="C00000"/>
                </a:solidFill>
                <a:latin typeface="Arial Unicode MS" pitchFamily="34" charset="-128"/>
                <a:ea typeface="Osaka"/>
                <a:cs typeface="Arial Unicode MS" pitchFamily="34" charset="-128"/>
              </a:rPr>
              <a:t>Relation between growth temperature</a:t>
            </a:r>
            <a:r>
              <a:rPr lang="ja-JP" altLang="en-US" sz="2400">
                <a:solidFill>
                  <a:srgbClr val="C00000"/>
                </a:solidFill>
                <a:latin typeface="Arial Unicode MS" pitchFamily="34" charset="-128"/>
                <a:ea typeface="Osaka"/>
                <a:cs typeface="Arial Unicode MS" pitchFamily="34" charset="-128"/>
              </a:rPr>
              <a:t> </a:t>
            </a:r>
            <a:r>
              <a:rPr lang="en-US" altLang="ja-JP" sz="2400">
                <a:solidFill>
                  <a:srgbClr val="C00000"/>
                </a:solidFill>
                <a:latin typeface="Arial Unicode MS" pitchFamily="34" charset="-128"/>
                <a:ea typeface="Osaka"/>
                <a:cs typeface="Arial Unicode MS" pitchFamily="34" charset="-128"/>
              </a:rPr>
              <a:t>and stability of protein</a:t>
            </a:r>
          </a:p>
        </p:txBody>
      </p:sp>
      <p:cxnSp>
        <p:nvCxnSpPr>
          <p:cNvPr id="290831" name="直線コネクタ 7"/>
          <p:cNvCxnSpPr>
            <a:cxnSpLocks noChangeShapeType="1"/>
          </p:cNvCxnSpPr>
          <p:nvPr/>
        </p:nvCxnSpPr>
        <p:spPr bwMode="auto">
          <a:xfrm>
            <a:off x="7956550" y="1330325"/>
            <a:ext cx="352425" cy="0"/>
          </a:xfrm>
          <a:prstGeom prst="line">
            <a:avLst/>
          </a:prstGeom>
          <a:noFill/>
          <a:ln w="9525">
            <a:noFill/>
            <a:round/>
            <a:headEnd/>
            <a:tailEnd/>
          </a:ln>
        </p:spPr>
      </p:cxnSp>
      <p:sp>
        <p:nvSpPr>
          <p:cNvPr id="9" name="加算記号 8"/>
          <p:cNvSpPr/>
          <p:nvPr/>
        </p:nvSpPr>
        <p:spPr bwMode="auto">
          <a:xfrm>
            <a:off x="6700838" y="1374775"/>
            <a:ext cx="487362" cy="441325"/>
          </a:xfrm>
          <a:prstGeom prst="mathPlus">
            <a:avLst/>
          </a:prstGeom>
          <a:solidFill>
            <a:srgbClr val="FF0000"/>
          </a:solidFill>
          <a:ln>
            <a:noFill/>
          </a:ln>
          <a:effectLst/>
          <a:extLst/>
        </p:spPr>
        <p:txBody>
          <a:bodyPr wrap="none">
            <a:spAutoFit/>
          </a:bodyPr>
          <a:lstStyle/>
          <a:p>
            <a:pPr fontAlgn="auto">
              <a:spcBef>
                <a:spcPts val="0"/>
              </a:spcBef>
              <a:spcAft>
                <a:spcPts val="0"/>
              </a:spcAft>
              <a:defRPr/>
            </a:pPr>
            <a:endParaRPr lang="ja-JP" altLang="en-US">
              <a:latin typeface="Arial" pitchFamily="34" charset="0"/>
              <a:ea typeface="Osaka" pitchFamily="1" charset="-128"/>
            </a:endParaRPr>
          </a:p>
        </p:txBody>
      </p:sp>
      <p:sp>
        <p:nvSpPr>
          <p:cNvPr id="33" name="加算記号 32"/>
          <p:cNvSpPr/>
          <p:nvPr/>
        </p:nvSpPr>
        <p:spPr bwMode="auto">
          <a:xfrm>
            <a:off x="6553200" y="1511300"/>
            <a:ext cx="488950" cy="441325"/>
          </a:xfrm>
          <a:prstGeom prst="mathPlus">
            <a:avLst/>
          </a:prstGeom>
          <a:solidFill>
            <a:srgbClr val="FFCCFF"/>
          </a:solidFill>
          <a:ln>
            <a:noFill/>
          </a:ln>
          <a:effectLst/>
          <a:extLst/>
        </p:spPr>
        <p:txBody>
          <a:bodyPr wrap="none">
            <a:spAutoFit/>
          </a:bodyPr>
          <a:lstStyle/>
          <a:p>
            <a:pPr fontAlgn="auto">
              <a:spcBef>
                <a:spcPts val="0"/>
              </a:spcBef>
              <a:spcAft>
                <a:spcPts val="0"/>
              </a:spcAft>
              <a:defRPr/>
            </a:pPr>
            <a:endParaRPr lang="ja-JP" altLang="en-US">
              <a:latin typeface="Arial" pitchFamily="34" charset="0"/>
              <a:ea typeface="Osaka" pitchFamily="1" charset="-128"/>
            </a:endParaRPr>
          </a:p>
        </p:txBody>
      </p:sp>
      <p:sp>
        <p:nvSpPr>
          <p:cNvPr id="34" name="加算記号 33"/>
          <p:cNvSpPr/>
          <p:nvPr/>
        </p:nvSpPr>
        <p:spPr bwMode="auto">
          <a:xfrm>
            <a:off x="5891213" y="1968500"/>
            <a:ext cx="488950" cy="441325"/>
          </a:xfrm>
          <a:prstGeom prst="mathPlus">
            <a:avLst/>
          </a:prstGeom>
          <a:solidFill>
            <a:srgbClr val="00FFCC"/>
          </a:solidFill>
          <a:ln>
            <a:noFill/>
          </a:ln>
          <a:effectLst/>
          <a:extLst/>
        </p:spPr>
        <p:txBody>
          <a:bodyPr wrap="none">
            <a:spAutoFit/>
          </a:bodyPr>
          <a:lstStyle/>
          <a:p>
            <a:pPr fontAlgn="auto">
              <a:spcBef>
                <a:spcPts val="0"/>
              </a:spcBef>
              <a:spcAft>
                <a:spcPts val="0"/>
              </a:spcAft>
              <a:defRPr/>
            </a:pPr>
            <a:endParaRPr lang="ja-JP" altLang="en-US">
              <a:latin typeface="Arial" pitchFamily="34" charset="0"/>
              <a:ea typeface="Osaka" pitchFamily="1" charset="-128"/>
            </a:endParaRPr>
          </a:p>
        </p:txBody>
      </p:sp>
      <p:sp>
        <p:nvSpPr>
          <p:cNvPr id="32" name="正方形/長方形 31"/>
          <p:cNvSpPr/>
          <p:nvPr/>
        </p:nvSpPr>
        <p:spPr>
          <a:xfrm>
            <a:off x="-7938" y="0"/>
            <a:ext cx="2328863" cy="369888"/>
          </a:xfrm>
          <a:prstGeom prst="rect">
            <a:avLst/>
          </a:prstGeom>
        </p:spPr>
        <p:txBody>
          <a:bodyPr wrap="none">
            <a:spAutoFit/>
          </a:bodyPr>
          <a:lstStyle/>
          <a:p>
            <a:pPr fontAlgn="auto">
              <a:spcBef>
                <a:spcPts val="0"/>
              </a:spcBef>
              <a:spcAft>
                <a:spcPts val="0"/>
              </a:spcAft>
              <a:defRPr/>
            </a:pPr>
            <a:r>
              <a:rPr lang="en-US" altLang="ja-JP" dirty="0">
                <a:effectLst>
                  <a:outerShdw blurRad="38100" dist="38100" dir="2700000" algn="tl">
                    <a:srgbClr val="C0C0C0"/>
                  </a:outerShdw>
                </a:effectLst>
                <a:latin typeface="+mn-lt"/>
                <a:ea typeface="+mn-ea"/>
              </a:rPr>
              <a:t>3</a:t>
            </a:r>
            <a:r>
              <a:rPr lang="ja-JP" altLang="en-US" dirty="0" err="1">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Ancestral enzyme</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図 4" descr="FigS2"/>
          <p:cNvPicPr>
            <a:picLocks noChangeAspect="1" noChangeArrowheads="1"/>
          </p:cNvPicPr>
          <p:nvPr/>
        </p:nvPicPr>
        <p:blipFill>
          <a:blip r:embed="rId2"/>
          <a:srcRect t="59013"/>
          <a:stretch>
            <a:fillRect/>
          </a:stretch>
        </p:blipFill>
        <p:spPr bwMode="auto">
          <a:xfrm>
            <a:off x="0" y="2576513"/>
            <a:ext cx="9144000" cy="4132262"/>
          </a:xfrm>
          <a:prstGeom prst="rect">
            <a:avLst/>
          </a:prstGeom>
          <a:noFill/>
          <a:ln w="9525">
            <a:noFill/>
            <a:miter lim="800000"/>
            <a:headEnd/>
            <a:tailEnd/>
          </a:ln>
        </p:spPr>
      </p:pic>
      <p:sp>
        <p:nvSpPr>
          <p:cNvPr id="2" name="タイトル 1"/>
          <p:cNvSpPr>
            <a:spLocks noGrp="1"/>
          </p:cNvSpPr>
          <p:nvPr>
            <p:ph type="title"/>
          </p:nvPr>
        </p:nvSpPr>
        <p:spPr/>
        <p:txBody>
          <a:bodyPr>
            <a:normAutofit fontScale="90000"/>
          </a:bodyPr>
          <a:lstStyle/>
          <a:p>
            <a:pPr fontAlgn="auto">
              <a:spcAft>
                <a:spcPts val="0"/>
              </a:spcAft>
              <a:defRPr/>
            </a:pPr>
            <a:r>
              <a:rPr lang="ja-JP" altLang="en-US" dirty="0" smtClean="0"/>
              <a:t>余り正確に推定できないアミノ酸がある</a:t>
            </a:r>
            <a:r>
              <a:rPr lang="en-US" altLang="ja-JP" dirty="0" smtClean="0"/>
              <a:t/>
            </a:r>
            <a:br>
              <a:rPr lang="en-US" altLang="ja-JP" dirty="0" smtClean="0"/>
            </a:br>
            <a:r>
              <a:rPr lang="ja-JP" altLang="en-US" dirty="0" smtClean="0"/>
              <a:t>それは、２番目の候補も採用する</a:t>
            </a:r>
            <a:endParaRPr lang="ja-JP" altLang="en-US" dirty="0"/>
          </a:p>
        </p:txBody>
      </p:sp>
      <p:sp>
        <p:nvSpPr>
          <p:cNvPr id="292867"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B22009-6F8B-45D8-A3D0-37F39729CAF5}" type="slidenum">
              <a:rPr lang="ja-JP" altLang="en-US"/>
              <a:pPr fontAlgn="base">
                <a:spcBef>
                  <a:spcPct val="0"/>
                </a:spcBef>
                <a:spcAft>
                  <a:spcPct val="0"/>
                </a:spcAft>
              </a:pPr>
              <a:t>48</a:t>
            </a:fld>
            <a:endParaRPr lang="ja-JP" altLang="en-US"/>
          </a:p>
        </p:txBody>
      </p:sp>
      <p:sp>
        <p:nvSpPr>
          <p:cNvPr id="6" name="正方形/長方形 5"/>
          <p:cNvSpPr/>
          <p:nvPr/>
        </p:nvSpPr>
        <p:spPr>
          <a:xfrm>
            <a:off x="-7938" y="0"/>
            <a:ext cx="211137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４．完全祖先</a:t>
            </a:r>
            <a:r>
              <a:rPr lang="ja-JP" altLang="en-US" dirty="0">
                <a:effectLst>
                  <a:outerShdw blurRad="38100" dist="38100" dir="2700000" algn="tl">
                    <a:srgbClr val="C0C0C0"/>
                  </a:outerShdw>
                </a:effectLst>
                <a:latin typeface="+mn-lt"/>
                <a:ea typeface="+mn-ea"/>
              </a:rPr>
              <a:t>型</a:t>
            </a:r>
            <a:r>
              <a:rPr lang="ja-JP" altLang="en-US" dirty="0">
                <a:effectLst>
                  <a:outerShdw blurRad="38100" dist="38100" dir="2700000" algn="tl">
                    <a:srgbClr val="C0C0C0"/>
                  </a:outerShdw>
                </a:effectLst>
                <a:latin typeface="+mn-lt"/>
                <a:ea typeface="+mn-ea"/>
              </a:rPr>
              <a:t>酵素</a:t>
            </a:r>
            <a:endParaRPr lang="en-US" altLang="ja-JP" dirty="0">
              <a:solidFill>
                <a:srgbClr val="0000FF"/>
              </a:solidFill>
              <a:effectLst>
                <a:outerShdw blurRad="38100" dist="38100" dir="2700000" algn="tl">
                  <a:srgbClr val="C0C0C0"/>
                </a:outerShdw>
              </a:effectLst>
              <a:latin typeface="+mn-lt"/>
              <a:ea typeface="+mn-e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685800" y="436563"/>
            <a:ext cx="7772400" cy="914400"/>
          </a:xfrm>
          <a:effectLst>
            <a:outerShdw dist="35921" dir="2700000" algn="ctr" rotWithShape="0">
              <a:schemeClr val="bg2"/>
            </a:outerShdw>
          </a:effectLst>
        </p:spPr>
        <p:txBody>
          <a:bodyPr/>
          <a:lstStyle/>
          <a:p>
            <a:pPr fontAlgn="auto">
              <a:spcAft>
                <a:spcPts val="0"/>
              </a:spcAft>
              <a:defRPr/>
            </a:pPr>
            <a:r>
              <a:rPr lang="en-US" altLang="ja-JP" dirty="0" smtClean="0">
                <a:effectLst>
                  <a:outerShdw blurRad="38100" dist="38100" dir="2700000" algn="tl">
                    <a:srgbClr val="000000">
                      <a:alpha val="43137"/>
                    </a:srgbClr>
                  </a:outerShdw>
                </a:effectLst>
              </a:rPr>
              <a:t>Content</a:t>
            </a:r>
            <a:endParaRPr lang="en-US" altLang="ja-JP" dirty="0">
              <a:effectLst>
                <a:outerShdw blurRad="38100" dist="38100" dir="2700000" algn="tl">
                  <a:srgbClr val="000000">
                    <a:alpha val="43137"/>
                  </a:srgbClr>
                </a:outerShdw>
              </a:effectLst>
            </a:endParaRPr>
          </a:p>
        </p:txBody>
      </p:sp>
      <p:sp>
        <p:nvSpPr>
          <p:cNvPr id="280581" name="Rectangle 5"/>
          <p:cNvSpPr>
            <a:spLocks noGrp="1" noChangeArrowheads="1"/>
          </p:cNvSpPr>
          <p:nvPr>
            <p:ph idx="1"/>
          </p:nvPr>
        </p:nvSpPr>
        <p:spPr>
          <a:xfrm>
            <a:off x="762000" y="1604963"/>
            <a:ext cx="8077200" cy="4872037"/>
          </a:xfrm>
          <a:effectLst>
            <a:outerShdw dist="35921" dir="2700000" algn="ctr" rotWithShape="0">
              <a:schemeClr val="bg2"/>
            </a:outerShdw>
          </a:effectLst>
        </p:spPr>
        <p:txBody>
          <a:bodyPr rtlCol="0">
            <a:normAutofit/>
          </a:bodyPr>
          <a:lstStyle/>
          <a:p>
            <a:pPr marL="182880" indent="-182880" fontAlgn="auto">
              <a:spcAft>
                <a:spcPts val="0"/>
              </a:spcAft>
              <a:buFontTx/>
              <a:buNone/>
              <a:defRPr/>
            </a:pPr>
            <a:r>
              <a:rPr lang="ja-JP" altLang="en-US" sz="3600" dirty="0">
                <a:effectLst>
                  <a:outerShdw blurRad="38100" dist="38100" dir="2700000" algn="tl">
                    <a:srgbClr val="C0C0C0"/>
                  </a:outerShdw>
                </a:effectLst>
              </a:rPr>
              <a:t>１</a:t>
            </a:r>
            <a:r>
              <a:rPr lang="en-US" altLang="ja-JP" sz="3600" dirty="0">
                <a:effectLst>
                  <a:outerShdw blurRad="38100" dist="38100" dir="2700000" algn="tl">
                    <a:srgbClr val="C0C0C0"/>
                  </a:outerShdw>
                </a:effectLst>
              </a:rPr>
              <a:t>. </a:t>
            </a:r>
            <a:r>
              <a:rPr lang="en-US" altLang="ja-JP" sz="3600" dirty="0" smtClean="0">
                <a:effectLst>
                  <a:outerShdw blurRad="38100" dist="38100" dir="2700000" algn="tl">
                    <a:srgbClr val="C0C0C0"/>
                  </a:outerShdw>
                </a:effectLst>
              </a:rPr>
              <a:t>Phylogenetic analysis</a:t>
            </a:r>
            <a:endParaRPr lang="en-US" altLang="ja-JP" sz="3600" dirty="0">
              <a:effectLst>
                <a:outerShdw blurRad="38100" dist="38100" dir="2700000" algn="tl">
                  <a:srgbClr val="C0C0C0"/>
                </a:outerShdw>
              </a:effectLst>
            </a:endParaRPr>
          </a:p>
          <a:p>
            <a:pPr marL="182880" indent="-182880" fontAlgn="auto">
              <a:spcAft>
                <a:spcPts val="0"/>
              </a:spcAft>
              <a:buFontTx/>
              <a:buNone/>
              <a:defRPr/>
            </a:pPr>
            <a:r>
              <a:rPr lang="ja-JP" altLang="en-US" sz="3600" dirty="0" smtClean="0">
                <a:effectLst>
                  <a:outerShdw blurRad="38100" dist="38100" dir="2700000" algn="tl">
                    <a:srgbClr val="C0C0C0"/>
                  </a:outerShdw>
                </a:effectLst>
              </a:rPr>
              <a:t>２</a:t>
            </a:r>
            <a:r>
              <a:rPr lang="ja-JP" altLang="en-US" sz="3600" dirty="0">
                <a:effectLst>
                  <a:outerShdw blurRad="38100" dist="38100" dir="2700000" algn="tl">
                    <a:srgbClr val="C0C0C0"/>
                  </a:outerShdw>
                </a:effectLst>
              </a:rPr>
              <a:t>．</a:t>
            </a:r>
            <a:r>
              <a:rPr lang="en-US" altLang="ja-JP" sz="3600" dirty="0" smtClean="0">
                <a:effectLst>
                  <a:outerShdw blurRad="38100" dist="38100" dir="2700000" algn="tl">
                    <a:srgbClr val="C0C0C0"/>
                  </a:outerShdw>
                </a:effectLst>
              </a:rPr>
              <a:t>Ancestral mutants</a:t>
            </a:r>
          </a:p>
          <a:p>
            <a:pPr marL="182880" indent="-182880" fontAlgn="auto">
              <a:spcAft>
                <a:spcPts val="0"/>
              </a:spcAft>
              <a:buFont typeface="Arial" pitchFamily="34" charset="0"/>
              <a:buNone/>
              <a:defRPr/>
            </a:pPr>
            <a:r>
              <a:rPr lang="ja-JP" altLang="en-US" sz="3600" dirty="0">
                <a:effectLst>
                  <a:outerShdw blurRad="38100" dist="38100" dir="2700000" algn="tl">
                    <a:srgbClr val="C0C0C0"/>
                  </a:outerShdw>
                </a:effectLst>
              </a:rPr>
              <a:t>３</a:t>
            </a:r>
            <a:r>
              <a:rPr lang="ja-JP" altLang="en-US" sz="3600" dirty="0" smtClean="0">
                <a:effectLst>
                  <a:outerShdw blurRad="38100" dist="38100" dir="2700000" algn="tl">
                    <a:srgbClr val="C0C0C0"/>
                  </a:outerShdw>
                </a:effectLst>
              </a:rPr>
              <a:t>．</a:t>
            </a:r>
            <a:r>
              <a:rPr lang="en-US" altLang="ja-JP" sz="3600" dirty="0" smtClean="0">
                <a:effectLst>
                  <a:outerShdw blurRad="38100" dist="38100" dir="2700000" algn="tl">
                    <a:srgbClr val="C0C0C0"/>
                  </a:outerShdw>
                </a:effectLst>
              </a:rPr>
              <a:t>Ancestral enzyme</a:t>
            </a:r>
          </a:p>
          <a:p>
            <a:pPr marL="182880" indent="-182880" fontAlgn="auto">
              <a:spcAft>
                <a:spcPts val="0"/>
              </a:spcAft>
              <a:buFont typeface="Arial" pitchFamily="34" charset="0"/>
              <a:buNone/>
              <a:defRPr/>
            </a:pPr>
            <a:r>
              <a:rPr lang="ja-JP" altLang="en-US" sz="3600" dirty="0" smtClean="0">
                <a:solidFill>
                  <a:srgbClr val="FF0000"/>
                </a:solidFill>
                <a:effectLst>
                  <a:outerShdw blurRad="38100" dist="38100" dir="2700000" algn="tl">
                    <a:srgbClr val="C0C0C0"/>
                  </a:outerShdw>
                </a:effectLst>
              </a:rPr>
              <a:t>４</a:t>
            </a:r>
            <a:r>
              <a:rPr lang="en-US" altLang="ja-JP" sz="3600" dirty="0" smtClean="0">
                <a:solidFill>
                  <a:srgbClr val="FF0000"/>
                </a:solidFill>
                <a:effectLst>
                  <a:outerShdw blurRad="38100" dist="38100" dir="2700000" algn="tl">
                    <a:srgbClr val="C0C0C0"/>
                  </a:outerShdw>
                </a:effectLst>
              </a:rPr>
              <a:t>. Is 20 amino acid species needed?</a:t>
            </a:r>
          </a:p>
          <a:p>
            <a:pPr marL="182880" indent="-182880" fontAlgn="auto">
              <a:spcAft>
                <a:spcPts val="0"/>
              </a:spcAft>
              <a:buFontTx/>
              <a:buNone/>
              <a:defRPr/>
            </a:pPr>
            <a:endParaRPr lang="en-US" altLang="ja-JP" sz="3600" dirty="0" smtClean="0">
              <a:effectLst>
                <a:outerShdw blurRad="38100" dist="38100" dir="2700000" algn="tl">
                  <a:srgbClr val="C0C0C0"/>
                </a:outerShdw>
              </a:effectLst>
            </a:endParaRPr>
          </a:p>
        </p:txBody>
      </p:sp>
      <p:sp>
        <p:nvSpPr>
          <p:cNvPr id="293891" name="スライド番号プレースホルダー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FA56D7-07AE-44D1-B72A-A9FAC748B49D}" type="slidenum">
              <a:rPr lang="ja-JP" altLang="en-US"/>
              <a:pPr fontAlgn="base">
                <a:spcBef>
                  <a:spcPct val="0"/>
                </a:spcBef>
                <a:spcAft>
                  <a:spcPct val="0"/>
                </a:spcAft>
              </a:pPr>
              <a:t>49</a:t>
            </a:fld>
            <a:endParaRPr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rot="5400000">
            <a:off x="7920038" y="2738437"/>
            <a:ext cx="355600" cy="212725"/>
          </a:xfrm>
          <a:prstGeom prst="rect">
            <a:avLst/>
          </a:prstGeom>
          <a:noFill/>
          <a:ln w="9525">
            <a:noFill/>
            <a:miter lim="800000"/>
            <a:headEnd/>
            <a:tailEnd/>
          </a:ln>
        </p:spPr>
        <p:txBody>
          <a:bodyPr wrap="none" lIns="0" tIns="0" rIns="0" bIns="0">
            <a:spAutoFit/>
          </a:bodyPr>
          <a:lstStyle/>
          <a:p>
            <a:r>
              <a:rPr lang="ja-JP" altLang="en-US" b="1">
                <a:ea typeface="細明朝体"/>
                <a:cs typeface="細明朝体"/>
              </a:rPr>
              <a:t>　　</a:t>
            </a:r>
            <a:endParaRPr lang="ja-JP" altLang="en-US" sz="2400" b="1"/>
          </a:p>
        </p:txBody>
      </p:sp>
      <p:sp>
        <p:nvSpPr>
          <p:cNvPr id="22530" name="Rectangle 3"/>
          <p:cNvSpPr>
            <a:spLocks noChangeArrowheads="1"/>
          </p:cNvSpPr>
          <p:nvPr/>
        </p:nvSpPr>
        <p:spPr bwMode="auto">
          <a:xfrm rot="5400000">
            <a:off x="7776370" y="3278981"/>
            <a:ext cx="1014412" cy="307975"/>
          </a:xfrm>
          <a:prstGeom prst="rect">
            <a:avLst/>
          </a:prstGeom>
          <a:noFill/>
          <a:ln w="9525">
            <a:noFill/>
            <a:miter lim="800000"/>
            <a:headEnd/>
            <a:tailEnd/>
          </a:ln>
        </p:spPr>
        <p:txBody>
          <a:bodyPr wrap="none" lIns="0" tIns="0" rIns="0" bIns="0">
            <a:spAutoFit/>
          </a:bodyPr>
          <a:lstStyle/>
          <a:p>
            <a:r>
              <a:rPr lang="en-US" altLang="ja-JP" sz="2000" b="1">
                <a:solidFill>
                  <a:srgbClr val="00B050"/>
                </a:solidFill>
              </a:rPr>
              <a:t>Archaea</a:t>
            </a:r>
          </a:p>
        </p:txBody>
      </p:sp>
      <p:sp>
        <p:nvSpPr>
          <p:cNvPr id="22531" name="Rectangle 4"/>
          <p:cNvSpPr>
            <a:spLocks noChangeArrowheads="1"/>
          </p:cNvSpPr>
          <p:nvPr/>
        </p:nvSpPr>
        <p:spPr bwMode="auto">
          <a:xfrm rot="5400000">
            <a:off x="6838950" y="3395663"/>
            <a:ext cx="2146300" cy="304800"/>
          </a:xfrm>
          <a:prstGeom prst="rect">
            <a:avLst/>
          </a:prstGeom>
          <a:noFill/>
          <a:ln w="9525">
            <a:noFill/>
            <a:miter lim="800000"/>
            <a:headEnd/>
            <a:tailEnd/>
          </a:ln>
        </p:spPr>
        <p:txBody>
          <a:bodyPr wrap="none" lIns="0" tIns="0" rIns="0" bIns="0">
            <a:spAutoFit/>
          </a:bodyPr>
          <a:lstStyle/>
          <a:p>
            <a:r>
              <a:rPr lang="en-US" altLang="ja-JP" sz="2000" b="1"/>
              <a:t>  (Archaebacteria)</a:t>
            </a:r>
          </a:p>
        </p:txBody>
      </p:sp>
      <p:sp>
        <p:nvSpPr>
          <p:cNvPr id="22532" name="Rectangle 5"/>
          <p:cNvSpPr>
            <a:spLocks noChangeArrowheads="1"/>
          </p:cNvSpPr>
          <p:nvPr/>
        </p:nvSpPr>
        <p:spPr bwMode="auto">
          <a:xfrm rot="5400000">
            <a:off x="8008938" y="4922837"/>
            <a:ext cx="177800" cy="212725"/>
          </a:xfrm>
          <a:prstGeom prst="rect">
            <a:avLst/>
          </a:prstGeom>
          <a:noFill/>
          <a:ln w="9525">
            <a:noFill/>
            <a:miter lim="800000"/>
            <a:headEnd/>
            <a:tailEnd/>
          </a:ln>
        </p:spPr>
        <p:txBody>
          <a:bodyPr wrap="none" lIns="0" tIns="0" rIns="0" bIns="0">
            <a:spAutoFit/>
          </a:bodyPr>
          <a:lstStyle/>
          <a:p>
            <a:r>
              <a:rPr lang="ja-JP" altLang="en-US" b="1">
                <a:ea typeface="細明朝体"/>
                <a:cs typeface="細明朝体"/>
              </a:rPr>
              <a:t>　</a:t>
            </a:r>
            <a:endParaRPr lang="ja-JP" altLang="en-US" sz="2400" b="1"/>
          </a:p>
        </p:txBody>
      </p:sp>
      <p:sp>
        <p:nvSpPr>
          <p:cNvPr id="22533" name="Rectangle 6"/>
          <p:cNvSpPr>
            <a:spLocks noChangeArrowheads="1"/>
          </p:cNvSpPr>
          <p:nvPr/>
        </p:nvSpPr>
        <p:spPr bwMode="auto">
          <a:xfrm rot="5400000">
            <a:off x="7784307" y="5231606"/>
            <a:ext cx="998538" cy="307975"/>
          </a:xfrm>
          <a:prstGeom prst="rect">
            <a:avLst/>
          </a:prstGeom>
          <a:noFill/>
          <a:ln w="9525">
            <a:noFill/>
            <a:miter lim="800000"/>
            <a:headEnd/>
            <a:tailEnd/>
          </a:ln>
        </p:spPr>
        <p:txBody>
          <a:bodyPr wrap="none" lIns="0" tIns="0" rIns="0" bIns="0">
            <a:spAutoFit/>
          </a:bodyPr>
          <a:lstStyle/>
          <a:p>
            <a:r>
              <a:rPr lang="en-US" altLang="ja-JP" sz="2000" b="1">
                <a:solidFill>
                  <a:srgbClr val="FF0000"/>
                </a:solidFill>
              </a:rPr>
              <a:t>Eucarya</a:t>
            </a:r>
          </a:p>
        </p:txBody>
      </p:sp>
      <p:sp>
        <p:nvSpPr>
          <p:cNvPr id="22534" name="Rectangle 7"/>
          <p:cNvSpPr>
            <a:spLocks noChangeArrowheads="1"/>
          </p:cNvSpPr>
          <p:nvPr/>
        </p:nvSpPr>
        <p:spPr bwMode="auto">
          <a:xfrm rot="5400000">
            <a:off x="7100887" y="5389563"/>
            <a:ext cx="1609725" cy="304800"/>
          </a:xfrm>
          <a:prstGeom prst="rect">
            <a:avLst/>
          </a:prstGeom>
          <a:noFill/>
          <a:ln w="9525">
            <a:noFill/>
            <a:miter lim="800000"/>
            <a:headEnd/>
            <a:tailEnd/>
          </a:ln>
        </p:spPr>
        <p:txBody>
          <a:bodyPr wrap="none" lIns="0" tIns="0" rIns="0" bIns="0">
            <a:spAutoFit/>
          </a:bodyPr>
          <a:lstStyle/>
          <a:p>
            <a:r>
              <a:rPr lang="en-US" altLang="ja-JP" sz="2000" b="1"/>
              <a:t> (Eukaryotes)</a:t>
            </a:r>
          </a:p>
        </p:txBody>
      </p:sp>
      <p:sp>
        <p:nvSpPr>
          <p:cNvPr id="22535" name="Line 8"/>
          <p:cNvSpPr>
            <a:spLocks noChangeShapeType="1"/>
          </p:cNvSpPr>
          <p:nvPr/>
        </p:nvSpPr>
        <p:spPr bwMode="auto">
          <a:xfrm>
            <a:off x="2578100" y="2667000"/>
            <a:ext cx="2133600" cy="3619500"/>
          </a:xfrm>
          <a:prstGeom prst="line">
            <a:avLst/>
          </a:prstGeom>
          <a:noFill/>
          <a:ln w="12700">
            <a:solidFill>
              <a:schemeClr val="tx1"/>
            </a:solidFill>
            <a:round/>
            <a:headEnd/>
            <a:tailEnd/>
          </a:ln>
        </p:spPr>
        <p:txBody>
          <a:bodyPr/>
          <a:lstStyle/>
          <a:p>
            <a:endParaRPr lang="ru-RU"/>
          </a:p>
        </p:txBody>
      </p:sp>
      <p:sp>
        <p:nvSpPr>
          <p:cNvPr id="22536" name="Line 9"/>
          <p:cNvSpPr>
            <a:spLocks noChangeShapeType="1"/>
          </p:cNvSpPr>
          <p:nvPr/>
        </p:nvSpPr>
        <p:spPr bwMode="auto">
          <a:xfrm flipV="1">
            <a:off x="3797300" y="4559300"/>
            <a:ext cx="2540000" cy="190500"/>
          </a:xfrm>
          <a:prstGeom prst="line">
            <a:avLst/>
          </a:prstGeom>
          <a:noFill/>
          <a:ln w="12700">
            <a:solidFill>
              <a:schemeClr val="tx1"/>
            </a:solidFill>
            <a:round/>
            <a:headEnd/>
            <a:tailEnd/>
          </a:ln>
        </p:spPr>
        <p:txBody>
          <a:bodyPr/>
          <a:lstStyle/>
          <a:p>
            <a:endParaRPr lang="ru-RU"/>
          </a:p>
        </p:txBody>
      </p:sp>
      <p:sp>
        <p:nvSpPr>
          <p:cNvPr id="22537" name="Line 10"/>
          <p:cNvSpPr>
            <a:spLocks noChangeShapeType="1"/>
          </p:cNvSpPr>
          <p:nvPr/>
        </p:nvSpPr>
        <p:spPr bwMode="auto">
          <a:xfrm flipV="1">
            <a:off x="4064000" y="5130800"/>
            <a:ext cx="1422400" cy="50800"/>
          </a:xfrm>
          <a:prstGeom prst="line">
            <a:avLst/>
          </a:prstGeom>
          <a:noFill/>
          <a:ln w="12700">
            <a:solidFill>
              <a:schemeClr val="tx1"/>
            </a:solidFill>
            <a:round/>
            <a:headEnd/>
            <a:tailEnd/>
          </a:ln>
        </p:spPr>
        <p:txBody>
          <a:bodyPr/>
          <a:lstStyle/>
          <a:p>
            <a:endParaRPr lang="ru-RU"/>
          </a:p>
        </p:txBody>
      </p:sp>
      <p:sp>
        <p:nvSpPr>
          <p:cNvPr id="22538" name="Line 11"/>
          <p:cNvSpPr>
            <a:spLocks noChangeShapeType="1"/>
          </p:cNvSpPr>
          <p:nvPr/>
        </p:nvSpPr>
        <p:spPr bwMode="auto">
          <a:xfrm>
            <a:off x="4394200" y="5727700"/>
            <a:ext cx="812800" cy="1588"/>
          </a:xfrm>
          <a:prstGeom prst="line">
            <a:avLst/>
          </a:prstGeom>
          <a:noFill/>
          <a:ln w="12700">
            <a:solidFill>
              <a:schemeClr val="tx1"/>
            </a:solidFill>
            <a:round/>
            <a:headEnd/>
            <a:tailEnd/>
          </a:ln>
        </p:spPr>
        <p:txBody>
          <a:bodyPr/>
          <a:lstStyle/>
          <a:p>
            <a:endParaRPr lang="ru-RU"/>
          </a:p>
        </p:txBody>
      </p:sp>
      <p:sp>
        <p:nvSpPr>
          <p:cNvPr id="22539" name="Line 12"/>
          <p:cNvSpPr>
            <a:spLocks noChangeShapeType="1"/>
          </p:cNvSpPr>
          <p:nvPr/>
        </p:nvSpPr>
        <p:spPr bwMode="auto">
          <a:xfrm>
            <a:off x="4495800" y="5930900"/>
            <a:ext cx="431800" cy="12700"/>
          </a:xfrm>
          <a:prstGeom prst="line">
            <a:avLst/>
          </a:prstGeom>
          <a:noFill/>
          <a:ln w="12700">
            <a:solidFill>
              <a:schemeClr val="tx1"/>
            </a:solidFill>
            <a:round/>
            <a:headEnd/>
            <a:tailEnd/>
          </a:ln>
        </p:spPr>
        <p:txBody>
          <a:bodyPr/>
          <a:lstStyle/>
          <a:p>
            <a:endParaRPr lang="ru-RU"/>
          </a:p>
        </p:txBody>
      </p:sp>
      <p:sp>
        <p:nvSpPr>
          <p:cNvPr id="22540" name="Rectangle 13"/>
          <p:cNvSpPr>
            <a:spLocks noChangeArrowheads="1"/>
          </p:cNvSpPr>
          <p:nvPr/>
        </p:nvSpPr>
        <p:spPr bwMode="auto">
          <a:xfrm>
            <a:off x="5607050" y="5060950"/>
            <a:ext cx="746125" cy="182563"/>
          </a:xfrm>
          <a:prstGeom prst="rect">
            <a:avLst/>
          </a:prstGeom>
          <a:noFill/>
          <a:ln w="9525">
            <a:noFill/>
            <a:miter lim="800000"/>
            <a:headEnd/>
            <a:tailEnd/>
          </a:ln>
        </p:spPr>
        <p:txBody>
          <a:bodyPr wrap="none" lIns="0" tIns="0" rIns="0" bIns="0">
            <a:spAutoFit/>
          </a:bodyPr>
          <a:lstStyle/>
          <a:p>
            <a:r>
              <a:rPr lang="en-US" altLang="ja-JP" sz="1200" b="1"/>
              <a:t>flagellates</a:t>
            </a:r>
            <a:endParaRPr lang="en-US" altLang="ja-JP" sz="2400" b="1"/>
          </a:p>
        </p:txBody>
      </p:sp>
      <p:sp>
        <p:nvSpPr>
          <p:cNvPr id="22541" name="Rectangle 14"/>
          <p:cNvSpPr>
            <a:spLocks noChangeArrowheads="1"/>
          </p:cNvSpPr>
          <p:nvPr/>
        </p:nvSpPr>
        <p:spPr bwMode="auto">
          <a:xfrm>
            <a:off x="5327650" y="5657850"/>
            <a:ext cx="568325" cy="182563"/>
          </a:xfrm>
          <a:prstGeom prst="rect">
            <a:avLst/>
          </a:prstGeom>
          <a:noFill/>
          <a:ln w="9525">
            <a:noFill/>
            <a:miter lim="800000"/>
            <a:headEnd/>
            <a:tailEnd/>
          </a:ln>
        </p:spPr>
        <p:txBody>
          <a:bodyPr wrap="none" lIns="0" tIns="0" rIns="0" bIns="0">
            <a:spAutoFit/>
          </a:bodyPr>
          <a:lstStyle/>
          <a:p>
            <a:r>
              <a:rPr lang="en-US" altLang="ja-JP" sz="1200" b="1"/>
              <a:t>animals</a:t>
            </a:r>
            <a:endParaRPr lang="en-US" altLang="ja-JP" sz="2400" b="1"/>
          </a:p>
        </p:txBody>
      </p:sp>
      <p:sp>
        <p:nvSpPr>
          <p:cNvPr id="22542" name="Rectangle 15"/>
          <p:cNvSpPr>
            <a:spLocks noChangeArrowheads="1"/>
          </p:cNvSpPr>
          <p:nvPr/>
        </p:nvSpPr>
        <p:spPr bwMode="auto">
          <a:xfrm>
            <a:off x="5048250" y="5886450"/>
            <a:ext cx="449263" cy="182563"/>
          </a:xfrm>
          <a:prstGeom prst="rect">
            <a:avLst/>
          </a:prstGeom>
          <a:noFill/>
          <a:ln w="9525">
            <a:noFill/>
            <a:miter lim="800000"/>
            <a:headEnd/>
            <a:tailEnd/>
          </a:ln>
        </p:spPr>
        <p:txBody>
          <a:bodyPr wrap="none" lIns="0" tIns="0" rIns="0" bIns="0">
            <a:spAutoFit/>
          </a:bodyPr>
          <a:lstStyle/>
          <a:p>
            <a:r>
              <a:rPr lang="en-US" altLang="ja-JP" sz="1200" b="1"/>
              <a:t>plants</a:t>
            </a:r>
            <a:endParaRPr lang="en-US" altLang="ja-JP" sz="2400" b="1"/>
          </a:p>
        </p:txBody>
      </p:sp>
      <p:sp>
        <p:nvSpPr>
          <p:cNvPr id="22543" name="Rectangle 16"/>
          <p:cNvSpPr>
            <a:spLocks noChangeArrowheads="1"/>
          </p:cNvSpPr>
          <p:nvPr/>
        </p:nvSpPr>
        <p:spPr bwMode="auto">
          <a:xfrm>
            <a:off x="3994150" y="1365250"/>
            <a:ext cx="1346200" cy="182563"/>
          </a:xfrm>
          <a:prstGeom prst="rect">
            <a:avLst/>
          </a:prstGeom>
          <a:noFill/>
          <a:ln w="9525">
            <a:noFill/>
            <a:miter lim="800000"/>
            <a:headEnd/>
            <a:tailEnd/>
          </a:ln>
        </p:spPr>
        <p:txBody>
          <a:bodyPr wrap="none" lIns="0" tIns="0" rIns="0" bIns="0">
            <a:spAutoFit/>
          </a:bodyPr>
          <a:lstStyle/>
          <a:p>
            <a:r>
              <a:rPr lang="en-US" altLang="ja-JP" sz="1200" b="1"/>
              <a:t>purple bacteria  60</a:t>
            </a:r>
            <a:endParaRPr lang="en-US" altLang="ja-JP" sz="2400" b="1"/>
          </a:p>
        </p:txBody>
      </p:sp>
      <p:sp>
        <p:nvSpPr>
          <p:cNvPr id="22544" name="Rectangle 17"/>
          <p:cNvSpPr>
            <a:spLocks noChangeArrowheads="1"/>
          </p:cNvSpPr>
          <p:nvPr/>
        </p:nvSpPr>
        <p:spPr bwMode="auto">
          <a:xfrm>
            <a:off x="3930650" y="1657350"/>
            <a:ext cx="1906588" cy="182563"/>
          </a:xfrm>
          <a:prstGeom prst="rect">
            <a:avLst/>
          </a:prstGeom>
          <a:noFill/>
          <a:ln w="9525">
            <a:noFill/>
            <a:miter lim="800000"/>
            <a:headEnd/>
            <a:tailEnd/>
          </a:ln>
        </p:spPr>
        <p:txBody>
          <a:bodyPr wrap="none" lIns="0" tIns="0" rIns="0" bIns="0">
            <a:spAutoFit/>
          </a:bodyPr>
          <a:lstStyle/>
          <a:p>
            <a:r>
              <a:rPr lang="en-US" altLang="ja-JP" sz="1200" b="1"/>
              <a:t>Gram-positive bacteria  65</a:t>
            </a:r>
            <a:endParaRPr lang="en-US" altLang="ja-JP" sz="2400" b="1"/>
          </a:p>
        </p:txBody>
      </p:sp>
      <p:sp>
        <p:nvSpPr>
          <p:cNvPr id="22545" name="Rectangle 18"/>
          <p:cNvSpPr>
            <a:spLocks noChangeArrowheads="1"/>
          </p:cNvSpPr>
          <p:nvPr/>
        </p:nvSpPr>
        <p:spPr bwMode="auto">
          <a:xfrm>
            <a:off x="3968750" y="1835150"/>
            <a:ext cx="1279525" cy="182563"/>
          </a:xfrm>
          <a:prstGeom prst="rect">
            <a:avLst/>
          </a:prstGeom>
          <a:noFill/>
          <a:ln w="9525">
            <a:noFill/>
            <a:miter lim="800000"/>
            <a:headEnd/>
            <a:tailEnd/>
          </a:ln>
        </p:spPr>
        <p:txBody>
          <a:bodyPr wrap="none" lIns="0" tIns="0" rIns="0" bIns="0">
            <a:spAutoFit/>
          </a:bodyPr>
          <a:lstStyle/>
          <a:p>
            <a:r>
              <a:rPr lang="en-US" altLang="ja-JP" sz="1200" b="1"/>
              <a:t>cyanobacteria  65</a:t>
            </a:r>
            <a:endParaRPr lang="en-US" altLang="ja-JP" sz="2400" b="1"/>
          </a:p>
        </p:txBody>
      </p:sp>
      <p:sp>
        <p:nvSpPr>
          <p:cNvPr id="22546" name="Rectangle 19"/>
          <p:cNvSpPr>
            <a:spLocks noChangeArrowheads="1"/>
          </p:cNvSpPr>
          <p:nvPr/>
        </p:nvSpPr>
        <p:spPr bwMode="auto">
          <a:xfrm>
            <a:off x="4184650" y="1987550"/>
            <a:ext cx="642938" cy="182563"/>
          </a:xfrm>
          <a:prstGeom prst="rect">
            <a:avLst/>
          </a:prstGeom>
          <a:noFill/>
          <a:ln w="9525">
            <a:noFill/>
            <a:miter lim="800000"/>
            <a:headEnd/>
            <a:tailEnd/>
          </a:ln>
        </p:spPr>
        <p:txBody>
          <a:bodyPr wrap="none" lIns="0" tIns="0" rIns="0" bIns="0">
            <a:spAutoFit/>
          </a:bodyPr>
          <a:lstStyle/>
          <a:p>
            <a:r>
              <a:rPr lang="en-US" altLang="ja-JP" sz="1200" b="1"/>
              <a:t>Thermus</a:t>
            </a:r>
            <a:endParaRPr lang="en-US" altLang="ja-JP" sz="2400" b="1"/>
          </a:p>
        </p:txBody>
      </p:sp>
      <p:sp>
        <p:nvSpPr>
          <p:cNvPr id="22547" name="Rectangle 20"/>
          <p:cNvSpPr>
            <a:spLocks noChangeArrowheads="1"/>
          </p:cNvSpPr>
          <p:nvPr/>
        </p:nvSpPr>
        <p:spPr bwMode="auto">
          <a:xfrm>
            <a:off x="4786313" y="1987550"/>
            <a:ext cx="211137" cy="182563"/>
          </a:xfrm>
          <a:prstGeom prst="rect">
            <a:avLst/>
          </a:prstGeom>
          <a:noFill/>
          <a:ln w="9525">
            <a:noFill/>
            <a:miter lim="800000"/>
            <a:headEnd/>
            <a:tailEnd/>
          </a:ln>
        </p:spPr>
        <p:txBody>
          <a:bodyPr wrap="none" lIns="0" tIns="0" rIns="0" bIns="0">
            <a:spAutoFit/>
          </a:bodyPr>
          <a:lstStyle/>
          <a:p>
            <a:r>
              <a:rPr lang="en-US" altLang="ja-JP" sz="1200" b="1"/>
              <a:t> 75</a:t>
            </a:r>
            <a:endParaRPr lang="en-US" altLang="ja-JP" sz="2400" b="1"/>
          </a:p>
        </p:txBody>
      </p:sp>
      <p:sp>
        <p:nvSpPr>
          <p:cNvPr id="22548" name="Rectangle 21"/>
          <p:cNvSpPr>
            <a:spLocks noChangeArrowheads="1"/>
          </p:cNvSpPr>
          <p:nvPr/>
        </p:nvSpPr>
        <p:spPr bwMode="auto">
          <a:xfrm>
            <a:off x="4159250" y="2139950"/>
            <a:ext cx="2049463" cy="182563"/>
          </a:xfrm>
          <a:prstGeom prst="rect">
            <a:avLst/>
          </a:prstGeom>
          <a:noFill/>
          <a:ln w="9525">
            <a:noFill/>
            <a:miter lim="800000"/>
            <a:headEnd/>
            <a:tailEnd/>
          </a:ln>
        </p:spPr>
        <p:txBody>
          <a:bodyPr wrap="none" lIns="0" tIns="0" rIns="0" bIns="0">
            <a:spAutoFit/>
          </a:bodyPr>
          <a:lstStyle/>
          <a:p>
            <a:r>
              <a:rPr lang="en-US" altLang="ja-JP" sz="1200" b="1"/>
              <a:t>green non-sulfur bacteria 60</a:t>
            </a:r>
            <a:endParaRPr lang="en-US" altLang="ja-JP" sz="2400" b="1"/>
          </a:p>
        </p:txBody>
      </p:sp>
      <p:sp>
        <p:nvSpPr>
          <p:cNvPr id="22549" name="Rectangle 22"/>
          <p:cNvSpPr>
            <a:spLocks noChangeArrowheads="1"/>
          </p:cNvSpPr>
          <p:nvPr/>
        </p:nvSpPr>
        <p:spPr bwMode="auto">
          <a:xfrm>
            <a:off x="3905250" y="2305050"/>
            <a:ext cx="965200" cy="182563"/>
          </a:xfrm>
          <a:prstGeom prst="rect">
            <a:avLst/>
          </a:prstGeom>
          <a:noFill/>
          <a:ln w="9525">
            <a:noFill/>
            <a:miter lim="800000"/>
            <a:headEnd/>
            <a:tailEnd/>
          </a:ln>
        </p:spPr>
        <p:txBody>
          <a:bodyPr wrap="none" lIns="0" tIns="0" rIns="0" bIns="0">
            <a:spAutoFit/>
          </a:bodyPr>
          <a:lstStyle/>
          <a:p>
            <a:r>
              <a:rPr lang="en-US" altLang="ja-JP" sz="1200" b="1"/>
              <a:t>Thermotoga  </a:t>
            </a:r>
            <a:endParaRPr lang="en-US" altLang="ja-JP" sz="2400" b="1"/>
          </a:p>
        </p:txBody>
      </p:sp>
      <p:sp>
        <p:nvSpPr>
          <p:cNvPr id="22550" name="Rectangle 23"/>
          <p:cNvSpPr>
            <a:spLocks noChangeArrowheads="1"/>
          </p:cNvSpPr>
          <p:nvPr/>
        </p:nvSpPr>
        <p:spPr bwMode="auto">
          <a:xfrm>
            <a:off x="4816475" y="2305050"/>
            <a:ext cx="169863" cy="182563"/>
          </a:xfrm>
          <a:prstGeom prst="rect">
            <a:avLst/>
          </a:prstGeom>
          <a:noFill/>
          <a:ln w="9525">
            <a:noFill/>
            <a:miter lim="800000"/>
            <a:headEnd/>
            <a:tailEnd/>
          </a:ln>
        </p:spPr>
        <p:txBody>
          <a:bodyPr wrap="none" lIns="0" tIns="0" rIns="0" bIns="0">
            <a:spAutoFit/>
          </a:bodyPr>
          <a:lstStyle/>
          <a:p>
            <a:r>
              <a:rPr lang="en-US" altLang="ja-JP" sz="1200" b="1"/>
              <a:t>80</a:t>
            </a:r>
            <a:endParaRPr lang="en-US" altLang="ja-JP" sz="2400" b="1"/>
          </a:p>
        </p:txBody>
      </p:sp>
      <p:sp>
        <p:nvSpPr>
          <p:cNvPr id="22551" name="Line 24"/>
          <p:cNvSpPr>
            <a:spLocks noChangeShapeType="1"/>
          </p:cNvSpPr>
          <p:nvPr/>
        </p:nvSpPr>
        <p:spPr bwMode="auto">
          <a:xfrm flipV="1">
            <a:off x="2552700" y="1473200"/>
            <a:ext cx="1231900" cy="1193800"/>
          </a:xfrm>
          <a:prstGeom prst="line">
            <a:avLst/>
          </a:prstGeom>
          <a:noFill/>
          <a:ln w="12700">
            <a:solidFill>
              <a:schemeClr val="tx1"/>
            </a:solidFill>
            <a:round/>
            <a:headEnd/>
            <a:tailEnd/>
          </a:ln>
        </p:spPr>
        <p:txBody>
          <a:bodyPr/>
          <a:lstStyle/>
          <a:p>
            <a:endParaRPr lang="ru-RU"/>
          </a:p>
        </p:txBody>
      </p:sp>
      <p:sp>
        <p:nvSpPr>
          <p:cNvPr id="22552" name="Line 25"/>
          <p:cNvSpPr>
            <a:spLocks noChangeShapeType="1"/>
          </p:cNvSpPr>
          <p:nvPr/>
        </p:nvSpPr>
        <p:spPr bwMode="auto">
          <a:xfrm>
            <a:off x="2921000" y="2298700"/>
            <a:ext cx="749300" cy="38100"/>
          </a:xfrm>
          <a:prstGeom prst="line">
            <a:avLst/>
          </a:prstGeom>
          <a:noFill/>
          <a:ln w="12700">
            <a:solidFill>
              <a:schemeClr val="tx1"/>
            </a:solidFill>
            <a:round/>
            <a:headEnd/>
            <a:tailEnd/>
          </a:ln>
        </p:spPr>
        <p:txBody>
          <a:bodyPr/>
          <a:lstStyle/>
          <a:p>
            <a:endParaRPr lang="ru-RU"/>
          </a:p>
        </p:txBody>
      </p:sp>
      <p:sp>
        <p:nvSpPr>
          <p:cNvPr id="22553" name="Line 26"/>
          <p:cNvSpPr>
            <a:spLocks noChangeShapeType="1"/>
          </p:cNvSpPr>
          <p:nvPr/>
        </p:nvSpPr>
        <p:spPr bwMode="auto">
          <a:xfrm flipV="1">
            <a:off x="2997200" y="2197100"/>
            <a:ext cx="1041400" cy="38100"/>
          </a:xfrm>
          <a:prstGeom prst="line">
            <a:avLst/>
          </a:prstGeom>
          <a:noFill/>
          <a:ln w="12700">
            <a:solidFill>
              <a:schemeClr val="tx1"/>
            </a:solidFill>
            <a:round/>
            <a:headEnd/>
            <a:tailEnd/>
          </a:ln>
        </p:spPr>
        <p:txBody>
          <a:bodyPr/>
          <a:lstStyle/>
          <a:p>
            <a:endParaRPr lang="ru-RU"/>
          </a:p>
        </p:txBody>
      </p:sp>
      <p:sp>
        <p:nvSpPr>
          <p:cNvPr id="22554" name="Line 27"/>
          <p:cNvSpPr>
            <a:spLocks noChangeShapeType="1"/>
          </p:cNvSpPr>
          <p:nvPr/>
        </p:nvSpPr>
        <p:spPr bwMode="auto">
          <a:xfrm flipV="1">
            <a:off x="3073400" y="2032000"/>
            <a:ext cx="977900" cy="127000"/>
          </a:xfrm>
          <a:prstGeom prst="line">
            <a:avLst/>
          </a:prstGeom>
          <a:noFill/>
          <a:ln w="12700">
            <a:solidFill>
              <a:schemeClr val="tx1"/>
            </a:solidFill>
            <a:round/>
            <a:headEnd/>
            <a:tailEnd/>
          </a:ln>
        </p:spPr>
        <p:txBody>
          <a:bodyPr/>
          <a:lstStyle/>
          <a:p>
            <a:endParaRPr lang="ru-RU"/>
          </a:p>
        </p:txBody>
      </p:sp>
      <p:sp>
        <p:nvSpPr>
          <p:cNvPr id="22555" name="Line 28"/>
          <p:cNvSpPr>
            <a:spLocks noChangeShapeType="1"/>
          </p:cNvSpPr>
          <p:nvPr/>
        </p:nvSpPr>
        <p:spPr bwMode="auto">
          <a:xfrm flipV="1">
            <a:off x="3136900" y="1930400"/>
            <a:ext cx="723900" cy="152400"/>
          </a:xfrm>
          <a:prstGeom prst="line">
            <a:avLst/>
          </a:prstGeom>
          <a:noFill/>
          <a:ln w="12700">
            <a:solidFill>
              <a:schemeClr val="tx1"/>
            </a:solidFill>
            <a:round/>
            <a:headEnd/>
            <a:tailEnd/>
          </a:ln>
        </p:spPr>
        <p:txBody>
          <a:bodyPr/>
          <a:lstStyle/>
          <a:p>
            <a:endParaRPr lang="ru-RU"/>
          </a:p>
        </p:txBody>
      </p:sp>
      <p:sp>
        <p:nvSpPr>
          <p:cNvPr id="22556" name="Line 29"/>
          <p:cNvSpPr>
            <a:spLocks noChangeShapeType="1"/>
          </p:cNvSpPr>
          <p:nvPr/>
        </p:nvSpPr>
        <p:spPr bwMode="auto">
          <a:xfrm flipV="1">
            <a:off x="3162300" y="1739900"/>
            <a:ext cx="622300" cy="330200"/>
          </a:xfrm>
          <a:prstGeom prst="line">
            <a:avLst/>
          </a:prstGeom>
          <a:noFill/>
          <a:ln w="12700">
            <a:solidFill>
              <a:schemeClr val="tx1"/>
            </a:solidFill>
            <a:round/>
            <a:headEnd/>
            <a:tailEnd/>
          </a:ln>
        </p:spPr>
        <p:txBody>
          <a:bodyPr/>
          <a:lstStyle/>
          <a:p>
            <a:endParaRPr lang="ru-RU"/>
          </a:p>
        </p:txBody>
      </p:sp>
      <p:sp>
        <p:nvSpPr>
          <p:cNvPr id="22557" name="Line 30"/>
          <p:cNvSpPr>
            <a:spLocks noChangeShapeType="1"/>
          </p:cNvSpPr>
          <p:nvPr/>
        </p:nvSpPr>
        <p:spPr bwMode="auto">
          <a:xfrm>
            <a:off x="2832100" y="3098800"/>
            <a:ext cx="254000" cy="1588"/>
          </a:xfrm>
          <a:prstGeom prst="line">
            <a:avLst/>
          </a:prstGeom>
          <a:noFill/>
          <a:ln w="12700">
            <a:solidFill>
              <a:schemeClr val="tx1"/>
            </a:solidFill>
            <a:round/>
            <a:headEnd/>
            <a:tailEnd/>
          </a:ln>
        </p:spPr>
        <p:txBody>
          <a:bodyPr/>
          <a:lstStyle/>
          <a:p>
            <a:endParaRPr lang="ru-RU"/>
          </a:p>
        </p:txBody>
      </p:sp>
      <p:sp>
        <p:nvSpPr>
          <p:cNvPr id="22558" name="Freeform 31"/>
          <p:cNvSpPr>
            <a:spLocks/>
          </p:cNvSpPr>
          <p:nvPr/>
        </p:nvSpPr>
        <p:spPr bwMode="auto">
          <a:xfrm>
            <a:off x="3111500" y="2781300"/>
            <a:ext cx="673100" cy="317500"/>
          </a:xfrm>
          <a:custGeom>
            <a:avLst/>
            <a:gdLst>
              <a:gd name="T0" fmla="*/ 0 w 424"/>
              <a:gd name="T1" fmla="*/ 317500 h 200"/>
              <a:gd name="T2" fmla="*/ 241300 w 424"/>
              <a:gd name="T3" fmla="*/ 63500 h 200"/>
              <a:gd name="T4" fmla="*/ 673100 w 424"/>
              <a:gd name="T5" fmla="*/ 0 h 200"/>
              <a:gd name="T6" fmla="*/ 0 60000 65536"/>
              <a:gd name="T7" fmla="*/ 0 60000 65536"/>
              <a:gd name="T8" fmla="*/ 0 60000 65536"/>
              <a:gd name="T9" fmla="*/ 0 w 424"/>
              <a:gd name="T10" fmla="*/ 0 h 200"/>
              <a:gd name="T11" fmla="*/ 424 w 424"/>
              <a:gd name="T12" fmla="*/ 200 h 200"/>
            </a:gdLst>
            <a:ahLst/>
            <a:cxnLst>
              <a:cxn ang="T6">
                <a:pos x="T0" y="T1"/>
              </a:cxn>
              <a:cxn ang="T7">
                <a:pos x="T2" y="T3"/>
              </a:cxn>
              <a:cxn ang="T8">
                <a:pos x="T4" y="T5"/>
              </a:cxn>
            </a:cxnLst>
            <a:rect l="T9" t="T10" r="T11" b="T12"/>
            <a:pathLst>
              <a:path w="424" h="200">
                <a:moveTo>
                  <a:pt x="0" y="200"/>
                </a:moveTo>
                <a:lnTo>
                  <a:pt x="152" y="40"/>
                </a:lnTo>
                <a:lnTo>
                  <a:pt x="424" y="0"/>
                </a:lnTo>
              </a:path>
            </a:pathLst>
          </a:custGeom>
          <a:noFill/>
          <a:ln w="12700">
            <a:solidFill>
              <a:schemeClr val="tx1"/>
            </a:solidFill>
            <a:round/>
            <a:headEnd/>
            <a:tailEnd/>
          </a:ln>
        </p:spPr>
        <p:txBody>
          <a:bodyPr/>
          <a:lstStyle/>
          <a:p>
            <a:endParaRPr lang="ja-JP" altLang="en-US"/>
          </a:p>
        </p:txBody>
      </p:sp>
      <p:sp>
        <p:nvSpPr>
          <p:cNvPr id="22559" name="Line 32"/>
          <p:cNvSpPr>
            <a:spLocks noChangeShapeType="1"/>
          </p:cNvSpPr>
          <p:nvPr/>
        </p:nvSpPr>
        <p:spPr bwMode="auto">
          <a:xfrm>
            <a:off x="3327400" y="2870200"/>
            <a:ext cx="152400" cy="12700"/>
          </a:xfrm>
          <a:prstGeom prst="line">
            <a:avLst/>
          </a:prstGeom>
          <a:noFill/>
          <a:ln w="12700">
            <a:solidFill>
              <a:schemeClr val="tx1"/>
            </a:solidFill>
            <a:round/>
            <a:headEnd/>
            <a:tailEnd/>
          </a:ln>
        </p:spPr>
        <p:txBody>
          <a:bodyPr/>
          <a:lstStyle/>
          <a:p>
            <a:endParaRPr lang="ru-RU"/>
          </a:p>
        </p:txBody>
      </p:sp>
      <p:sp>
        <p:nvSpPr>
          <p:cNvPr id="22560" name="Line 33"/>
          <p:cNvSpPr>
            <a:spLocks noChangeShapeType="1"/>
          </p:cNvSpPr>
          <p:nvPr/>
        </p:nvSpPr>
        <p:spPr bwMode="auto">
          <a:xfrm>
            <a:off x="3263900" y="2933700"/>
            <a:ext cx="381000" cy="50800"/>
          </a:xfrm>
          <a:prstGeom prst="line">
            <a:avLst/>
          </a:prstGeom>
          <a:noFill/>
          <a:ln w="12700">
            <a:solidFill>
              <a:schemeClr val="tx1"/>
            </a:solidFill>
            <a:round/>
            <a:headEnd/>
            <a:tailEnd/>
          </a:ln>
        </p:spPr>
        <p:txBody>
          <a:bodyPr/>
          <a:lstStyle/>
          <a:p>
            <a:endParaRPr lang="ru-RU"/>
          </a:p>
        </p:txBody>
      </p:sp>
      <p:sp>
        <p:nvSpPr>
          <p:cNvPr id="22561" name="Line 34"/>
          <p:cNvSpPr>
            <a:spLocks noChangeShapeType="1"/>
          </p:cNvSpPr>
          <p:nvPr/>
        </p:nvSpPr>
        <p:spPr bwMode="auto">
          <a:xfrm>
            <a:off x="3111500" y="3098800"/>
            <a:ext cx="368300" cy="533400"/>
          </a:xfrm>
          <a:prstGeom prst="line">
            <a:avLst/>
          </a:prstGeom>
          <a:noFill/>
          <a:ln w="12700">
            <a:solidFill>
              <a:schemeClr val="tx1"/>
            </a:solidFill>
            <a:round/>
            <a:headEnd/>
            <a:tailEnd/>
          </a:ln>
        </p:spPr>
        <p:txBody>
          <a:bodyPr/>
          <a:lstStyle/>
          <a:p>
            <a:endParaRPr lang="ru-RU"/>
          </a:p>
        </p:txBody>
      </p:sp>
      <p:sp>
        <p:nvSpPr>
          <p:cNvPr id="22562" name="Line 35"/>
          <p:cNvSpPr>
            <a:spLocks noChangeShapeType="1"/>
          </p:cNvSpPr>
          <p:nvPr/>
        </p:nvSpPr>
        <p:spPr bwMode="auto">
          <a:xfrm>
            <a:off x="3479800" y="3619500"/>
            <a:ext cx="317500" cy="444500"/>
          </a:xfrm>
          <a:prstGeom prst="line">
            <a:avLst/>
          </a:prstGeom>
          <a:noFill/>
          <a:ln w="12700">
            <a:solidFill>
              <a:schemeClr val="tx1"/>
            </a:solidFill>
            <a:round/>
            <a:headEnd/>
            <a:tailEnd/>
          </a:ln>
        </p:spPr>
        <p:txBody>
          <a:bodyPr/>
          <a:lstStyle/>
          <a:p>
            <a:endParaRPr lang="ru-RU"/>
          </a:p>
        </p:txBody>
      </p:sp>
      <p:sp>
        <p:nvSpPr>
          <p:cNvPr id="22563" name="Line 36"/>
          <p:cNvSpPr>
            <a:spLocks noChangeShapeType="1"/>
          </p:cNvSpPr>
          <p:nvPr/>
        </p:nvSpPr>
        <p:spPr bwMode="auto">
          <a:xfrm>
            <a:off x="3378200" y="3479800"/>
            <a:ext cx="825500" cy="127000"/>
          </a:xfrm>
          <a:prstGeom prst="line">
            <a:avLst/>
          </a:prstGeom>
          <a:noFill/>
          <a:ln w="12700">
            <a:solidFill>
              <a:schemeClr val="tx1"/>
            </a:solidFill>
            <a:round/>
            <a:headEnd/>
            <a:tailEnd/>
          </a:ln>
        </p:spPr>
        <p:txBody>
          <a:bodyPr/>
          <a:lstStyle/>
          <a:p>
            <a:endParaRPr lang="ru-RU"/>
          </a:p>
        </p:txBody>
      </p:sp>
      <p:sp>
        <p:nvSpPr>
          <p:cNvPr id="22564" name="Line 37"/>
          <p:cNvSpPr>
            <a:spLocks noChangeShapeType="1"/>
          </p:cNvSpPr>
          <p:nvPr/>
        </p:nvSpPr>
        <p:spPr bwMode="auto">
          <a:xfrm flipV="1">
            <a:off x="3352800" y="3390900"/>
            <a:ext cx="520700" cy="50800"/>
          </a:xfrm>
          <a:prstGeom prst="line">
            <a:avLst/>
          </a:prstGeom>
          <a:noFill/>
          <a:ln w="12700">
            <a:solidFill>
              <a:schemeClr val="tx1"/>
            </a:solidFill>
            <a:round/>
            <a:headEnd/>
            <a:tailEnd/>
          </a:ln>
        </p:spPr>
        <p:txBody>
          <a:bodyPr/>
          <a:lstStyle/>
          <a:p>
            <a:endParaRPr lang="ru-RU"/>
          </a:p>
        </p:txBody>
      </p:sp>
      <p:sp>
        <p:nvSpPr>
          <p:cNvPr id="22565" name="Line 38"/>
          <p:cNvSpPr>
            <a:spLocks noChangeShapeType="1"/>
          </p:cNvSpPr>
          <p:nvPr/>
        </p:nvSpPr>
        <p:spPr bwMode="auto">
          <a:xfrm flipV="1">
            <a:off x="3302000" y="3314700"/>
            <a:ext cx="609600" cy="76200"/>
          </a:xfrm>
          <a:prstGeom prst="line">
            <a:avLst/>
          </a:prstGeom>
          <a:noFill/>
          <a:ln w="12700">
            <a:solidFill>
              <a:schemeClr val="tx1"/>
            </a:solidFill>
            <a:round/>
            <a:headEnd/>
            <a:tailEnd/>
          </a:ln>
        </p:spPr>
        <p:txBody>
          <a:bodyPr/>
          <a:lstStyle/>
          <a:p>
            <a:endParaRPr lang="ru-RU"/>
          </a:p>
        </p:txBody>
      </p:sp>
      <p:sp>
        <p:nvSpPr>
          <p:cNvPr id="22566" name="Line 39"/>
          <p:cNvSpPr>
            <a:spLocks noChangeShapeType="1"/>
          </p:cNvSpPr>
          <p:nvPr/>
        </p:nvSpPr>
        <p:spPr bwMode="auto">
          <a:xfrm flipV="1">
            <a:off x="3225800" y="3200400"/>
            <a:ext cx="381000" cy="76200"/>
          </a:xfrm>
          <a:prstGeom prst="line">
            <a:avLst/>
          </a:prstGeom>
          <a:noFill/>
          <a:ln w="12700">
            <a:solidFill>
              <a:schemeClr val="tx1"/>
            </a:solidFill>
            <a:round/>
            <a:headEnd/>
            <a:tailEnd/>
          </a:ln>
        </p:spPr>
        <p:txBody>
          <a:bodyPr/>
          <a:lstStyle/>
          <a:p>
            <a:endParaRPr lang="ru-RU"/>
          </a:p>
        </p:txBody>
      </p:sp>
      <p:sp>
        <p:nvSpPr>
          <p:cNvPr id="22567" name="Line 40"/>
          <p:cNvSpPr>
            <a:spLocks noChangeShapeType="1"/>
          </p:cNvSpPr>
          <p:nvPr/>
        </p:nvSpPr>
        <p:spPr bwMode="auto">
          <a:xfrm>
            <a:off x="3556000" y="3708400"/>
            <a:ext cx="469900" cy="254000"/>
          </a:xfrm>
          <a:prstGeom prst="line">
            <a:avLst/>
          </a:prstGeom>
          <a:noFill/>
          <a:ln w="12700">
            <a:solidFill>
              <a:schemeClr val="tx1"/>
            </a:solidFill>
            <a:round/>
            <a:headEnd/>
            <a:tailEnd/>
          </a:ln>
        </p:spPr>
        <p:txBody>
          <a:bodyPr/>
          <a:lstStyle/>
          <a:p>
            <a:endParaRPr lang="ru-RU"/>
          </a:p>
        </p:txBody>
      </p:sp>
      <p:sp>
        <p:nvSpPr>
          <p:cNvPr id="22568" name="Line 41"/>
          <p:cNvSpPr>
            <a:spLocks noChangeShapeType="1"/>
          </p:cNvSpPr>
          <p:nvPr/>
        </p:nvSpPr>
        <p:spPr bwMode="auto">
          <a:xfrm flipH="1">
            <a:off x="2070100" y="2667000"/>
            <a:ext cx="508000" cy="1588"/>
          </a:xfrm>
          <a:prstGeom prst="line">
            <a:avLst/>
          </a:prstGeom>
          <a:noFill/>
          <a:ln w="12700">
            <a:solidFill>
              <a:schemeClr val="tx1"/>
            </a:solidFill>
            <a:round/>
            <a:headEnd/>
            <a:tailEnd/>
          </a:ln>
        </p:spPr>
        <p:txBody>
          <a:bodyPr/>
          <a:lstStyle/>
          <a:p>
            <a:endParaRPr lang="ru-RU"/>
          </a:p>
        </p:txBody>
      </p:sp>
      <p:sp>
        <p:nvSpPr>
          <p:cNvPr id="22569" name="Line 42"/>
          <p:cNvSpPr>
            <a:spLocks noChangeShapeType="1"/>
          </p:cNvSpPr>
          <p:nvPr/>
        </p:nvSpPr>
        <p:spPr bwMode="auto">
          <a:xfrm>
            <a:off x="2895600" y="2349500"/>
            <a:ext cx="812800" cy="152400"/>
          </a:xfrm>
          <a:prstGeom prst="line">
            <a:avLst/>
          </a:prstGeom>
          <a:noFill/>
          <a:ln w="12700">
            <a:solidFill>
              <a:schemeClr val="tx1"/>
            </a:solidFill>
            <a:round/>
            <a:headEnd/>
            <a:tailEnd/>
          </a:ln>
        </p:spPr>
        <p:txBody>
          <a:bodyPr/>
          <a:lstStyle/>
          <a:p>
            <a:endParaRPr lang="ru-RU"/>
          </a:p>
        </p:txBody>
      </p:sp>
      <p:sp>
        <p:nvSpPr>
          <p:cNvPr id="22570" name="Rectangle 43"/>
          <p:cNvSpPr>
            <a:spLocks noChangeArrowheads="1"/>
          </p:cNvSpPr>
          <p:nvPr/>
        </p:nvSpPr>
        <p:spPr bwMode="auto">
          <a:xfrm>
            <a:off x="3930650" y="2470150"/>
            <a:ext cx="642938" cy="182563"/>
          </a:xfrm>
          <a:prstGeom prst="rect">
            <a:avLst/>
          </a:prstGeom>
          <a:noFill/>
          <a:ln w="9525">
            <a:noFill/>
            <a:miter lim="800000"/>
            <a:headEnd/>
            <a:tailEnd/>
          </a:ln>
        </p:spPr>
        <p:txBody>
          <a:bodyPr wrap="none" lIns="0" tIns="0" rIns="0" bIns="0">
            <a:spAutoFit/>
          </a:bodyPr>
          <a:lstStyle/>
          <a:p>
            <a:r>
              <a:rPr lang="en-US" altLang="ja-JP" sz="1200" b="1"/>
              <a:t>Apuifex  </a:t>
            </a:r>
            <a:endParaRPr lang="en-US" altLang="ja-JP" sz="2400" b="1"/>
          </a:p>
        </p:txBody>
      </p:sp>
      <p:sp>
        <p:nvSpPr>
          <p:cNvPr id="22571" name="Rectangle 44"/>
          <p:cNvSpPr>
            <a:spLocks noChangeArrowheads="1"/>
          </p:cNvSpPr>
          <p:nvPr/>
        </p:nvSpPr>
        <p:spPr bwMode="auto">
          <a:xfrm>
            <a:off x="4518025" y="2470150"/>
            <a:ext cx="169863" cy="182563"/>
          </a:xfrm>
          <a:prstGeom prst="rect">
            <a:avLst/>
          </a:prstGeom>
          <a:noFill/>
          <a:ln w="9525">
            <a:noFill/>
            <a:miter lim="800000"/>
            <a:headEnd/>
            <a:tailEnd/>
          </a:ln>
        </p:spPr>
        <p:txBody>
          <a:bodyPr wrap="none" lIns="0" tIns="0" rIns="0" bIns="0">
            <a:spAutoFit/>
          </a:bodyPr>
          <a:lstStyle/>
          <a:p>
            <a:r>
              <a:rPr lang="en-US" altLang="ja-JP" sz="1200" b="1"/>
              <a:t>85</a:t>
            </a:r>
            <a:endParaRPr lang="en-US" altLang="ja-JP" sz="2400" b="1"/>
          </a:p>
        </p:txBody>
      </p:sp>
      <p:sp>
        <p:nvSpPr>
          <p:cNvPr id="22572" name="Rectangle 45"/>
          <p:cNvSpPr>
            <a:spLocks noChangeArrowheads="1"/>
          </p:cNvSpPr>
          <p:nvPr/>
        </p:nvSpPr>
        <p:spPr bwMode="auto">
          <a:xfrm>
            <a:off x="4057650" y="2635250"/>
            <a:ext cx="871538" cy="182563"/>
          </a:xfrm>
          <a:prstGeom prst="rect">
            <a:avLst/>
          </a:prstGeom>
          <a:noFill/>
          <a:ln w="9525">
            <a:noFill/>
            <a:miter lim="800000"/>
            <a:headEnd/>
            <a:tailEnd/>
          </a:ln>
        </p:spPr>
        <p:txBody>
          <a:bodyPr wrap="none" lIns="0" tIns="0" rIns="0" bIns="0">
            <a:spAutoFit/>
          </a:bodyPr>
          <a:lstStyle/>
          <a:p>
            <a:r>
              <a:rPr lang="en-US" altLang="ja-JP" sz="1200" b="1"/>
              <a:t>Sulfolobus  </a:t>
            </a:r>
            <a:endParaRPr lang="en-US" altLang="ja-JP" sz="2400" b="1"/>
          </a:p>
        </p:txBody>
      </p:sp>
      <p:sp>
        <p:nvSpPr>
          <p:cNvPr id="22573" name="Rectangle 46"/>
          <p:cNvSpPr>
            <a:spLocks noChangeArrowheads="1"/>
          </p:cNvSpPr>
          <p:nvPr/>
        </p:nvSpPr>
        <p:spPr bwMode="auto">
          <a:xfrm>
            <a:off x="4859338" y="2635250"/>
            <a:ext cx="169862" cy="182563"/>
          </a:xfrm>
          <a:prstGeom prst="rect">
            <a:avLst/>
          </a:prstGeom>
          <a:noFill/>
          <a:ln w="9525">
            <a:noFill/>
            <a:miter lim="800000"/>
            <a:headEnd/>
            <a:tailEnd/>
          </a:ln>
        </p:spPr>
        <p:txBody>
          <a:bodyPr wrap="none" lIns="0" tIns="0" rIns="0" bIns="0">
            <a:spAutoFit/>
          </a:bodyPr>
          <a:lstStyle/>
          <a:p>
            <a:r>
              <a:rPr lang="en-US" altLang="ja-JP" sz="1200" b="1"/>
              <a:t>80</a:t>
            </a:r>
            <a:endParaRPr lang="en-US" altLang="ja-JP" sz="2400" b="1"/>
          </a:p>
        </p:txBody>
      </p:sp>
      <p:sp>
        <p:nvSpPr>
          <p:cNvPr id="22574" name="Rectangle 47"/>
          <p:cNvSpPr>
            <a:spLocks noChangeArrowheads="1"/>
          </p:cNvSpPr>
          <p:nvPr/>
        </p:nvSpPr>
        <p:spPr bwMode="auto">
          <a:xfrm>
            <a:off x="3892550" y="2800350"/>
            <a:ext cx="965200" cy="182563"/>
          </a:xfrm>
          <a:prstGeom prst="rect">
            <a:avLst/>
          </a:prstGeom>
          <a:noFill/>
          <a:ln w="9525">
            <a:noFill/>
            <a:miter lim="800000"/>
            <a:headEnd/>
            <a:tailEnd/>
          </a:ln>
        </p:spPr>
        <p:txBody>
          <a:bodyPr wrap="none" lIns="0" tIns="0" rIns="0" bIns="0">
            <a:spAutoFit/>
          </a:bodyPr>
          <a:lstStyle/>
          <a:p>
            <a:r>
              <a:rPr lang="en-US" altLang="ja-JP" sz="1200" b="1"/>
              <a:t>Pyrodictium  </a:t>
            </a:r>
            <a:endParaRPr lang="en-US" altLang="ja-JP" sz="2400" b="1"/>
          </a:p>
        </p:txBody>
      </p:sp>
      <p:sp>
        <p:nvSpPr>
          <p:cNvPr id="22575" name="Rectangle 48"/>
          <p:cNvSpPr>
            <a:spLocks noChangeArrowheads="1"/>
          </p:cNvSpPr>
          <p:nvPr/>
        </p:nvSpPr>
        <p:spPr bwMode="auto">
          <a:xfrm>
            <a:off x="4775200" y="2800350"/>
            <a:ext cx="254000" cy="182563"/>
          </a:xfrm>
          <a:prstGeom prst="rect">
            <a:avLst/>
          </a:prstGeom>
          <a:noFill/>
          <a:ln w="9525">
            <a:noFill/>
            <a:miter lim="800000"/>
            <a:headEnd/>
            <a:tailEnd/>
          </a:ln>
        </p:spPr>
        <p:txBody>
          <a:bodyPr wrap="none" lIns="0" tIns="0" rIns="0" bIns="0">
            <a:spAutoFit/>
          </a:bodyPr>
          <a:lstStyle/>
          <a:p>
            <a:r>
              <a:rPr lang="en-US" altLang="ja-JP" sz="1200" b="1"/>
              <a:t>105</a:t>
            </a:r>
            <a:endParaRPr lang="en-US" altLang="ja-JP" sz="2400" b="1"/>
          </a:p>
        </p:txBody>
      </p:sp>
      <p:sp>
        <p:nvSpPr>
          <p:cNvPr id="22576" name="Rectangle 49"/>
          <p:cNvSpPr>
            <a:spLocks noChangeArrowheads="1"/>
          </p:cNvSpPr>
          <p:nvPr/>
        </p:nvSpPr>
        <p:spPr bwMode="auto">
          <a:xfrm>
            <a:off x="3740150" y="2965450"/>
            <a:ext cx="1117600" cy="182563"/>
          </a:xfrm>
          <a:prstGeom prst="rect">
            <a:avLst/>
          </a:prstGeom>
          <a:noFill/>
          <a:ln w="9525">
            <a:noFill/>
            <a:miter lim="800000"/>
            <a:headEnd/>
            <a:tailEnd/>
          </a:ln>
        </p:spPr>
        <p:txBody>
          <a:bodyPr wrap="none" lIns="0" tIns="0" rIns="0" bIns="0">
            <a:spAutoFit/>
          </a:bodyPr>
          <a:lstStyle/>
          <a:p>
            <a:r>
              <a:rPr lang="en-US" altLang="ja-JP" sz="1200" b="1"/>
              <a:t>Thermoproteus</a:t>
            </a:r>
            <a:endParaRPr lang="en-US" altLang="ja-JP" sz="2400" b="1"/>
          </a:p>
        </p:txBody>
      </p:sp>
      <p:sp>
        <p:nvSpPr>
          <p:cNvPr id="22577" name="Rectangle 50"/>
          <p:cNvSpPr>
            <a:spLocks noChangeArrowheads="1"/>
          </p:cNvSpPr>
          <p:nvPr/>
        </p:nvSpPr>
        <p:spPr bwMode="auto">
          <a:xfrm>
            <a:off x="4775200" y="2965450"/>
            <a:ext cx="254000" cy="182563"/>
          </a:xfrm>
          <a:prstGeom prst="rect">
            <a:avLst/>
          </a:prstGeom>
          <a:noFill/>
          <a:ln w="9525">
            <a:noFill/>
            <a:miter lim="800000"/>
            <a:headEnd/>
            <a:tailEnd/>
          </a:ln>
        </p:spPr>
        <p:txBody>
          <a:bodyPr wrap="none" lIns="0" tIns="0" rIns="0" bIns="0">
            <a:spAutoFit/>
          </a:bodyPr>
          <a:lstStyle/>
          <a:p>
            <a:r>
              <a:rPr lang="en-US" altLang="ja-JP" sz="1200" b="1"/>
              <a:t>  88</a:t>
            </a:r>
            <a:endParaRPr lang="en-US" altLang="ja-JP" sz="2400" b="1"/>
          </a:p>
        </p:txBody>
      </p:sp>
      <p:sp>
        <p:nvSpPr>
          <p:cNvPr id="22578" name="Rectangle 51"/>
          <p:cNvSpPr>
            <a:spLocks noChangeArrowheads="1"/>
          </p:cNvSpPr>
          <p:nvPr/>
        </p:nvSpPr>
        <p:spPr bwMode="auto">
          <a:xfrm>
            <a:off x="3778250" y="3105150"/>
            <a:ext cx="1168400" cy="182563"/>
          </a:xfrm>
          <a:prstGeom prst="rect">
            <a:avLst/>
          </a:prstGeom>
          <a:noFill/>
          <a:ln w="9525">
            <a:noFill/>
            <a:miter lim="800000"/>
            <a:headEnd/>
            <a:tailEnd/>
          </a:ln>
        </p:spPr>
        <p:txBody>
          <a:bodyPr wrap="none" lIns="0" tIns="0" rIns="0" bIns="0">
            <a:spAutoFit/>
          </a:bodyPr>
          <a:lstStyle/>
          <a:p>
            <a:r>
              <a:rPr lang="en-US" altLang="ja-JP" sz="1200" b="1"/>
              <a:t>Thermococcus  </a:t>
            </a:r>
            <a:endParaRPr lang="en-US" altLang="ja-JP" sz="2400" b="1"/>
          </a:p>
        </p:txBody>
      </p:sp>
      <p:sp>
        <p:nvSpPr>
          <p:cNvPr id="22579" name="Rectangle 52"/>
          <p:cNvSpPr>
            <a:spLocks noChangeArrowheads="1"/>
          </p:cNvSpPr>
          <p:nvPr/>
        </p:nvSpPr>
        <p:spPr bwMode="auto">
          <a:xfrm>
            <a:off x="4856163" y="3105150"/>
            <a:ext cx="169862" cy="182563"/>
          </a:xfrm>
          <a:prstGeom prst="rect">
            <a:avLst/>
          </a:prstGeom>
          <a:noFill/>
          <a:ln w="9525">
            <a:noFill/>
            <a:miter lim="800000"/>
            <a:headEnd/>
            <a:tailEnd/>
          </a:ln>
        </p:spPr>
        <p:txBody>
          <a:bodyPr wrap="none" lIns="0" tIns="0" rIns="0" bIns="0">
            <a:spAutoFit/>
          </a:bodyPr>
          <a:lstStyle/>
          <a:p>
            <a:r>
              <a:rPr lang="en-US" altLang="ja-JP" sz="1200" b="1"/>
              <a:t>88</a:t>
            </a:r>
            <a:endParaRPr lang="en-US" altLang="ja-JP" sz="2400" b="1"/>
          </a:p>
        </p:txBody>
      </p:sp>
      <p:sp>
        <p:nvSpPr>
          <p:cNvPr id="22580" name="Rectangle 53"/>
          <p:cNvSpPr>
            <a:spLocks noChangeArrowheads="1"/>
          </p:cNvSpPr>
          <p:nvPr/>
        </p:nvSpPr>
        <p:spPr bwMode="auto">
          <a:xfrm>
            <a:off x="4108450" y="3257550"/>
            <a:ext cx="1236663" cy="182563"/>
          </a:xfrm>
          <a:prstGeom prst="rect">
            <a:avLst/>
          </a:prstGeom>
          <a:noFill/>
          <a:ln w="9525">
            <a:noFill/>
            <a:miter lim="800000"/>
            <a:headEnd/>
            <a:tailEnd/>
          </a:ln>
        </p:spPr>
        <p:txBody>
          <a:bodyPr wrap="none" lIns="0" tIns="0" rIns="0" bIns="0">
            <a:spAutoFit/>
          </a:bodyPr>
          <a:lstStyle/>
          <a:p>
            <a:r>
              <a:rPr lang="en-US" altLang="ja-JP" sz="1200" b="1"/>
              <a:t>Methanococcus  </a:t>
            </a:r>
            <a:endParaRPr lang="en-US" altLang="ja-JP" sz="2400" b="1"/>
          </a:p>
        </p:txBody>
      </p:sp>
      <p:sp>
        <p:nvSpPr>
          <p:cNvPr id="22581" name="Rectangle 54"/>
          <p:cNvSpPr>
            <a:spLocks noChangeArrowheads="1"/>
          </p:cNvSpPr>
          <p:nvPr/>
        </p:nvSpPr>
        <p:spPr bwMode="auto">
          <a:xfrm>
            <a:off x="5260975" y="3257550"/>
            <a:ext cx="169863" cy="182563"/>
          </a:xfrm>
          <a:prstGeom prst="rect">
            <a:avLst/>
          </a:prstGeom>
          <a:noFill/>
          <a:ln w="9525">
            <a:noFill/>
            <a:miter lim="800000"/>
            <a:headEnd/>
            <a:tailEnd/>
          </a:ln>
        </p:spPr>
        <p:txBody>
          <a:bodyPr wrap="none" lIns="0" tIns="0" rIns="0" bIns="0">
            <a:spAutoFit/>
          </a:bodyPr>
          <a:lstStyle/>
          <a:p>
            <a:r>
              <a:rPr lang="en-US" altLang="ja-JP" sz="1200" b="1"/>
              <a:t>88</a:t>
            </a:r>
            <a:endParaRPr lang="en-US" altLang="ja-JP" sz="2400" b="1"/>
          </a:p>
        </p:txBody>
      </p:sp>
      <p:sp>
        <p:nvSpPr>
          <p:cNvPr id="22582" name="Rectangle 55"/>
          <p:cNvSpPr>
            <a:spLocks noChangeArrowheads="1"/>
          </p:cNvSpPr>
          <p:nvPr/>
        </p:nvSpPr>
        <p:spPr bwMode="auto">
          <a:xfrm>
            <a:off x="4095750" y="3422650"/>
            <a:ext cx="1439863" cy="182563"/>
          </a:xfrm>
          <a:prstGeom prst="rect">
            <a:avLst/>
          </a:prstGeom>
          <a:noFill/>
          <a:ln w="9525">
            <a:noFill/>
            <a:miter lim="800000"/>
            <a:headEnd/>
            <a:tailEnd/>
          </a:ln>
        </p:spPr>
        <p:txBody>
          <a:bodyPr wrap="none" lIns="0" tIns="0" rIns="0" bIns="0">
            <a:spAutoFit/>
          </a:bodyPr>
          <a:lstStyle/>
          <a:p>
            <a:r>
              <a:rPr lang="en-US" altLang="ja-JP" sz="1200" b="1"/>
              <a:t>Methanobacterium  </a:t>
            </a:r>
            <a:endParaRPr lang="en-US" altLang="ja-JP" sz="2400" b="1"/>
          </a:p>
        </p:txBody>
      </p:sp>
      <p:sp>
        <p:nvSpPr>
          <p:cNvPr id="22583" name="Rectangle 56"/>
          <p:cNvSpPr>
            <a:spLocks noChangeArrowheads="1"/>
          </p:cNvSpPr>
          <p:nvPr/>
        </p:nvSpPr>
        <p:spPr bwMode="auto">
          <a:xfrm>
            <a:off x="5440363" y="3422650"/>
            <a:ext cx="169862" cy="182563"/>
          </a:xfrm>
          <a:prstGeom prst="rect">
            <a:avLst/>
          </a:prstGeom>
          <a:noFill/>
          <a:ln w="9525">
            <a:noFill/>
            <a:miter lim="800000"/>
            <a:headEnd/>
            <a:tailEnd/>
          </a:ln>
        </p:spPr>
        <p:txBody>
          <a:bodyPr wrap="none" lIns="0" tIns="0" rIns="0" bIns="0">
            <a:spAutoFit/>
          </a:bodyPr>
          <a:lstStyle/>
          <a:p>
            <a:r>
              <a:rPr lang="en-US" altLang="ja-JP" sz="1200" b="1"/>
              <a:t>70</a:t>
            </a:r>
            <a:endParaRPr lang="en-US" altLang="ja-JP" sz="2400" b="1"/>
          </a:p>
        </p:txBody>
      </p:sp>
      <p:sp>
        <p:nvSpPr>
          <p:cNvPr id="22584" name="Rectangle 57"/>
          <p:cNvSpPr>
            <a:spLocks noChangeArrowheads="1"/>
          </p:cNvSpPr>
          <p:nvPr/>
        </p:nvSpPr>
        <p:spPr bwMode="auto">
          <a:xfrm>
            <a:off x="4337050" y="3587750"/>
            <a:ext cx="1168400" cy="182563"/>
          </a:xfrm>
          <a:prstGeom prst="rect">
            <a:avLst/>
          </a:prstGeom>
          <a:noFill/>
          <a:ln w="9525">
            <a:noFill/>
            <a:miter lim="800000"/>
            <a:headEnd/>
            <a:tailEnd/>
          </a:ln>
        </p:spPr>
        <p:txBody>
          <a:bodyPr wrap="none" lIns="0" tIns="0" rIns="0" bIns="0">
            <a:spAutoFit/>
          </a:bodyPr>
          <a:lstStyle/>
          <a:p>
            <a:r>
              <a:rPr lang="en-US" altLang="ja-JP" sz="1200" b="1"/>
              <a:t>Thermoplasma  </a:t>
            </a:r>
            <a:endParaRPr lang="en-US" altLang="ja-JP" sz="2400" b="1"/>
          </a:p>
        </p:txBody>
      </p:sp>
      <p:sp>
        <p:nvSpPr>
          <p:cNvPr id="22585" name="Rectangle 58"/>
          <p:cNvSpPr>
            <a:spLocks noChangeArrowheads="1"/>
          </p:cNvSpPr>
          <p:nvPr/>
        </p:nvSpPr>
        <p:spPr bwMode="auto">
          <a:xfrm>
            <a:off x="5438775" y="3587750"/>
            <a:ext cx="169863" cy="182563"/>
          </a:xfrm>
          <a:prstGeom prst="rect">
            <a:avLst/>
          </a:prstGeom>
          <a:noFill/>
          <a:ln w="9525">
            <a:noFill/>
            <a:miter lim="800000"/>
            <a:headEnd/>
            <a:tailEnd/>
          </a:ln>
        </p:spPr>
        <p:txBody>
          <a:bodyPr wrap="none" lIns="0" tIns="0" rIns="0" bIns="0">
            <a:spAutoFit/>
          </a:bodyPr>
          <a:lstStyle/>
          <a:p>
            <a:r>
              <a:rPr lang="en-US" altLang="ja-JP" sz="1200" b="1"/>
              <a:t>60</a:t>
            </a:r>
            <a:endParaRPr lang="en-US" altLang="ja-JP" sz="2400" b="1"/>
          </a:p>
        </p:txBody>
      </p:sp>
      <p:sp>
        <p:nvSpPr>
          <p:cNvPr id="22586" name="Rectangle 59"/>
          <p:cNvSpPr>
            <a:spLocks noChangeArrowheads="1"/>
          </p:cNvSpPr>
          <p:nvPr/>
        </p:nvSpPr>
        <p:spPr bwMode="auto">
          <a:xfrm>
            <a:off x="3930650" y="4083050"/>
            <a:ext cx="1346200" cy="182563"/>
          </a:xfrm>
          <a:prstGeom prst="rect">
            <a:avLst/>
          </a:prstGeom>
          <a:noFill/>
          <a:ln w="9525">
            <a:noFill/>
            <a:miter lim="800000"/>
            <a:headEnd/>
            <a:tailEnd/>
          </a:ln>
        </p:spPr>
        <p:txBody>
          <a:bodyPr wrap="none" lIns="0" tIns="0" rIns="0" bIns="0">
            <a:spAutoFit/>
          </a:bodyPr>
          <a:lstStyle/>
          <a:p>
            <a:r>
              <a:rPr lang="en-US" altLang="ja-JP" sz="1200" b="1"/>
              <a:t>Methanospirillum  </a:t>
            </a:r>
            <a:endParaRPr lang="en-US" altLang="ja-JP" sz="2400" b="1"/>
          </a:p>
        </p:txBody>
      </p:sp>
      <p:sp>
        <p:nvSpPr>
          <p:cNvPr id="22587" name="Rectangle 60"/>
          <p:cNvSpPr>
            <a:spLocks noChangeArrowheads="1"/>
          </p:cNvSpPr>
          <p:nvPr/>
        </p:nvSpPr>
        <p:spPr bwMode="auto">
          <a:xfrm>
            <a:off x="5168900" y="4083050"/>
            <a:ext cx="169863" cy="182563"/>
          </a:xfrm>
          <a:prstGeom prst="rect">
            <a:avLst/>
          </a:prstGeom>
          <a:noFill/>
          <a:ln w="9525">
            <a:noFill/>
            <a:miter lim="800000"/>
            <a:headEnd/>
            <a:tailEnd/>
          </a:ln>
        </p:spPr>
        <p:txBody>
          <a:bodyPr wrap="none" lIns="0" tIns="0" rIns="0" bIns="0">
            <a:spAutoFit/>
          </a:bodyPr>
          <a:lstStyle/>
          <a:p>
            <a:r>
              <a:rPr lang="en-US" altLang="ja-JP" sz="1200" b="1"/>
              <a:t>37</a:t>
            </a:r>
            <a:endParaRPr lang="en-US" altLang="ja-JP" sz="2400" b="1"/>
          </a:p>
        </p:txBody>
      </p:sp>
      <p:sp>
        <p:nvSpPr>
          <p:cNvPr id="22588" name="Rectangle 61"/>
          <p:cNvSpPr>
            <a:spLocks noChangeArrowheads="1"/>
          </p:cNvSpPr>
          <p:nvPr/>
        </p:nvSpPr>
        <p:spPr bwMode="auto">
          <a:xfrm>
            <a:off x="4133850" y="3917950"/>
            <a:ext cx="1244600" cy="182563"/>
          </a:xfrm>
          <a:prstGeom prst="rect">
            <a:avLst/>
          </a:prstGeom>
          <a:noFill/>
          <a:ln w="9525">
            <a:noFill/>
            <a:miter lim="800000"/>
            <a:headEnd/>
            <a:tailEnd/>
          </a:ln>
        </p:spPr>
        <p:txBody>
          <a:bodyPr wrap="none" lIns="0" tIns="0" rIns="0" bIns="0">
            <a:spAutoFit/>
          </a:bodyPr>
          <a:lstStyle/>
          <a:p>
            <a:r>
              <a:rPr lang="en-US" altLang="ja-JP" sz="1200" b="1"/>
              <a:t>Methanosarcina  </a:t>
            </a:r>
            <a:endParaRPr lang="en-US" altLang="ja-JP" sz="2400" b="1"/>
          </a:p>
        </p:txBody>
      </p:sp>
      <p:sp>
        <p:nvSpPr>
          <p:cNvPr id="22589" name="Rectangle 62"/>
          <p:cNvSpPr>
            <a:spLocks noChangeArrowheads="1"/>
          </p:cNvSpPr>
          <p:nvPr/>
        </p:nvSpPr>
        <p:spPr bwMode="auto">
          <a:xfrm>
            <a:off x="5300663" y="3917950"/>
            <a:ext cx="169862" cy="182563"/>
          </a:xfrm>
          <a:prstGeom prst="rect">
            <a:avLst/>
          </a:prstGeom>
          <a:noFill/>
          <a:ln w="9525">
            <a:noFill/>
            <a:miter lim="800000"/>
            <a:headEnd/>
            <a:tailEnd/>
          </a:ln>
        </p:spPr>
        <p:txBody>
          <a:bodyPr wrap="none" lIns="0" tIns="0" rIns="0" bIns="0">
            <a:spAutoFit/>
          </a:bodyPr>
          <a:lstStyle/>
          <a:p>
            <a:r>
              <a:rPr lang="en-US" altLang="ja-JP" sz="1200" b="1"/>
              <a:t>40</a:t>
            </a:r>
            <a:endParaRPr lang="en-US" altLang="ja-JP" sz="2400" b="1"/>
          </a:p>
        </p:txBody>
      </p:sp>
      <p:sp>
        <p:nvSpPr>
          <p:cNvPr id="22590" name="Rectangle 63"/>
          <p:cNvSpPr>
            <a:spLocks noChangeArrowheads="1"/>
          </p:cNvSpPr>
          <p:nvPr/>
        </p:nvSpPr>
        <p:spPr bwMode="auto">
          <a:xfrm>
            <a:off x="4197350" y="3752850"/>
            <a:ext cx="1635125" cy="182563"/>
          </a:xfrm>
          <a:prstGeom prst="rect">
            <a:avLst/>
          </a:prstGeom>
          <a:noFill/>
          <a:ln w="9525">
            <a:noFill/>
            <a:miter lim="800000"/>
            <a:headEnd/>
            <a:tailEnd/>
          </a:ln>
        </p:spPr>
        <p:txBody>
          <a:bodyPr wrap="none" lIns="0" tIns="0" rIns="0" bIns="0">
            <a:spAutoFit/>
          </a:bodyPr>
          <a:lstStyle/>
          <a:p>
            <a:r>
              <a:rPr lang="en-US" altLang="ja-JP" sz="1200" b="1"/>
              <a:t>extreme halophiles  55</a:t>
            </a:r>
            <a:endParaRPr lang="en-US" altLang="ja-JP" sz="2400" b="1"/>
          </a:p>
        </p:txBody>
      </p:sp>
      <p:sp>
        <p:nvSpPr>
          <p:cNvPr id="22591" name="Rectangle 64"/>
          <p:cNvSpPr>
            <a:spLocks noChangeArrowheads="1"/>
          </p:cNvSpPr>
          <p:nvPr/>
        </p:nvSpPr>
        <p:spPr bwMode="auto">
          <a:xfrm>
            <a:off x="6483350" y="4464050"/>
            <a:ext cx="1008063" cy="182563"/>
          </a:xfrm>
          <a:prstGeom prst="rect">
            <a:avLst/>
          </a:prstGeom>
          <a:noFill/>
          <a:ln w="9525">
            <a:noFill/>
            <a:miter lim="800000"/>
            <a:headEnd/>
            <a:tailEnd/>
          </a:ln>
        </p:spPr>
        <p:txBody>
          <a:bodyPr wrap="none" lIns="0" tIns="0" rIns="0" bIns="0">
            <a:spAutoFit/>
          </a:bodyPr>
          <a:lstStyle/>
          <a:p>
            <a:r>
              <a:rPr lang="en-US" altLang="ja-JP" sz="1200" b="1"/>
              <a:t>microsporidia</a:t>
            </a:r>
            <a:endParaRPr lang="en-US" altLang="ja-JP" sz="2400" b="1"/>
          </a:p>
        </p:txBody>
      </p:sp>
      <p:sp>
        <p:nvSpPr>
          <p:cNvPr id="22592" name="Rectangle 65"/>
          <p:cNvSpPr>
            <a:spLocks noChangeArrowheads="1"/>
          </p:cNvSpPr>
          <p:nvPr/>
        </p:nvSpPr>
        <p:spPr bwMode="auto">
          <a:xfrm>
            <a:off x="4845050" y="6178550"/>
            <a:ext cx="627063" cy="182563"/>
          </a:xfrm>
          <a:prstGeom prst="rect">
            <a:avLst/>
          </a:prstGeom>
          <a:noFill/>
          <a:ln w="9525">
            <a:noFill/>
            <a:miter lim="800000"/>
            <a:headEnd/>
            <a:tailEnd/>
          </a:ln>
        </p:spPr>
        <p:txBody>
          <a:bodyPr wrap="none" lIns="0" tIns="0" rIns="0" bIns="0">
            <a:spAutoFit/>
          </a:bodyPr>
          <a:lstStyle/>
          <a:p>
            <a:r>
              <a:rPr lang="en-US" altLang="ja-JP" sz="1200" b="1"/>
              <a:t>fungi  55</a:t>
            </a:r>
            <a:endParaRPr lang="en-US" altLang="ja-JP" sz="2400" b="1"/>
          </a:p>
        </p:txBody>
      </p:sp>
      <p:sp>
        <p:nvSpPr>
          <p:cNvPr id="22593" name="Rectangle 66"/>
          <p:cNvSpPr>
            <a:spLocks noChangeArrowheads="1"/>
          </p:cNvSpPr>
          <p:nvPr/>
        </p:nvSpPr>
        <p:spPr bwMode="auto">
          <a:xfrm rot="5400000">
            <a:off x="2702719" y="3096419"/>
            <a:ext cx="101600" cy="182562"/>
          </a:xfrm>
          <a:prstGeom prst="rect">
            <a:avLst/>
          </a:prstGeom>
          <a:noFill/>
          <a:ln w="9525">
            <a:noFill/>
            <a:miter lim="800000"/>
            <a:headEnd/>
            <a:tailEnd/>
          </a:ln>
        </p:spPr>
        <p:txBody>
          <a:bodyPr wrap="none" lIns="0" tIns="0" rIns="0" bIns="0">
            <a:spAutoFit/>
          </a:bodyPr>
          <a:lstStyle/>
          <a:p>
            <a:r>
              <a:rPr lang="en-US" altLang="ja-JP" sz="1200" b="1"/>
              <a:t>P</a:t>
            </a:r>
            <a:endParaRPr lang="en-US" altLang="ja-JP" sz="2400" b="1"/>
          </a:p>
        </p:txBody>
      </p:sp>
      <p:sp>
        <p:nvSpPr>
          <p:cNvPr id="22594" name="Rectangle 67"/>
          <p:cNvSpPr>
            <a:spLocks noChangeArrowheads="1"/>
          </p:cNvSpPr>
          <p:nvPr/>
        </p:nvSpPr>
        <p:spPr bwMode="auto">
          <a:xfrm rot="5400000">
            <a:off x="3598862" y="4752976"/>
            <a:ext cx="138113" cy="182562"/>
          </a:xfrm>
          <a:prstGeom prst="rect">
            <a:avLst/>
          </a:prstGeom>
          <a:noFill/>
          <a:ln w="9525">
            <a:noFill/>
            <a:miter lim="800000"/>
            <a:headEnd/>
            <a:tailEnd/>
          </a:ln>
        </p:spPr>
        <p:txBody>
          <a:bodyPr wrap="none" lIns="0" tIns="0" rIns="0" bIns="0">
            <a:spAutoFit/>
          </a:bodyPr>
          <a:lstStyle/>
          <a:p>
            <a:r>
              <a:rPr lang="en-US" altLang="ja-JP" sz="1200" b="1"/>
              <a:t>P'</a:t>
            </a:r>
            <a:endParaRPr lang="en-US" altLang="ja-JP" sz="2400" b="1"/>
          </a:p>
        </p:txBody>
      </p:sp>
      <p:grpSp>
        <p:nvGrpSpPr>
          <p:cNvPr id="22595" name="Group 68"/>
          <p:cNvGrpSpPr>
            <a:grpSpLocks/>
          </p:cNvGrpSpPr>
          <p:nvPr/>
        </p:nvGrpSpPr>
        <p:grpSpPr bwMode="auto">
          <a:xfrm>
            <a:off x="5321300" y="1422400"/>
            <a:ext cx="914400" cy="1588"/>
            <a:chOff x="3352" y="896"/>
            <a:chExt cx="576" cy="1"/>
          </a:xfrm>
        </p:grpSpPr>
        <p:sp>
          <p:nvSpPr>
            <p:cNvPr id="22663" name="Line 69"/>
            <p:cNvSpPr>
              <a:spLocks noChangeShapeType="1"/>
            </p:cNvSpPr>
            <p:nvPr/>
          </p:nvSpPr>
          <p:spPr bwMode="auto">
            <a:xfrm>
              <a:off x="3352" y="896"/>
              <a:ext cx="8" cy="1"/>
            </a:xfrm>
            <a:prstGeom prst="line">
              <a:avLst/>
            </a:prstGeom>
            <a:noFill/>
            <a:ln w="12700">
              <a:solidFill>
                <a:srgbClr val="FFFF00"/>
              </a:solidFill>
              <a:round/>
              <a:headEnd/>
              <a:tailEnd/>
            </a:ln>
          </p:spPr>
          <p:txBody>
            <a:bodyPr/>
            <a:lstStyle/>
            <a:p>
              <a:endParaRPr lang="ru-RU"/>
            </a:p>
          </p:txBody>
        </p:sp>
        <p:sp>
          <p:nvSpPr>
            <p:cNvPr id="22664" name="Line 70"/>
            <p:cNvSpPr>
              <a:spLocks noChangeShapeType="1"/>
            </p:cNvSpPr>
            <p:nvPr/>
          </p:nvSpPr>
          <p:spPr bwMode="auto">
            <a:xfrm>
              <a:off x="3384" y="896"/>
              <a:ext cx="8" cy="1"/>
            </a:xfrm>
            <a:prstGeom prst="line">
              <a:avLst/>
            </a:prstGeom>
            <a:noFill/>
            <a:ln w="12700">
              <a:solidFill>
                <a:srgbClr val="FFFF00"/>
              </a:solidFill>
              <a:round/>
              <a:headEnd/>
              <a:tailEnd/>
            </a:ln>
          </p:spPr>
          <p:txBody>
            <a:bodyPr/>
            <a:lstStyle/>
            <a:p>
              <a:endParaRPr lang="ru-RU"/>
            </a:p>
          </p:txBody>
        </p:sp>
        <p:sp>
          <p:nvSpPr>
            <p:cNvPr id="22665" name="Line 71"/>
            <p:cNvSpPr>
              <a:spLocks noChangeShapeType="1"/>
            </p:cNvSpPr>
            <p:nvPr/>
          </p:nvSpPr>
          <p:spPr bwMode="auto">
            <a:xfrm>
              <a:off x="3416" y="896"/>
              <a:ext cx="8" cy="1"/>
            </a:xfrm>
            <a:prstGeom prst="line">
              <a:avLst/>
            </a:prstGeom>
            <a:noFill/>
            <a:ln w="12700">
              <a:solidFill>
                <a:srgbClr val="FFFF00"/>
              </a:solidFill>
              <a:round/>
              <a:headEnd/>
              <a:tailEnd/>
            </a:ln>
          </p:spPr>
          <p:txBody>
            <a:bodyPr/>
            <a:lstStyle/>
            <a:p>
              <a:endParaRPr lang="ru-RU"/>
            </a:p>
          </p:txBody>
        </p:sp>
        <p:sp>
          <p:nvSpPr>
            <p:cNvPr id="22666" name="Line 72"/>
            <p:cNvSpPr>
              <a:spLocks noChangeShapeType="1"/>
            </p:cNvSpPr>
            <p:nvPr/>
          </p:nvSpPr>
          <p:spPr bwMode="auto">
            <a:xfrm>
              <a:off x="3448" y="896"/>
              <a:ext cx="8" cy="1"/>
            </a:xfrm>
            <a:prstGeom prst="line">
              <a:avLst/>
            </a:prstGeom>
            <a:noFill/>
            <a:ln w="12700">
              <a:solidFill>
                <a:srgbClr val="FFFF00"/>
              </a:solidFill>
              <a:round/>
              <a:headEnd/>
              <a:tailEnd/>
            </a:ln>
          </p:spPr>
          <p:txBody>
            <a:bodyPr/>
            <a:lstStyle/>
            <a:p>
              <a:endParaRPr lang="ru-RU"/>
            </a:p>
          </p:txBody>
        </p:sp>
        <p:sp>
          <p:nvSpPr>
            <p:cNvPr id="22667" name="Line 73"/>
            <p:cNvSpPr>
              <a:spLocks noChangeShapeType="1"/>
            </p:cNvSpPr>
            <p:nvPr/>
          </p:nvSpPr>
          <p:spPr bwMode="auto">
            <a:xfrm>
              <a:off x="3480" y="896"/>
              <a:ext cx="8" cy="1"/>
            </a:xfrm>
            <a:prstGeom prst="line">
              <a:avLst/>
            </a:prstGeom>
            <a:noFill/>
            <a:ln w="12700">
              <a:solidFill>
                <a:srgbClr val="FFFF00"/>
              </a:solidFill>
              <a:round/>
              <a:headEnd/>
              <a:tailEnd/>
            </a:ln>
          </p:spPr>
          <p:txBody>
            <a:bodyPr/>
            <a:lstStyle/>
            <a:p>
              <a:endParaRPr lang="ru-RU"/>
            </a:p>
          </p:txBody>
        </p:sp>
        <p:sp>
          <p:nvSpPr>
            <p:cNvPr id="22668" name="Line 74"/>
            <p:cNvSpPr>
              <a:spLocks noChangeShapeType="1"/>
            </p:cNvSpPr>
            <p:nvPr/>
          </p:nvSpPr>
          <p:spPr bwMode="auto">
            <a:xfrm>
              <a:off x="3512" y="896"/>
              <a:ext cx="8" cy="1"/>
            </a:xfrm>
            <a:prstGeom prst="line">
              <a:avLst/>
            </a:prstGeom>
            <a:noFill/>
            <a:ln w="12700">
              <a:solidFill>
                <a:srgbClr val="FFFF00"/>
              </a:solidFill>
              <a:round/>
              <a:headEnd/>
              <a:tailEnd/>
            </a:ln>
          </p:spPr>
          <p:txBody>
            <a:bodyPr/>
            <a:lstStyle/>
            <a:p>
              <a:endParaRPr lang="ru-RU"/>
            </a:p>
          </p:txBody>
        </p:sp>
        <p:sp>
          <p:nvSpPr>
            <p:cNvPr id="22669" name="Line 75"/>
            <p:cNvSpPr>
              <a:spLocks noChangeShapeType="1"/>
            </p:cNvSpPr>
            <p:nvPr/>
          </p:nvSpPr>
          <p:spPr bwMode="auto">
            <a:xfrm>
              <a:off x="3544" y="896"/>
              <a:ext cx="8" cy="1"/>
            </a:xfrm>
            <a:prstGeom prst="line">
              <a:avLst/>
            </a:prstGeom>
            <a:noFill/>
            <a:ln w="12700">
              <a:solidFill>
                <a:srgbClr val="FFFF00"/>
              </a:solidFill>
              <a:round/>
              <a:headEnd/>
              <a:tailEnd/>
            </a:ln>
          </p:spPr>
          <p:txBody>
            <a:bodyPr/>
            <a:lstStyle/>
            <a:p>
              <a:endParaRPr lang="ru-RU"/>
            </a:p>
          </p:txBody>
        </p:sp>
        <p:sp>
          <p:nvSpPr>
            <p:cNvPr id="22670" name="Line 76"/>
            <p:cNvSpPr>
              <a:spLocks noChangeShapeType="1"/>
            </p:cNvSpPr>
            <p:nvPr/>
          </p:nvSpPr>
          <p:spPr bwMode="auto">
            <a:xfrm>
              <a:off x="3576" y="896"/>
              <a:ext cx="8" cy="1"/>
            </a:xfrm>
            <a:prstGeom prst="line">
              <a:avLst/>
            </a:prstGeom>
            <a:noFill/>
            <a:ln w="12700">
              <a:solidFill>
                <a:srgbClr val="FFFF00"/>
              </a:solidFill>
              <a:round/>
              <a:headEnd/>
              <a:tailEnd/>
            </a:ln>
          </p:spPr>
          <p:txBody>
            <a:bodyPr/>
            <a:lstStyle/>
            <a:p>
              <a:endParaRPr lang="ru-RU"/>
            </a:p>
          </p:txBody>
        </p:sp>
        <p:sp>
          <p:nvSpPr>
            <p:cNvPr id="22671" name="Line 77"/>
            <p:cNvSpPr>
              <a:spLocks noChangeShapeType="1"/>
            </p:cNvSpPr>
            <p:nvPr/>
          </p:nvSpPr>
          <p:spPr bwMode="auto">
            <a:xfrm>
              <a:off x="3608" y="896"/>
              <a:ext cx="8" cy="1"/>
            </a:xfrm>
            <a:prstGeom prst="line">
              <a:avLst/>
            </a:prstGeom>
            <a:noFill/>
            <a:ln w="12700">
              <a:solidFill>
                <a:srgbClr val="FFFF00"/>
              </a:solidFill>
              <a:round/>
              <a:headEnd/>
              <a:tailEnd/>
            </a:ln>
          </p:spPr>
          <p:txBody>
            <a:bodyPr/>
            <a:lstStyle/>
            <a:p>
              <a:endParaRPr lang="ru-RU"/>
            </a:p>
          </p:txBody>
        </p:sp>
        <p:sp>
          <p:nvSpPr>
            <p:cNvPr id="22672" name="Line 78"/>
            <p:cNvSpPr>
              <a:spLocks noChangeShapeType="1"/>
            </p:cNvSpPr>
            <p:nvPr/>
          </p:nvSpPr>
          <p:spPr bwMode="auto">
            <a:xfrm>
              <a:off x="3640" y="896"/>
              <a:ext cx="8" cy="1"/>
            </a:xfrm>
            <a:prstGeom prst="line">
              <a:avLst/>
            </a:prstGeom>
            <a:noFill/>
            <a:ln w="12700">
              <a:solidFill>
                <a:srgbClr val="FFFF00"/>
              </a:solidFill>
              <a:round/>
              <a:headEnd/>
              <a:tailEnd/>
            </a:ln>
          </p:spPr>
          <p:txBody>
            <a:bodyPr/>
            <a:lstStyle/>
            <a:p>
              <a:endParaRPr lang="ru-RU"/>
            </a:p>
          </p:txBody>
        </p:sp>
        <p:sp>
          <p:nvSpPr>
            <p:cNvPr id="22673" name="Line 79"/>
            <p:cNvSpPr>
              <a:spLocks noChangeShapeType="1"/>
            </p:cNvSpPr>
            <p:nvPr/>
          </p:nvSpPr>
          <p:spPr bwMode="auto">
            <a:xfrm>
              <a:off x="3672" y="896"/>
              <a:ext cx="8" cy="1"/>
            </a:xfrm>
            <a:prstGeom prst="line">
              <a:avLst/>
            </a:prstGeom>
            <a:noFill/>
            <a:ln w="12700">
              <a:solidFill>
                <a:srgbClr val="FFFF00"/>
              </a:solidFill>
              <a:round/>
              <a:headEnd/>
              <a:tailEnd/>
            </a:ln>
          </p:spPr>
          <p:txBody>
            <a:bodyPr/>
            <a:lstStyle/>
            <a:p>
              <a:endParaRPr lang="ru-RU"/>
            </a:p>
          </p:txBody>
        </p:sp>
        <p:sp>
          <p:nvSpPr>
            <p:cNvPr id="22674" name="Line 80"/>
            <p:cNvSpPr>
              <a:spLocks noChangeShapeType="1"/>
            </p:cNvSpPr>
            <p:nvPr/>
          </p:nvSpPr>
          <p:spPr bwMode="auto">
            <a:xfrm>
              <a:off x="3704" y="896"/>
              <a:ext cx="8" cy="1"/>
            </a:xfrm>
            <a:prstGeom prst="line">
              <a:avLst/>
            </a:prstGeom>
            <a:noFill/>
            <a:ln w="12700">
              <a:solidFill>
                <a:srgbClr val="FFFF00"/>
              </a:solidFill>
              <a:round/>
              <a:headEnd/>
              <a:tailEnd/>
            </a:ln>
          </p:spPr>
          <p:txBody>
            <a:bodyPr/>
            <a:lstStyle/>
            <a:p>
              <a:endParaRPr lang="ru-RU"/>
            </a:p>
          </p:txBody>
        </p:sp>
        <p:sp>
          <p:nvSpPr>
            <p:cNvPr id="22675" name="Line 81"/>
            <p:cNvSpPr>
              <a:spLocks noChangeShapeType="1"/>
            </p:cNvSpPr>
            <p:nvPr/>
          </p:nvSpPr>
          <p:spPr bwMode="auto">
            <a:xfrm>
              <a:off x="3736" y="896"/>
              <a:ext cx="8" cy="1"/>
            </a:xfrm>
            <a:prstGeom prst="line">
              <a:avLst/>
            </a:prstGeom>
            <a:noFill/>
            <a:ln w="12700">
              <a:solidFill>
                <a:srgbClr val="FFFF00"/>
              </a:solidFill>
              <a:round/>
              <a:headEnd/>
              <a:tailEnd/>
            </a:ln>
          </p:spPr>
          <p:txBody>
            <a:bodyPr/>
            <a:lstStyle/>
            <a:p>
              <a:endParaRPr lang="ru-RU"/>
            </a:p>
          </p:txBody>
        </p:sp>
        <p:sp>
          <p:nvSpPr>
            <p:cNvPr id="22676" name="Line 82"/>
            <p:cNvSpPr>
              <a:spLocks noChangeShapeType="1"/>
            </p:cNvSpPr>
            <p:nvPr/>
          </p:nvSpPr>
          <p:spPr bwMode="auto">
            <a:xfrm>
              <a:off x="3768" y="896"/>
              <a:ext cx="8" cy="1"/>
            </a:xfrm>
            <a:prstGeom prst="line">
              <a:avLst/>
            </a:prstGeom>
            <a:noFill/>
            <a:ln w="12700">
              <a:solidFill>
                <a:srgbClr val="FFFF00"/>
              </a:solidFill>
              <a:round/>
              <a:headEnd/>
              <a:tailEnd/>
            </a:ln>
          </p:spPr>
          <p:txBody>
            <a:bodyPr/>
            <a:lstStyle/>
            <a:p>
              <a:endParaRPr lang="ru-RU"/>
            </a:p>
          </p:txBody>
        </p:sp>
        <p:sp>
          <p:nvSpPr>
            <p:cNvPr id="22677" name="Line 83"/>
            <p:cNvSpPr>
              <a:spLocks noChangeShapeType="1"/>
            </p:cNvSpPr>
            <p:nvPr/>
          </p:nvSpPr>
          <p:spPr bwMode="auto">
            <a:xfrm>
              <a:off x="3800" y="896"/>
              <a:ext cx="8" cy="1"/>
            </a:xfrm>
            <a:prstGeom prst="line">
              <a:avLst/>
            </a:prstGeom>
            <a:noFill/>
            <a:ln w="12700">
              <a:solidFill>
                <a:srgbClr val="FFFF00"/>
              </a:solidFill>
              <a:round/>
              <a:headEnd/>
              <a:tailEnd/>
            </a:ln>
          </p:spPr>
          <p:txBody>
            <a:bodyPr/>
            <a:lstStyle/>
            <a:p>
              <a:endParaRPr lang="ru-RU"/>
            </a:p>
          </p:txBody>
        </p:sp>
        <p:sp>
          <p:nvSpPr>
            <p:cNvPr id="22678" name="Line 84"/>
            <p:cNvSpPr>
              <a:spLocks noChangeShapeType="1"/>
            </p:cNvSpPr>
            <p:nvPr/>
          </p:nvSpPr>
          <p:spPr bwMode="auto">
            <a:xfrm>
              <a:off x="3832" y="896"/>
              <a:ext cx="8" cy="1"/>
            </a:xfrm>
            <a:prstGeom prst="line">
              <a:avLst/>
            </a:prstGeom>
            <a:noFill/>
            <a:ln w="12700">
              <a:solidFill>
                <a:srgbClr val="FFFF00"/>
              </a:solidFill>
              <a:round/>
              <a:headEnd/>
              <a:tailEnd/>
            </a:ln>
          </p:spPr>
          <p:txBody>
            <a:bodyPr/>
            <a:lstStyle/>
            <a:p>
              <a:endParaRPr lang="ru-RU"/>
            </a:p>
          </p:txBody>
        </p:sp>
        <p:sp>
          <p:nvSpPr>
            <p:cNvPr id="22679" name="Line 85"/>
            <p:cNvSpPr>
              <a:spLocks noChangeShapeType="1"/>
            </p:cNvSpPr>
            <p:nvPr/>
          </p:nvSpPr>
          <p:spPr bwMode="auto">
            <a:xfrm>
              <a:off x="3864" y="896"/>
              <a:ext cx="8" cy="1"/>
            </a:xfrm>
            <a:prstGeom prst="line">
              <a:avLst/>
            </a:prstGeom>
            <a:noFill/>
            <a:ln w="12700">
              <a:solidFill>
                <a:srgbClr val="FFFF00"/>
              </a:solidFill>
              <a:round/>
              <a:headEnd/>
              <a:tailEnd/>
            </a:ln>
          </p:spPr>
          <p:txBody>
            <a:bodyPr/>
            <a:lstStyle/>
            <a:p>
              <a:endParaRPr lang="ru-RU"/>
            </a:p>
          </p:txBody>
        </p:sp>
        <p:sp>
          <p:nvSpPr>
            <p:cNvPr id="22680" name="Line 86"/>
            <p:cNvSpPr>
              <a:spLocks noChangeShapeType="1"/>
            </p:cNvSpPr>
            <p:nvPr/>
          </p:nvSpPr>
          <p:spPr bwMode="auto">
            <a:xfrm>
              <a:off x="3896" y="896"/>
              <a:ext cx="8" cy="1"/>
            </a:xfrm>
            <a:prstGeom prst="line">
              <a:avLst/>
            </a:prstGeom>
            <a:noFill/>
            <a:ln w="12700">
              <a:solidFill>
                <a:srgbClr val="FFFF00"/>
              </a:solidFill>
              <a:round/>
              <a:headEnd/>
              <a:tailEnd/>
            </a:ln>
          </p:spPr>
          <p:txBody>
            <a:bodyPr/>
            <a:lstStyle/>
            <a:p>
              <a:endParaRPr lang="ru-RU"/>
            </a:p>
          </p:txBody>
        </p:sp>
        <p:sp>
          <p:nvSpPr>
            <p:cNvPr id="22681" name="Line 87"/>
            <p:cNvSpPr>
              <a:spLocks noChangeShapeType="1"/>
            </p:cNvSpPr>
            <p:nvPr/>
          </p:nvSpPr>
          <p:spPr bwMode="auto">
            <a:xfrm>
              <a:off x="3920" y="896"/>
              <a:ext cx="8" cy="1"/>
            </a:xfrm>
            <a:prstGeom prst="line">
              <a:avLst/>
            </a:prstGeom>
            <a:noFill/>
            <a:ln w="12700">
              <a:solidFill>
                <a:srgbClr val="FFFF00"/>
              </a:solidFill>
              <a:round/>
              <a:headEnd/>
              <a:tailEnd/>
            </a:ln>
          </p:spPr>
          <p:txBody>
            <a:bodyPr/>
            <a:lstStyle/>
            <a:p>
              <a:endParaRPr lang="ru-RU"/>
            </a:p>
          </p:txBody>
        </p:sp>
      </p:grpSp>
      <p:grpSp>
        <p:nvGrpSpPr>
          <p:cNvPr id="22596" name="Group 88"/>
          <p:cNvGrpSpPr>
            <a:grpSpLocks/>
          </p:cNvGrpSpPr>
          <p:nvPr/>
        </p:nvGrpSpPr>
        <p:grpSpPr bwMode="auto">
          <a:xfrm>
            <a:off x="5245100" y="1866900"/>
            <a:ext cx="977900" cy="1588"/>
            <a:chOff x="3304" y="1176"/>
            <a:chExt cx="616" cy="1"/>
          </a:xfrm>
        </p:grpSpPr>
        <p:sp>
          <p:nvSpPr>
            <p:cNvPr id="22643" name="Line 89"/>
            <p:cNvSpPr>
              <a:spLocks noChangeShapeType="1"/>
            </p:cNvSpPr>
            <p:nvPr/>
          </p:nvSpPr>
          <p:spPr bwMode="auto">
            <a:xfrm>
              <a:off x="3304" y="1176"/>
              <a:ext cx="8" cy="1"/>
            </a:xfrm>
            <a:prstGeom prst="line">
              <a:avLst/>
            </a:prstGeom>
            <a:noFill/>
            <a:ln w="12700">
              <a:solidFill>
                <a:srgbClr val="FFFF00"/>
              </a:solidFill>
              <a:round/>
              <a:headEnd/>
              <a:tailEnd/>
            </a:ln>
          </p:spPr>
          <p:txBody>
            <a:bodyPr/>
            <a:lstStyle/>
            <a:p>
              <a:endParaRPr lang="ru-RU"/>
            </a:p>
          </p:txBody>
        </p:sp>
        <p:sp>
          <p:nvSpPr>
            <p:cNvPr id="22644" name="Line 90"/>
            <p:cNvSpPr>
              <a:spLocks noChangeShapeType="1"/>
            </p:cNvSpPr>
            <p:nvPr/>
          </p:nvSpPr>
          <p:spPr bwMode="auto">
            <a:xfrm>
              <a:off x="3336" y="1176"/>
              <a:ext cx="8" cy="1"/>
            </a:xfrm>
            <a:prstGeom prst="line">
              <a:avLst/>
            </a:prstGeom>
            <a:noFill/>
            <a:ln w="12700">
              <a:solidFill>
                <a:srgbClr val="FFFF00"/>
              </a:solidFill>
              <a:round/>
              <a:headEnd/>
              <a:tailEnd/>
            </a:ln>
          </p:spPr>
          <p:txBody>
            <a:bodyPr/>
            <a:lstStyle/>
            <a:p>
              <a:endParaRPr lang="ru-RU"/>
            </a:p>
          </p:txBody>
        </p:sp>
        <p:sp>
          <p:nvSpPr>
            <p:cNvPr id="22645" name="Line 91"/>
            <p:cNvSpPr>
              <a:spLocks noChangeShapeType="1"/>
            </p:cNvSpPr>
            <p:nvPr/>
          </p:nvSpPr>
          <p:spPr bwMode="auto">
            <a:xfrm>
              <a:off x="3368" y="1176"/>
              <a:ext cx="8" cy="1"/>
            </a:xfrm>
            <a:prstGeom prst="line">
              <a:avLst/>
            </a:prstGeom>
            <a:noFill/>
            <a:ln w="12700">
              <a:solidFill>
                <a:srgbClr val="FFFF00"/>
              </a:solidFill>
              <a:round/>
              <a:headEnd/>
              <a:tailEnd/>
            </a:ln>
          </p:spPr>
          <p:txBody>
            <a:bodyPr/>
            <a:lstStyle/>
            <a:p>
              <a:endParaRPr lang="ru-RU"/>
            </a:p>
          </p:txBody>
        </p:sp>
        <p:sp>
          <p:nvSpPr>
            <p:cNvPr id="22646" name="Line 92"/>
            <p:cNvSpPr>
              <a:spLocks noChangeShapeType="1"/>
            </p:cNvSpPr>
            <p:nvPr/>
          </p:nvSpPr>
          <p:spPr bwMode="auto">
            <a:xfrm>
              <a:off x="3400" y="1176"/>
              <a:ext cx="8" cy="1"/>
            </a:xfrm>
            <a:prstGeom prst="line">
              <a:avLst/>
            </a:prstGeom>
            <a:noFill/>
            <a:ln w="12700">
              <a:solidFill>
                <a:srgbClr val="FFFF00"/>
              </a:solidFill>
              <a:round/>
              <a:headEnd/>
              <a:tailEnd/>
            </a:ln>
          </p:spPr>
          <p:txBody>
            <a:bodyPr/>
            <a:lstStyle/>
            <a:p>
              <a:endParaRPr lang="ru-RU"/>
            </a:p>
          </p:txBody>
        </p:sp>
        <p:sp>
          <p:nvSpPr>
            <p:cNvPr id="22647" name="Line 93"/>
            <p:cNvSpPr>
              <a:spLocks noChangeShapeType="1"/>
            </p:cNvSpPr>
            <p:nvPr/>
          </p:nvSpPr>
          <p:spPr bwMode="auto">
            <a:xfrm>
              <a:off x="3432" y="1176"/>
              <a:ext cx="8" cy="1"/>
            </a:xfrm>
            <a:prstGeom prst="line">
              <a:avLst/>
            </a:prstGeom>
            <a:noFill/>
            <a:ln w="12700">
              <a:solidFill>
                <a:srgbClr val="FFFF00"/>
              </a:solidFill>
              <a:round/>
              <a:headEnd/>
              <a:tailEnd/>
            </a:ln>
          </p:spPr>
          <p:txBody>
            <a:bodyPr/>
            <a:lstStyle/>
            <a:p>
              <a:endParaRPr lang="ru-RU"/>
            </a:p>
          </p:txBody>
        </p:sp>
        <p:sp>
          <p:nvSpPr>
            <p:cNvPr id="22648" name="Line 94"/>
            <p:cNvSpPr>
              <a:spLocks noChangeShapeType="1"/>
            </p:cNvSpPr>
            <p:nvPr/>
          </p:nvSpPr>
          <p:spPr bwMode="auto">
            <a:xfrm>
              <a:off x="3464" y="1176"/>
              <a:ext cx="8" cy="1"/>
            </a:xfrm>
            <a:prstGeom prst="line">
              <a:avLst/>
            </a:prstGeom>
            <a:noFill/>
            <a:ln w="12700">
              <a:solidFill>
                <a:srgbClr val="FFFF00"/>
              </a:solidFill>
              <a:round/>
              <a:headEnd/>
              <a:tailEnd/>
            </a:ln>
          </p:spPr>
          <p:txBody>
            <a:bodyPr/>
            <a:lstStyle/>
            <a:p>
              <a:endParaRPr lang="ru-RU"/>
            </a:p>
          </p:txBody>
        </p:sp>
        <p:sp>
          <p:nvSpPr>
            <p:cNvPr id="22649" name="Line 95"/>
            <p:cNvSpPr>
              <a:spLocks noChangeShapeType="1"/>
            </p:cNvSpPr>
            <p:nvPr/>
          </p:nvSpPr>
          <p:spPr bwMode="auto">
            <a:xfrm>
              <a:off x="3496" y="1176"/>
              <a:ext cx="8" cy="1"/>
            </a:xfrm>
            <a:prstGeom prst="line">
              <a:avLst/>
            </a:prstGeom>
            <a:noFill/>
            <a:ln w="12700">
              <a:solidFill>
                <a:srgbClr val="FFFF00"/>
              </a:solidFill>
              <a:round/>
              <a:headEnd/>
              <a:tailEnd/>
            </a:ln>
          </p:spPr>
          <p:txBody>
            <a:bodyPr/>
            <a:lstStyle/>
            <a:p>
              <a:endParaRPr lang="ru-RU"/>
            </a:p>
          </p:txBody>
        </p:sp>
        <p:sp>
          <p:nvSpPr>
            <p:cNvPr id="22650" name="Line 96"/>
            <p:cNvSpPr>
              <a:spLocks noChangeShapeType="1"/>
            </p:cNvSpPr>
            <p:nvPr/>
          </p:nvSpPr>
          <p:spPr bwMode="auto">
            <a:xfrm>
              <a:off x="3528" y="1176"/>
              <a:ext cx="8" cy="1"/>
            </a:xfrm>
            <a:prstGeom prst="line">
              <a:avLst/>
            </a:prstGeom>
            <a:noFill/>
            <a:ln w="12700">
              <a:solidFill>
                <a:srgbClr val="FFFF00"/>
              </a:solidFill>
              <a:round/>
              <a:headEnd/>
              <a:tailEnd/>
            </a:ln>
          </p:spPr>
          <p:txBody>
            <a:bodyPr/>
            <a:lstStyle/>
            <a:p>
              <a:endParaRPr lang="ru-RU"/>
            </a:p>
          </p:txBody>
        </p:sp>
        <p:sp>
          <p:nvSpPr>
            <p:cNvPr id="22651" name="Line 97"/>
            <p:cNvSpPr>
              <a:spLocks noChangeShapeType="1"/>
            </p:cNvSpPr>
            <p:nvPr/>
          </p:nvSpPr>
          <p:spPr bwMode="auto">
            <a:xfrm>
              <a:off x="3560" y="1176"/>
              <a:ext cx="8" cy="1"/>
            </a:xfrm>
            <a:prstGeom prst="line">
              <a:avLst/>
            </a:prstGeom>
            <a:noFill/>
            <a:ln w="12700">
              <a:solidFill>
                <a:srgbClr val="FFFF00"/>
              </a:solidFill>
              <a:round/>
              <a:headEnd/>
              <a:tailEnd/>
            </a:ln>
          </p:spPr>
          <p:txBody>
            <a:bodyPr/>
            <a:lstStyle/>
            <a:p>
              <a:endParaRPr lang="ru-RU"/>
            </a:p>
          </p:txBody>
        </p:sp>
        <p:sp>
          <p:nvSpPr>
            <p:cNvPr id="22652" name="Line 98"/>
            <p:cNvSpPr>
              <a:spLocks noChangeShapeType="1"/>
            </p:cNvSpPr>
            <p:nvPr/>
          </p:nvSpPr>
          <p:spPr bwMode="auto">
            <a:xfrm>
              <a:off x="3592" y="1176"/>
              <a:ext cx="8" cy="1"/>
            </a:xfrm>
            <a:prstGeom prst="line">
              <a:avLst/>
            </a:prstGeom>
            <a:noFill/>
            <a:ln w="12700">
              <a:solidFill>
                <a:srgbClr val="FFFF00"/>
              </a:solidFill>
              <a:round/>
              <a:headEnd/>
              <a:tailEnd/>
            </a:ln>
          </p:spPr>
          <p:txBody>
            <a:bodyPr/>
            <a:lstStyle/>
            <a:p>
              <a:endParaRPr lang="ru-RU"/>
            </a:p>
          </p:txBody>
        </p:sp>
        <p:sp>
          <p:nvSpPr>
            <p:cNvPr id="22653" name="Line 99"/>
            <p:cNvSpPr>
              <a:spLocks noChangeShapeType="1"/>
            </p:cNvSpPr>
            <p:nvPr/>
          </p:nvSpPr>
          <p:spPr bwMode="auto">
            <a:xfrm>
              <a:off x="3624" y="1176"/>
              <a:ext cx="8" cy="1"/>
            </a:xfrm>
            <a:prstGeom prst="line">
              <a:avLst/>
            </a:prstGeom>
            <a:noFill/>
            <a:ln w="12700">
              <a:solidFill>
                <a:srgbClr val="FFFF00"/>
              </a:solidFill>
              <a:round/>
              <a:headEnd/>
              <a:tailEnd/>
            </a:ln>
          </p:spPr>
          <p:txBody>
            <a:bodyPr/>
            <a:lstStyle/>
            <a:p>
              <a:endParaRPr lang="ru-RU"/>
            </a:p>
          </p:txBody>
        </p:sp>
        <p:sp>
          <p:nvSpPr>
            <p:cNvPr id="22654" name="Line 100"/>
            <p:cNvSpPr>
              <a:spLocks noChangeShapeType="1"/>
            </p:cNvSpPr>
            <p:nvPr/>
          </p:nvSpPr>
          <p:spPr bwMode="auto">
            <a:xfrm>
              <a:off x="3656" y="1176"/>
              <a:ext cx="8" cy="1"/>
            </a:xfrm>
            <a:prstGeom prst="line">
              <a:avLst/>
            </a:prstGeom>
            <a:noFill/>
            <a:ln w="12700">
              <a:solidFill>
                <a:srgbClr val="FFFF00"/>
              </a:solidFill>
              <a:round/>
              <a:headEnd/>
              <a:tailEnd/>
            </a:ln>
          </p:spPr>
          <p:txBody>
            <a:bodyPr/>
            <a:lstStyle/>
            <a:p>
              <a:endParaRPr lang="ru-RU"/>
            </a:p>
          </p:txBody>
        </p:sp>
        <p:sp>
          <p:nvSpPr>
            <p:cNvPr id="22655" name="Line 101"/>
            <p:cNvSpPr>
              <a:spLocks noChangeShapeType="1"/>
            </p:cNvSpPr>
            <p:nvPr/>
          </p:nvSpPr>
          <p:spPr bwMode="auto">
            <a:xfrm>
              <a:off x="3688" y="1176"/>
              <a:ext cx="8" cy="1"/>
            </a:xfrm>
            <a:prstGeom prst="line">
              <a:avLst/>
            </a:prstGeom>
            <a:noFill/>
            <a:ln w="12700">
              <a:solidFill>
                <a:srgbClr val="FFFF00"/>
              </a:solidFill>
              <a:round/>
              <a:headEnd/>
              <a:tailEnd/>
            </a:ln>
          </p:spPr>
          <p:txBody>
            <a:bodyPr/>
            <a:lstStyle/>
            <a:p>
              <a:endParaRPr lang="ru-RU"/>
            </a:p>
          </p:txBody>
        </p:sp>
        <p:sp>
          <p:nvSpPr>
            <p:cNvPr id="22656" name="Line 102"/>
            <p:cNvSpPr>
              <a:spLocks noChangeShapeType="1"/>
            </p:cNvSpPr>
            <p:nvPr/>
          </p:nvSpPr>
          <p:spPr bwMode="auto">
            <a:xfrm>
              <a:off x="3720" y="1176"/>
              <a:ext cx="8" cy="1"/>
            </a:xfrm>
            <a:prstGeom prst="line">
              <a:avLst/>
            </a:prstGeom>
            <a:noFill/>
            <a:ln w="12700">
              <a:solidFill>
                <a:srgbClr val="FFFF00"/>
              </a:solidFill>
              <a:round/>
              <a:headEnd/>
              <a:tailEnd/>
            </a:ln>
          </p:spPr>
          <p:txBody>
            <a:bodyPr/>
            <a:lstStyle/>
            <a:p>
              <a:endParaRPr lang="ru-RU"/>
            </a:p>
          </p:txBody>
        </p:sp>
        <p:sp>
          <p:nvSpPr>
            <p:cNvPr id="22657" name="Line 103"/>
            <p:cNvSpPr>
              <a:spLocks noChangeShapeType="1"/>
            </p:cNvSpPr>
            <p:nvPr/>
          </p:nvSpPr>
          <p:spPr bwMode="auto">
            <a:xfrm>
              <a:off x="3752" y="1176"/>
              <a:ext cx="8" cy="1"/>
            </a:xfrm>
            <a:prstGeom prst="line">
              <a:avLst/>
            </a:prstGeom>
            <a:noFill/>
            <a:ln w="12700">
              <a:solidFill>
                <a:srgbClr val="FFFF00"/>
              </a:solidFill>
              <a:round/>
              <a:headEnd/>
              <a:tailEnd/>
            </a:ln>
          </p:spPr>
          <p:txBody>
            <a:bodyPr/>
            <a:lstStyle/>
            <a:p>
              <a:endParaRPr lang="ru-RU"/>
            </a:p>
          </p:txBody>
        </p:sp>
        <p:sp>
          <p:nvSpPr>
            <p:cNvPr id="22658" name="Line 104"/>
            <p:cNvSpPr>
              <a:spLocks noChangeShapeType="1"/>
            </p:cNvSpPr>
            <p:nvPr/>
          </p:nvSpPr>
          <p:spPr bwMode="auto">
            <a:xfrm>
              <a:off x="3784" y="1176"/>
              <a:ext cx="8" cy="1"/>
            </a:xfrm>
            <a:prstGeom prst="line">
              <a:avLst/>
            </a:prstGeom>
            <a:noFill/>
            <a:ln w="12700">
              <a:solidFill>
                <a:srgbClr val="FFFF00"/>
              </a:solidFill>
              <a:round/>
              <a:headEnd/>
              <a:tailEnd/>
            </a:ln>
          </p:spPr>
          <p:txBody>
            <a:bodyPr/>
            <a:lstStyle/>
            <a:p>
              <a:endParaRPr lang="ru-RU"/>
            </a:p>
          </p:txBody>
        </p:sp>
        <p:sp>
          <p:nvSpPr>
            <p:cNvPr id="22659" name="Line 105"/>
            <p:cNvSpPr>
              <a:spLocks noChangeShapeType="1"/>
            </p:cNvSpPr>
            <p:nvPr/>
          </p:nvSpPr>
          <p:spPr bwMode="auto">
            <a:xfrm>
              <a:off x="3816" y="1176"/>
              <a:ext cx="8" cy="1"/>
            </a:xfrm>
            <a:prstGeom prst="line">
              <a:avLst/>
            </a:prstGeom>
            <a:noFill/>
            <a:ln w="12700">
              <a:solidFill>
                <a:srgbClr val="FFFF00"/>
              </a:solidFill>
              <a:round/>
              <a:headEnd/>
              <a:tailEnd/>
            </a:ln>
          </p:spPr>
          <p:txBody>
            <a:bodyPr/>
            <a:lstStyle/>
            <a:p>
              <a:endParaRPr lang="ru-RU"/>
            </a:p>
          </p:txBody>
        </p:sp>
        <p:sp>
          <p:nvSpPr>
            <p:cNvPr id="22660" name="Line 106"/>
            <p:cNvSpPr>
              <a:spLocks noChangeShapeType="1"/>
            </p:cNvSpPr>
            <p:nvPr/>
          </p:nvSpPr>
          <p:spPr bwMode="auto">
            <a:xfrm>
              <a:off x="3848" y="1176"/>
              <a:ext cx="8" cy="1"/>
            </a:xfrm>
            <a:prstGeom prst="line">
              <a:avLst/>
            </a:prstGeom>
            <a:noFill/>
            <a:ln w="12700">
              <a:solidFill>
                <a:srgbClr val="FFFF00"/>
              </a:solidFill>
              <a:round/>
              <a:headEnd/>
              <a:tailEnd/>
            </a:ln>
          </p:spPr>
          <p:txBody>
            <a:bodyPr/>
            <a:lstStyle/>
            <a:p>
              <a:endParaRPr lang="ru-RU"/>
            </a:p>
          </p:txBody>
        </p:sp>
        <p:sp>
          <p:nvSpPr>
            <p:cNvPr id="22661" name="Line 107"/>
            <p:cNvSpPr>
              <a:spLocks noChangeShapeType="1"/>
            </p:cNvSpPr>
            <p:nvPr/>
          </p:nvSpPr>
          <p:spPr bwMode="auto">
            <a:xfrm>
              <a:off x="3880" y="1176"/>
              <a:ext cx="8" cy="1"/>
            </a:xfrm>
            <a:prstGeom prst="line">
              <a:avLst/>
            </a:prstGeom>
            <a:noFill/>
            <a:ln w="12700">
              <a:solidFill>
                <a:srgbClr val="FFFF00"/>
              </a:solidFill>
              <a:round/>
              <a:headEnd/>
              <a:tailEnd/>
            </a:ln>
          </p:spPr>
          <p:txBody>
            <a:bodyPr/>
            <a:lstStyle/>
            <a:p>
              <a:endParaRPr lang="ru-RU"/>
            </a:p>
          </p:txBody>
        </p:sp>
        <p:sp>
          <p:nvSpPr>
            <p:cNvPr id="22662" name="Line 108"/>
            <p:cNvSpPr>
              <a:spLocks noChangeShapeType="1"/>
            </p:cNvSpPr>
            <p:nvPr/>
          </p:nvSpPr>
          <p:spPr bwMode="auto">
            <a:xfrm>
              <a:off x="3912" y="1176"/>
              <a:ext cx="8" cy="1"/>
            </a:xfrm>
            <a:prstGeom prst="line">
              <a:avLst/>
            </a:prstGeom>
            <a:noFill/>
            <a:ln w="12700">
              <a:solidFill>
                <a:srgbClr val="FFFF00"/>
              </a:solidFill>
              <a:round/>
              <a:headEnd/>
              <a:tailEnd/>
            </a:ln>
          </p:spPr>
          <p:txBody>
            <a:bodyPr/>
            <a:lstStyle/>
            <a:p>
              <a:endParaRPr lang="ru-RU"/>
            </a:p>
          </p:txBody>
        </p:sp>
      </p:grpSp>
      <p:sp>
        <p:nvSpPr>
          <p:cNvPr id="22597" name="Rectangle 109"/>
          <p:cNvSpPr>
            <a:spLocks noChangeArrowheads="1"/>
          </p:cNvSpPr>
          <p:nvPr/>
        </p:nvSpPr>
        <p:spPr bwMode="auto">
          <a:xfrm>
            <a:off x="6356350" y="1365250"/>
            <a:ext cx="1219200" cy="182563"/>
          </a:xfrm>
          <a:prstGeom prst="rect">
            <a:avLst/>
          </a:prstGeom>
          <a:noFill/>
          <a:ln w="9525">
            <a:noFill/>
            <a:miter lim="800000"/>
            <a:headEnd/>
            <a:tailEnd/>
          </a:ln>
        </p:spPr>
        <p:txBody>
          <a:bodyPr wrap="none" lIns="0" tIns="0" rIns="0" bIns="0">
            <a:spAutoFit/>
          </a:bodyPr>
          <a:lstStyle/>
          <a:p>
            <a:r>
              <a:rPr lang="en-US" altLang="ja-JP" sz="1200" b="1"/>
              <a:t>mitochondria  55</a:t>
            </a:r>
            <a:endParaRPr lang="en-US" altLang="ja-JP" sz="2400" b="1"/>
          </a:p>
        </p:txBody>
      </p:sp>
      <p:sp>
        <p:nvSpPr>
          <p:cNvPr id="22598" name="Rectangle 110"/>
          <p:cNvSpPr>
            <a:spLocks noChangeArrowheads="1"/>
          </p:cNvSpPr>
          <p:nvPr/>
        </p:nvSpPr>
        <p:spPr bwMode="auto">
          <a:xfrm>
            <a:off x="6369050" y="1809750"/>
            <a:ext cx="1160463" cy="182563"/>
          </a:xfrm>
          <a:prstGeom prst="rect">
            <a:avLst/>
          </a:prstGeom>
          <a:noFill/>
          <a:ln w="9525">
            <a:noFill/>
            <a:miter lim="800000"/>
            <a:headEnd/>
            <a:tailEnd/>
          </a:ln>
        </p:spPr>
        <p:txBody>
          <a:bodyPr wrap="none" lIns="0" tIns="0" rIns="0" bIns="0">
            <a:spAutoFit/>
          </a:bodyPr>
          <a:lstStyle/>
          <a:p>
            <a:r>
              <a:rPr lang="en-US" altLang="ja-JP" sz="1200" b="1"/>
              <a:t>chloroplasts  45</a:t>
            </a:r>
            <a:endParaRPr lang="en-US" altLang="ja-JP" sz="2400" b="1"/>
          </a:p>
        </p:txBody>
      </p:sp>
      <p:sp>
        <p:nvSpPr>
          <p:cNvPr id="22599" name="Line 111"/>
          <p:cNvSpPr>
            <a:spLocks noChangeShapeType="1"/>
          </p:cNvSpPr>
          <p:nvPr/>
        </p:nvSpPr>
        <p:spPr bwMode="auto">
          <a:xfrm>
            <a:off x="7708900" y="4495800"/>
            <a:ext cx="1588" cy="1879600"/>
          </a:xfrm>
          <a:prstGeom prst="line">
            <a:avLst/>
          </a:prstGeom>
          <a:noFill/>
          <a:ln w="12700">
            <a:solidFill>
              <a:schemeClr val="tx1"/>
            </a:solidFill>
            <a:round/>
            <a:headEnd/>
            <a:tailEnd/>
          </a:ln>
        </p:spPr>
        <p:txBody>
          <a:bodyPr/>
          <a:lstStyle/>
          <a:p>
            <a:endParaRPr lang="ru-RU"/>
          </a:p>
        </p:txBody>
      </p:sp>
      <p:sp>
        <p:nvSpPr>
          <p:cNvPr id="22600" name="Line 112"/>
          <p:cNvSpPr>
            <a:spLocks noChangeShapeType="1"/>
          </p:cNvSpPr>
          <p:nvPr/>
        </p:nvSpPr>
        <p:spPr bwMode="auto">
          <a:xfrm flipH="1">
            <a:off x="7594600" y="4495800"/>
            <a:ext cx="114300" cy="1588"/>
          </a:xfrm>
          <a:prstGeom prst="line">
            <a:avLst/>
          </a:prstGeom>
          <a:noFill/>
          <a:ln w="12700">
            <a:solidFill>
              <a:schemeClr val="tx1"/>
            </a:solidFill>
            <a:round/>
            <a:headEnd/>
            <a:tailEnd/>
          </a:ln>
        </p:spPr>
        <p:txBody>
          <a:bodyPr/>
          <a:lstStyle/>
          <a:p>
            <a:endParaRPr lang="ru-RU"/>
          </a:p>
        </p:txBody>
      </p:sp>
      <p:sp>
        <p:nvSpPr>
          <p:cNvPr id="22601" name="Line 113"/>
          <p:cNvSpPr>
            <a:spLocks noChangeShapeType="1"/>
          </p:cNvSpPr>
          <p:nvPr/>
        </p:nvSpPr>
        <p:spPr bwMode="auto">
          <a:xfrm flipH="1">
            <a:off x="7594600" y="6375400"/>
            <a:ext cx="114300" cy="1588"/>
          </a:xfrm>
          <a:prstGeom prst="line">
            <a:avLst/>
          </a:prstGeom>
          <a:noFill/>
          <a:ln w="12700">
            <a:solidFill>
              <a:schemeClr val="tx1"/>
            </a:solidFill>
            <a:round/>
            <a:headEnd/>
            <a:tailEnd/>
          </a:ln>
        </p:spPr>
        <p:txBody>
          <a:bodyPr/>
          <a:lstStyle/>
          <a:p>
            <a:endParaRPr lang="ru-RU"/>
          </a:p>
        </p:txBody>
      </p:sp>
      <p:sp>
        <p:nvSpPr>
          <p:cNvPr id="22602" name="Line 114"/>
          <p:cNvSpPr>
            <a:spLocks noChangeShapeType="1"/>
          </p:cNvSpPr>
          <p:nvPr/>
        </p:nvSpPr>
        <p:spPr bwMode="auto">
          <a:xfrm>
            <a:off x="7708900" y="1295400"/>
            <a:ext cx="1588" cy="1244600"/>
          </a:xfrm>
          <a:prstGeom prst="line">
            <a:avLst/>
          </a:prstGeom>
          <a:noFill/>
          <a:ln w="12700">
            <a:solidFill>
              <a:schemeClr val="tx1"/>
            </a:solidFill>
            <a:round/>
            <a:headEnd/>
            <a:tailEnd/>
          </a:ln>
        </p:spPr>
        <p:txBody>
          <a:bodyPr/>
          <a:lstStyle/>
          <a:p>
            <a:endParaRPr lang="ru-RU"/>
          </a:p>
        </p:txBody>
      </p:sp>
      <p:sp>
        <p:nvSpPr>
          <p:cNvPr id="22603" name="Line 115"/>
          <p:cNvSpPr>
            <a:spLocks noChangeShapeType="1"/>
          </p:cNvSpPr>
          <p:nvPr/>
        </p:nvSpPr>
        <p:spPr bwMode="auto">
          <a:xfrm>
            <a:off x="7569200" y="1295400"/>
            <a:ext cx="139700" cy="1588"/>
          </a:xfrm>
          <a:prstGeom prst="line">
            <a:avLst/>
          </a:prstGeom>
          <a:noFill/>
          <a:ln w="12700">
            <a:solidFill>
              <a:schemeClr val="tx1"/>
            </a:solidFill>
            <a:round/>
            <a:headEnd/>
            <a:tailEnd/>
          </a:ln>
        </p:spPr>
        <p:txBody>
          <a:bodyPr/>
          <a:lstStyle/>
          <a:p>
            <a:endParaRPr lang="ru-RU"/>
          </a:p>
        </p:txBody>
      </p:sp>
      <p:sp>
        <p:nvSpPr>
          <p:cNvPr id="22604" name="Line 116"/>
          <p:cNvSpPr>
            <a:spLocks noChangeShapeType="1"/>
          </p:cNvSpPr>
          <p:nvPr/>
        </p:nvSpPr>
        <p:spPr bwMode="auto">
          <a:xfrm>
            <a:off x="7569200" y="2540000"/>
            <a:ext cx="139700" cy="1588"/>
          </a:xfrm>
          <a:prstGeom prst="line">
            <a:avLst/>
          </a:prstGeom>
          <a:noFill/>
          <a:ln w="12700">
            <a:solidFill>
              <a:schemeClr val="tx1"/>
            </a:solidFill>
            <a:round/>
            <a:headEnd/>
            <a:tailEnd/>
          </a:ln>
        </p:spPr>
        <p:txBody>
          <a:bodyPr/>
          <a:lstStyle/>
          <a:p>
            <a:endParaRPr lang="ru-RU"/>
          </a:p>
        </p:txBody>
      </p:sp>
      <p:sp>
        <p:nvSpPr>
          <p:cNvPr id="22605" name="Rectangle 117"/>
          <p:cNvSpPr>
            <a:spLocks noChangeArrowheads="1"/>
          </p:cNvSpPr>
          <p:nvPr/>
        </p:nvSpPr>
        <p:spPr bwMode="auto">
          <a:xfrm rot="5400000">
            <a:off x="5726113" y="3589338"/>
            <a:ext cx="1058862" cy="182562"/>
          </a:xfrm>
          <a:prstGeom prst="rect">
            <a:avLst/>
          </a:prstGeom>
          <a:noFill/>
          <a:ln w="9525">
            <a:noFill/>
            <a:miter lim="800000"/>
            <a:headEnd/>
            <a:tailEnd/>
          </a:ln>
        </p:spPr>
        <p:txBody>
          <a:bodyPr wrap="none" lIns="0" tIns="0" rIns="0" bIns="0">
            <a:spAutoFit/>
          </a:bodyPr>
          <a:lstStyle/>
          <a:p>
            <a:r>
              <a:rPr lang="en-US" altLang="ja-JP" sz="1200" b="1"/>
              <a:t>Euryarchaeota</a:t>
            </a:r>
            <a:endParaRPr lang="en-US" altLang="ja-JP" sz="2400" b="1"/>
          </a:p>
        </p:txBody>
      </p:sp>
      <p:sp>
        <p:nvSpPr>
          <p:cNvPr id="22606" name="Rectangle 118"/>
          <p:cNvSpPr>
            <a:spLocks noChangeArrowheads="1"/>
          </p:cNvSpPr>
          <p:nvPr/>
        </p:nvSpPr>
        <p:spPr bwMode="auto">
          <a:xfrm rot="5400000">
            <a:off x="5493544" y="2764632"/>
            <a:ext cx="1066800" cy="182562"/>
          </a:xfrm>
          <a:prstGeom prst="rect">
            <a:avLst/>
          </a:prstGeom>
          <a:noFill/>
          <a:ln w="9525">
            <a:noFill/>
            <a:miter lim="800000"/>
            <a:headEnd/>
            <a:tailEnd/>
          </a:ln>
        </p:spPr>
        <p:txBody>
          <a:bodyPr wrap="none" lIns="0" tIns="0" rIns="0" bIns="0">
            <a:spAutoFit/>
          </a:bodyPr>
          <a:lstStyle/>
          <a:p>
            <a:r>
              <a:rPr lang="en-US" altLang="ja-JP" sz="1200" b="1"/>
              <a:t>Crenarchaeota</a:t>
            </a:r>
            <a:endParaRPr lang="en-US" altLang="ja-JP" sz="2400" b="1"/>
          </a:p>
        </p:txBody>
      </p:sp>
      <p:sp>
        <p:nvSpPr>
          <p:cNvPr id="22607" name="Line 119"/>
          <p:cNvSpPr>
            <a:spLocks noChangeShapeType="1"/>
          </p:cNvSpPr>
          <p:nvPr/>
        </p:nvSpPr>
        <p:spPr bwMode="auto">
          <a:xfrm>
            <a:off x="5816600" y="2616200"/>
            <a:ext cx="1588" cy="584200"/>
          </a:xfrm>
          <a:prstGeom prst="line">
            <a:avLst/>
          </a:prstGeom>
          <a:noFill/>
          <a:ln w="12700">
            <a:solidFill>
              <a:schemeClr val="tx1"/>
            </a:solidFill>
            <a:round/>
            <a:headEnd/>
            <a:tailEnd/>
          </a:ln>
        </p:spPr>
        <p:txBody>
          <a:bodyPr/>
          <a:lstStyle/>
          <a:p>
            <a:endParaRPr lang="ru-RU"/>
          </a:p>
        </p:txBody>
      </p:sp>
      <p:sp>
        <p:nvSpPr>
          <p:cNvPr id="22608" name="Line 120"/>
          <p:cNvSpPr>
            <a:spLocks noChangeShapeType="1"/>
          </p:cNvSpPr>
          <p:nvPr/>
        </p:nvSpPr>
        <p:spPr bwMode="auto">
          <a:xfrm>
            <a:off x="5689600" y="2616200"/>
            <a:ext cx="127000" cy="1588"/>
          </a:xfrm>
          <a:prstGeom prst="line">
            <a:avLst/>
          </a:prstGeom>
          <a:noFill/>
          <a:ln w="12700">
            <a:solidFill>
              <a:schemeClr val="tx1"/>
            </a:solidFill>
            <a:round/>
            <a:headEnd/>
            <a:tailEnd/>
          </a:ln>
        </p:spPr>
        <p:txBody>
          <a:bodyPr/>
          <a:lstStyle/>
          <a:p>
            <a:endParaRPr lang="ru-RU"/>
          </a:p>
        </p:txBody>
      </p:sp>
      <p:sp>
        <p:nvSpPr>
          <p:cNvPr id="22609" name="Line 121"/>
          <p:cNvSpPr>
            <a:spLocks noChangeShapeType="1"/>
          </p:cNvSpPr>
          <p:nvPr/>
        </p:nvSpPr>
        <p:spPr bwMode="auto">
          <a:xfrm>
            <a:off x="5816600" y="3289300"/>
            <a:ext cx="1588" cy="927100"/>
          </a:xfrm>
          <a:prstGeom prst="line">
            <a:avLst/>
          </a:prstGeom>
          <a:noFill/>
          <a:ln w="12700">
            <a:solidFill>
              <a:schemeClr val="tx1"/>
            </a:solidFill>
            <a:round/>
            <a:headEnd/>
            <a:tailEnd/>
          </a:ln>
        </p:spPr>
        <p:txBody>
          <a:bodyPr/>
          <a:lstStyle/>
          <a:p>
            <a:endParaRPr lang="ru-RU"/>
          </a:p>
        </p:txBody>
      </p:sp>
      <p:sp>
        <p:nvSpPr>
          <p:cNvPr id="22610" name="Line 122"/>
          <p:cNvSpPr>
            <a:spLocks noChangeShapeType="1"/>
          </p:cNvSpPr>
          <p:nvPr/>
        </p:nvSpPr>
        <p:spPr bwMode="auto">
          <a:xfrm>
            <a:off x="5689600" y="3289300"/>
            <a:ext cx="127000" cy="1588"/>
          </a:xfrm>
          <a:prstGeom prst="line">
            <a:avLst/>
          </a:prstGeom>
          <a:noFill/>
          <a:ln w="12700">
            <a:solidFill>
              <a:schemeClr val="tx1"/>
            </a:solidFill>
            <a:round/>
            <a:headEnd/>
            <a:tailEnd/>
          </a:ln>
        </p:spPr>
        <p:txBody>
          <a:bodyPr/>
          <a:lstStyle/>
          <a:p>
            <a:endParaRPr lang="ru-RU"/>
          </a:p>
        </p:txBody>
      </p:sp>
      <p:sp>
        <p:nvSpPr>
          <p:cNvPr id="22611" name="Line 123"/>
          <p:cNvSpPr>
            <a:spLocks noChangeShapeType="1"/>
          </p:cNvSpPr>
          <p:nvPr/>
        </p:nvSpPr>
        <p:spPr bwMode="auto">
          <a:xfrm flipH="1">
            <a:off x="5702300" y="4216400"/>
            <a:ext cx="114300" cy="1588"/>
          </a:xfrm>
          <a:prstGeom prst="line">
            <a:avLst/>
          </a:prstGeom>
          <a:noFill/>
          <a:ln w="12700">
            <a:solidFill>
              <a:schemeClr val="tx1"/>
            </a:solidFill>
            <a:round/>
            <a:headEnd/>
            <a:tailEnd/>
          </a:ln>
        </p:spPr>
        <p:txBody>
          <a:bodyPr/>
          <a:lstStyle/>
          <a:p>
            <a:endParaRPr lang="ru-RU"/>
          </a:p>
        </p:txBody>
      </p:sp>
      <p:grpSp>
        <p:nvGrpSpPr>
          <p:cNvPr id="22612" name="Group 124"/>
          <p:cNvGrpSpPr>
            <a:grpSpLocks/>
          </p:cNvGrpSpPr>
          <p:nvPr/>
        </p:nvGrpSpPr>
        <p:grpSpPr bwMode="auto">
          <a:xfrm>
            <a:off x="7581900" y="2616200"/>
            <a:ext cx="141288" cy="1601788"/>
            <a:chOff x="4776" y="1648"/>
            <a:chExt cx="89" cy="1009"/>
          </a:xfrm>
        </p:grpSpPr>
        <p:sp>
          <p:nvSpPr>
            <p:cNvPr id="22640" name="Line 125"/>
            <p:cNvSpPr>
              <a:spLocks noChangeShapeType="1"/>
            </p:cNvSpPr>
            <p:nvPr/>
          </p:nvSpPr>
          <p:spPr bwMode="auto">
            <a:xfrm>
              <a:off x="4864" y="1648"/>
              <a:ext cx="1" cy="1008"/>
            </a:xfrm>
            <a:prstGeom prst="line">
              <a:avLst/>
            </a:prstGeom>
            <a:noFill/>
            <a:ln w="12700">
              <a:solidFill>
                <a:schemeClr val="tx1"/>
              </a:solidFill>
              <a:round/>
              <a:headEnd/>
              <a:tailEnd/>
            </a:ln>
          </p:spPr>
          <p:txBody>
            <a:bodyPr/>
            <a:lstStyle/>
            <a:p>
              <a:endParaRPr lang="ru-RU"/>
            </a:p>
          </p:txBody>
        </p:sp>
        <p:sp>
          <p:nvSpPr>
            <p:cNvPr id="22641" name="Line 126"/>
            <p:cNvSpPr>
              <a:spLocks noChangeShapeType="1"/>
            </p:cNvSpPr>
            <p:nvPr/>
          </p:nvSpPr>
          <p:spPr bwMode="auto">
            <a:xfrm>
              <a:off x="4776" y="1648"/>
              <a:ext cx="88" cy="1"/>
            </a:xfrm>
            <a:prstGeom prst="line">
              <a:avLst/>
            </a:prstGeom>
            <a:noFill/>
            <a:ln w="12700">
              <a:solidFill>
                <a:schemeClr val="tx1"/>
              </a:solidFill>
              <a:round/>
              <a:headEnd/>
              <a:tailEnd/>
            </a:ln>
          </p:spPr>
          <p:txBody>
            <a:bodyPr/>
            <a:lstStyle/>
            <a:p>
              <a:endParaRPr lang="ru-RU"/>
            </a:p>
          </p:txBody>
        </p:sp>
        <p:sp>
          <p:nvSpPr>
            <p:cNvPr id="22642" name="Line 127"/>
            <p:cNvSpPr>
              <a:spLocks noChangeShapeType="1"/>
            </p:cNvSpPr>
            <p:nvPr/>
          </p:nvSpPr>
          <p:spPr bwMode="auto">
            <a:xfrm flipH="1">
              <a:off x="4784" y="2656"/>
              <a:ext cx="80" cy="1"/>
            </a:xfrm>
            <a:prstGeom prst="line">
              <a:avLst/>
            </a:prstGeom>
            <a:noFill/>
            <a:ln w="12700">
              <a:solidFill>
                <a:schemeClr val="tx1"/>
              </a:solidFill>
              <a:round/>
              <a:headEnd/>
              <a:tailEnd/>
            </a:ln>
          </p:spPr>
          <p:txBody>
            <a:bodyPr/>
            <a:lstStyle/>
            <a:p>
              <a:endParaRPr lang="ru-RU"/>
            </a:p>
          </p:txBody>
        </p:sp>
      </p:grpSp>
      <p:sp>
        <p:nvSpPr>
          <p:cNvPr id="22613" name="Line 128"/>
          <p:cNvSpPr>
            <a:spLocks noChangeShapeType="1"/>
          </p:cNvSpPr>
          <p:nvPr/>
        </p:nvSpPr>
        <p:spPr bwMode="auto">
          <a:xfrm>
            <a:off x="5689600" y="3213100"/>
            <a:ext cx="127000" cy="1588"/>
          </a:xfrm>
          <a:prstGeom prst="line">
            <a:avLst/>
          </a:prstGeom>
          <a:noFill/>
          <a:ln w="12700">
            <a:solidFill>
              <a:schemeClr val="tx1"/>
            </a:solidFill>
            <a:round/>
            <a:headEnd/>
            <a:tailEnd/>
          </a:ln>
        </p:spPr>
        <p:txBody>
          <a:bodyPr/>
          <a:lstStyle/>
          <a:p>
            <a:endParaRPr lang="ru-RU"/>
          </a:p>
        </p:txBody>
      </p:sp>
      <p:sp>
        <p:nvSpPr>
          <p:cNvPr id="22614" name="Rectangle 129"/>
          <p:cNvSpPr>
            <a:spLocks noChangeArrowheads="1"/>
          </p:cNvSpPr>
          <p:nvPr/>
        </p:nvSpPr>
        <p:spPr bwMode="auto">
          <a:xfrm rot="5400000">
            <a:off x="812007" y="4239419"/>
            <a:ext cx="3217862" cy="304800"/>
          </a:xfrm>
          <a:prstGeom prst="rect">
            <a:avLst/>
          </a:prstGeom>
          <a:noFill/>
          <a:ln w="9525">
            <a:noFill/>
            <a:miter lim="800000"/>
            <a:headEnd/>
            <a:tailEnd/>
          </a:ln>
        </p:spPr>
        <p:txBody>
          <a:bodyPr wrap="none" lIns="0" tIns="0" rIns="0" bIns="0">
            <a:spAutoFit/>
          </a:bodyPr>
          <a:lstStyle/>
          <a:p>
            <a:r>
              <a:rPr lang="en-US" altLang="ja-JP" sz="2000" b="1"/>
              <a:t>The last common ancestor</a:t>
            </a:r>
          </a:p>
        </p:txBody>
      </p:sp>
      <p:sp>
        <p:nvSpPr>
          <p:cNvPr id="22615" name="Rectangle 130"/>
          <p:cNvSpPr>
            <a:spLocks noChangeArrowheads="1"/>
          </p:cNvSpPr>
          <p:nvPr/>
        </p:nvSpPr>
        <p:spPr bwMode="auto">
          <a:xfrm rot="5400000">
            <a:off x="744538" y="4075113"/>
            <a:ext cx="2778125" cy="307975"/>
          </a:xfrm>
          <a:prstGeom prst="rect">
            <a:avLst/>
          </a:prstGeom>
          <a:noFill/>
          <a:ln w="9525">
            <a:noFill/>
            <a:miter lim="800000"/>
            <a:headEnd/>
            <a:tailEnd/>
          </a:ln>
        </p:spPr>
        <p:txBody>
          <a:bodyPr wrap="none" lIns="0" tIns="0" rIns="0" bIns="0">
            <a:spAutoFit/>
          </a:bodyPr>
          <a:lstStyle/>
          <a:p>
            <a:r>
              <a:rPr lang="en-US" altLang="ja-JP" sz="2000" b="1"/>
              <a:t>(Commonote</a:t>
            </a:r>
            <a:r>
              <a:rPr lang="ja-JP" altLang="en-US" sz="2000" b="1"/>
              <a:t> </a:t>
            </a:r>
            <a:r>
              <a:rPr lang="en-US" altLang="ja-JP" sz="2000" b="1"/>
              <a:t>or LUCA)</a:t>
            </a:r>
          </a:p>
        </p:txBody>
      </p:sp>
      <p:grpSp>
        <p:nvGrpSpPr>
          <p:cNvPr id="22616" name="Group 131"/>
          <p:cNvGrpSpPr>
            <a:grpSpLocks/>
          </p:cNvGrpSpPr>
          <p:nvPr/>
        </p:nvGrpSpPr>
        <p:grpSpPr bwMode="auto">
          <a:xfrm>
            <a:off x="1231900" y="2667000"/>
            <a:ext cx="812800" cy="1588"/>
            <a:chOff x="776" y="1680"/>
            <a:chExt cx="512" cy="1"/>
          </a:xfrm>
        </p:grpSpPr>
        <p:sp>
          <p:nvSpPr>
            <p:cNvPr id="22625" name="Line 132"/>
            <p:cNvSpPr>
              <a:spLocks noChangeShapeType="1"/>
            </p:cNvSpPr>
            <p:nvPr/>
          </p:nvSpPr>
          <p:spPr bwMode="auto">
            <a:xfrm flipH="1">
              <a:off x="1272" y="1680"/>
              <a:ext cx="16" cy="1"/>
            </a:xfrm>
            <a:prstGeom prst="line">
              <a:avLst/>
            </a:prstGeom>
            <a:noFill/>
            <a:ln w="12700">
              <a:solidFill>
                <a:schemeClr val="tx1"/>
              </a:solidFill>
              <a:round/>
              <a:headEnd/>
              <a:tailEnd/>
            </a:ln>
          </p:spPr>
          <p:txBody>
            <a:bodyPr/>
            <a:lstStyle/>
            <a:p>
              <a:endParaRPr lang="ru-RU"/>
            </a:p>
          </p:txBody>
        </p:sp>
        <p:sp>
          <p:nvSpPr>
            <p:cNvPr id="22626" name="Line 133"/>
            <p:cNvSpPr>
              <a:spLocks noChangeShapeType="1"/>
            </p:cNvSpPr>
            <p:nvPr/>
          </p:nvSpPr>
          <p:spPr bwMode="auto">
            <a:xfrm flipH="1">
              <a:off x="1240" y="1680"/>
              <a:ext cx="8" cy="1"/>
            </a:xfrm>
            <a:prstGeom prst="line">
              <a:avLst/>
            </a:prstGeom>
            <a:noFill/>
            <a:ln w="12700">
              <a:solidFill>
                <a:schemeClr val="tx1"/>
              </a:solidFill>
              <a:round/>
              <a:headEnd/>
              <a:tailEnd/>
            </a:ln>
          </p:spPr>
          <p:txBody>
            <a:bodyPr/>
            <a:lstStyle/>
            <a:p>
              <a:endParaRPr lang="ru-RU"/>
            </a:p>
          </p:txBody>
        </p:sp>
        <p:sp>
          <p:nvSpPr>
            <p:cNvPr id="22627" name="Line 134"/>
            <p:cNvSpPr>
              <a:spLocks noChangeShapeType="1"/>
            </p:cNvSpPr>
            <p:nvPr/>
          </p:nvSpPr>
          <p:spPr bwMode="auto">
            <a:xfrm flipH="1">
              <a:off x="1200" y="1680"/>
              <a:ext cx="16" cy="1"/>
            </a:xfrm>
            <a:prstGeom prst="line">
              <a:avLst/>
            </a:prstGeom>
            <a:noFill/>
            <a:ln w="12700">
              <a:solidFill>
                <a:schemeClr val="tx1"/>
              </a:solidFill>
              <a:round/>
              <a:headEnd/>
              <a:tailEnd/>
            </a:ln>
          </p:spPr>
          <p:txBody>
            <a:bodyPr/>
            <a:lstStyle/>
            <a:p>
              <a:endParaRPr lang="ru-RU"/>
            </a:p>
          </p:txBody>
        </p:sp>
        <p:sp>
          <p:nvSpPr>
            <p:cNvPr id="22628" name="Line 135"/>
            <p:cNvSpPr>
              <a:spLocks noChangeShapeType="1"/>
            </p:cNvSpPr>
            <p:nvPr/>
          </p:nvSpPr>
          <p:spPr bwMode="auto">
            <a:xfrm flipH="1">
              <a:off x="1168" y="1680"/>
              <a:ext cx="8" cy="1"/>
            </a:xfrm>
            <a:prstGeom prst="line">
              <a:avLst/>
            </a:prstGeom>
            <a:noFill/>
            <a:ln w="12700">
              <a:solidFill>
                <a:schemeClr val="tx1"/>
              </a:solidFill>
              <a:round/>
              <a:headEnd/>
              <a:tailEnd/>
            </a:ln>
          </p:spPr>
          <p:txBody>
            <a:bodyPr/>
            <a:lstStyle/>
            <a:p>
              <a:endParaRPr lang="ru-RU"/>
            </a:p>
          </p:txBody>
        </p:sp>
        <p:sp>
          <p:nvSpPr>
            <p:cNvPr id="22629" name="Line 136"/>
            <p:cNvSpPr>
              <a:spLocks noChangeShapeType="1"/>
            </p:cNvSpPr>
            <p:nvPr/>
          </p:nvSpPr>
          <p:spPr bwMode="auto">
            <a:xfrm flipH="1">
              <a:off x="1128" y="1680"/>
              <a:ext cx="16" cy="1"/>
            </a:xfrm>
            <a:prstGeom prst="line">
              <a:avLst/>
            </a:prstGeom>
            <a:noFill/>
            <a:ln w="12700">
              <a:solidFill>
                <a:schemeClr val="tx1"/>
              </a:solidFill>
              <a:round/>
              <a:headEnd/>
              <a:tailEnd/>
            </a:ln>
          </p:spPr>
          <p:txBody>
            <a:bodyPr/>
            <a:lstStyle/>
            <a:p>
              <a:endParaRPr lang="ru-RU"/>
            </a:p>
          </p:txBody>
        </p:sp>
        <p:sp>
          <p:nvSpPr>
            <p:cNvPr id="22630" name="Line 137"/>
            <p:cNvSpPr>
              <a:spLocks noChangeShapeType="1"/>
            </p:cNvSpPr>
            <p:nvPr/>
          </p:nvSpPr>
          <p:spPr bwMode="auto">
            <a:xfrm flipH="1">
              <a:off x="1096" y="1680"/>
              <a:ext cx="8" cy="1"/>
            </a:xfrm>
            <a:prstGeom prst="line">
              <a:avLst/>
            </a:prstGeom>
            <a:noFill/>
            <a:ln w="12700">
              <a:solidFill>
                <a:schemeClr val="tx1"/>
              </a:solidFill>
              <a:round/>
              <a:headEnd/>
              <a:tailEnd/>
            </a:ln>
          </p:spPr>
          <p:txBody>
            <a:bodyPr/>
            <a:lstStyle/>
            <a:p>
              <a:endParaRPr lang="ru-RU"/>
            </a:p>
          </p:txBody>
        </p:sp>
        <p:sp>
          <p:nvSpPr>
            <p:cNvPr id="22631" name="Line 138"/>
            <p:cNvSpPr>
              <a:spLocks noChangeShapeType="1"/>
            </p:cNvSpPr>
            <p:nvPr/>
          </p:nvSpPr>
          <p:spPr bwMode="auto">
            <a:xfrm flipH="1">
              <a:off x="1056" y="1680"/>
              <a:ext cx="16" cy="1"/>
            </a:xfrm>
            <a:prstGeom prst="line">
              <a:avLst/>
            </a:prstGeom>
            <a:noFill/>
            <a:ln w="12700">
              <a:solidFill>
                <a:schemeClr val="tx1"/>
              </a:solidFill>
              <a:round/>
              <a:headEnd/>
              <a:tailEnd/>
            </a:ln>
          </p:spPr>
          <p:txBody>
            <a:bodyPr/>
            <a:lstStyle/>
            <a:p>
              <a:endParaRPr lang="ru-RU"/>
            </a:p>
          </p:txBody>
        </p:sp>
        <p:sp>
          <p:nvSpPr>
            <p:cNvPr id="22632" name="Line 139"/>
            <p:cNvSpPr>
              <a:spLocks noChangeShapeType="1"/>
            </p:cNvSpPr>
            <p:nvPr/>
          </p:nvSpPr>
          <p:spPr bwMode="auto">
            <a:xfrm flipH="1">
              <a:off x="1024" y="1680"/>
              <a:ext cx="8" cy="1"/>
            </a:xfrm>
            <a:prstGeom prst="line">
              <a:avLst/>
            </a:prstGeom>
            <a:noFill/>
            <a:ln w="12700">
              <a:solidFill>
                <a:schemeClr val="tx1"/>
              </a:solidFill>
              <a:round/>
              <a:headEnd/>
              <a:tailEnd/>
            </a:ln>
          </p:spPr>
          <p:txBody>
            <a:bodyPr/>
            <a:lstStyle/>
            <a:p>
              <a:endParaRPr lang="ru-RU"/>
            </a:p>
          </p:txBody>
        </p:sp>
        <p:sp>
          <p:nvSpPr>
            <p:cNvPr id="22633" name="Line 140"/>
            <p:cNvSpPr>
              <a:spLocks noChangeShapeType="1"/>
            </p:cNvSpPr>
            <p:nvPr/>
          </p:nvSpPr>
          <p:spPr bwMode="auto">
            <a:xfrm flipH="1">
              <a:off x="984" y="1680"/>
              <a:ext cx="16" cy="1"/>
            </a:xfrm>
            <a:prstGeom prst="line">
              <a:avLst/>
            </a:prstGeom>
            <a:noFill/>
            <a:ln w="12700">
              <a:solidFill>
                <a:schemeClr val="tx1"/>
              </a:solidFill>
              <a:round/>
              <a:headEnd/>
              <a:tailEnd/>
            </a:ln>
          </p:spPr>
          <p:txBody>
            <a:bodyPr/>
            <a:lstStyle/>
            <a:p>
              <a:endParaRPr lang="ru-RU"/>
            </a:p>
          </p:txBody>
        </p:sp>
        <p:sp>
          <p:nvSpPr>
            <p:cNvPr id="22634" name="Line 141"/>
            <p:cNvSpPr>
              <a:spLocks noChangeShapeType="1"/>
            </p:cNvSpPr>
            <p:nvPr/>
          </p:nvSpPr>
          <p:spPr bwMode="auto">
            <a:xfrm flipH="1">
              <a:off x="952" y="1680"/>
              <a:ext cx="8" cy="1"/>
            </a:xfrm>
            <a:prstGeom prst="line">
              <a:avLst/>
            </a:prstGeom>
            <a:noFill/>
            <a:ln w="12700">
              <a:solidFill>
                <a:schemeClr val="tx1"/>
              </a:solidFill>
              <a:round/>
              <a:headEnd/>
              <a:tailEnd/>
            </a:ln>
          </p:spPr>
          <p:txBody>
            <a:bodyPr/>
            <a:lstStyle/>
            <a:p>
              <a:endParaRPr lang="ru-RU"/>
            </a:p>
          </p:txBody>
        </p:sp>
        <p:sp>
          <p:nvSpPr>
            <p:cNvPr id="22635" name="Line 142"/>
            <p:cNvSpPr>
              <a:spLocks noChangeShapeType="1"/>
            </p:cNvSpPr>
            <p:nvPr/>
          </p:nvSpPr>
          <p:spPr bwMode="auto">
            <a:xfrm flipH="1">
              <a:off x="912" y="1680"/>
              <a:ext cx="16" cy="1"/>
            </a:xfrm>
            <a:prstGeom prst="line">
              <a:avLst/>
            </a:prstGeom>
            <a:noFill/>
            <a:ln w="12700">
              <a:solidFill>
                <a:schemeClr val="tx1"/>
              </a:solidFill>
              <a:round/>
              <a:headEnd/>
              <a:tailEnd/>
            </a:ln>
          </p:spPr>
          <p:txBody>
            <a:bodyPr/>
            <a:lstStyle/>
            <a:p>
              <a:endParaRPr lang="ru-RU"/>
            </a:p>
          </p:txBody>
        </p:sp>
        <p:sp>
          <p:nvSpPr>
            <p:cNvPr id="22636" name="Line 143"/>
            <p:cNvSpPr>
              <a:spLocks noChangeShapeType="1"/>
            </p:cNvSpPr>
            <p:nvPr/>
          </p:nvSpPr>
          <p:spPr bwMode="auto">
            <a:xfrm flipH="1">
              <a:off x="880" y="1680"/>
              <a:ext cx="8" cy="1"/>
            </a:xfrm>
            <a:prstGeom prst="line">
              <a:avLst/>
            </a:prstGeom>
            <a:noFill/>
            <a:ln w="12700">
              <a:solidFill>
                <a:schemeClr val="tx1"/>
              </a:solidFill>
              <a:round/>
              <a:headEnd/>
              <a:tailEnd/>
            </a:ln>
          </p:spPr>
          <p:txBody>
            <a:bodyPr/>
            <a:lstStyle/>
            <a:p>
              <a:endParaRPr lang="ru-RU"/>
            </a:p>
          </p:txBody>
        </p:sp>
        <p:sp>
          <p:nvSpPr>
            <p:cNvPr id="22637" name="Line 144"/>
            <p:cNvSpPr>
              <a:spLocks noChangeShapeType="1"/>
            </p:cNvSpPr>
            <p:nvPr/>
          </p:nvSpPr>
          <p:spPr bwMode="auto">
            <a:xfrm flipH="1">
              <a:off x="840" y="1680"/>
              <a:ext cx="16" cy="1"/>
            </a:xfrm>
            <a:prstGeom prst="line">
              <a:avLst/>
            </a:prstGeom>
            <a:noFill/>
            <a:ln w="12700">
              <a:solidFill>
                <a:schemeClr val="tx1"/>
              </a:solidFill>
              <a:round/>
              <a:headEnd/>
              <a:tailEnd/>
            </a:ln>
          </p:spPr>
          <p:txBody>
            <a:bodyPr/>
            <a:lstStyle/>
            <a:p>
              <a:endParaRPr lang="ru-RU"/>
            </a:p>
          </p:txBody>
        </p:sp>
        <p:sp>
          <p:nvSpPr>
            <p:cNvPr id="22638" name="Line 145"/>
            <p:cNvSpPr>
              <a:spLocks noChangeShapeType="1"/>
            </p:cNvSpPr>
            <p:nvPr/>
          </p:nvSpPr>
          <p:spPr bwMode="auto">
            <a:xfrm flipH="1">
              <a:off x="808" y="1680"/>
              <a:ext cx="8" cy="1"/>
            </a:xfrm>
            <a:prstGeom prst="line">
              <a:avLst/>
            </a:prstGeom>
            <a:noFill/>
            <a:ln w="12700">
              <a:solidFill>
                <a:schemeClr val="tx1"/>
              </a:solidFill>
              <a:round/>
              <a:headEnd/>
              <a:tailEnd/>
            </a:ln>
          </p:spPr>
          <p:txBody>
            <a:bodyPr/>
            <a:lstStyle/>
            <a:p>
              <a:endParaRPr lang="ru-RU"/>
            </a:p>
          </p:txBody>
        </p:sp>
        <p:sp>
          <p:nvSpPr>
            <p:cNvPr id="22639" name="Line 146"/>
            <p:cNvSpPr>
              <a:spLocks noChangeShapeType="1"/>
            </p:cNvSpPr>
            <p:nvPr/>
          </p:nvSpPr>
          <p:spPr bwMode="auto">
            <a:xfrm flipH="1">
              <a:off x="776" y="1680"/>
              <a:ext cx="8" cy="1"/>
            </a:xfrm>
            <a:prstGeom prst="line">
              <a:avLst/>
            </a:prstGeom>
            <a:noFill/>
            <a:ln w="12700">
              <a:solidFill>
                <a:schemeClr val="tx1"/>
              </a:solidFill>
              <a:round/>
              <a:headEnd/>
              <a:tailEnd/>
            </a:ln>
          </p:spPr>
          <p:txBody>
            <a:bodyPr/>
            <a:lstStyle/>
            <a:p>
              <a:endParaRPr lang="ru-RU"/>
            </a:p>
          </p:txBody>
        </p:sp>
      </p:grpSp>
      <p:sp>
        <p:nvSpPr>
          <p:cNvPr id="22617" name="Rectangle 147"/>
          <p:cNvSpPr>
            <a:spLocks noChangeArrowheads="1"/>
          </p:cNvSpPr>
          <p:nvPr/>
        </p:nvSpPr>
        <p:spPr bwMode="auto">
          <a:xfrm rot="5400000">
            <a:off x="225425" y="2565401"/>
            <a:ext cx="1495425" cy="304800"/>
          </a:xfrm>
          <a:prstGeom prst="rect">
            <a:avLst/>
          </a:prstGeom>
          <a:noFill/>
          <a:ln w="9525">
            <a:noFill/>
            <a:miter lim="800000"/>
            <a:headEnd/>
            <a:tailEnd/>
          </a:ln>
        </p:spPr>
        <p:txBody>
          <a:bodyPr wrap="none" lIns="0" tIns="0" rIns="0" bIns="0">
            <a:spAutoFit/>
          </a:bodyPr>
          <a:lstStyle/>
          <a:p>
            <a:r>
              <a:rPr lang="en-US" altLang="ja-JP" sz="2000" b="1"/>
              <a:t>Origin of life</a:t>
            </a:r>
          </a:p>
        </p:txBody>
      </p:sp>
      <p:sp>
        <p:nvSpPr>
          <p:cNvPr id="22618" name="Line 148"/>
          <p:cNvSpPr>
            <a:spLocks noChangeShapeType="1"/>
          </p:cNvSpPr>
          <p:nvPr/>
        </p:nvSpPr>
        <p:spPr bwMode="auto">
          <a:xfrm>
            <a:off x="3479800" y="3619500"/>
            <a:ext cx="647700" cy="190500"/>
          </a:xfrm>
          <a:prstGeom prst="line">
            <a:avLst/>
          </a:prstGeom>
          <a:noFill/>
          <a:ln w="12700">
            <a:solidFill>
              <a:schemeClr val="tx1"/>
            </a:solidFill>
            <a:round/>
            <a:headEnd/>
            <a:tailEnd/>
          </a:ln>
        </p:spPr>
        <p:txBody>
          <a:bodyPr/>
          <a:lstStyle/>
          <a:p>
            <a:endParaRPr lang="ru-RU"/>
          </a:p>
        </p:txBody>
      </p:sp>
      <p:sp>
        <p:nvSpPr>
          <p:cNvPr id="22619" name="Rectangle 149"/>
          <p:cNvSpPr>
            <a:spLocks noChangeArrowheads="1"/>
          </p:cNvSpPr>
          <p:nvPr/>
        </p:nvSpPr>
        <p:spPr bwMode="auto">
          <a:xfrm rot="5400000">
            <a:off x="8008938" y="1379537"/>
            <a:ext cx="177800" cy="212725"/>
          </a:xfrm>
          <a:prstGeom prst="rect">
            <a:avLst/>
          </a:prstGeom>
          <a:noFill/>
          <a:ln w="9525">
            <a:noFill/>
            <a:miter lim="800000"/>
            <a:headEnd/>
            <a:tailEnd/>
          </a:ln>
        </p:spPr>
        <p:txBody>
          <a:bodyPr wrap="none" lIns="0" tIns="0" rIns="0" bIns="0">
            <a:spAutoFit/>
          </a:bodyPr>
          <a:lstStyle/>
          <a:p>
            <a:r>
              <a:rPr lang="ja-JP" altLang="en-US" b="1">
                <a:ea typeface="細明朝体"/>
                <a:cs typeface="細明朝体"/>
              </a:rPr>
              <a:t>　</a:t>
            </a:r>
            <a:endParaRPr lang="ja-JP" altLang="en-US" sz="2400" b="1"/>
          </a:p>
        </p:txBody>
      </p:sp>
      <p:sp>
        <p:nvSpPr>
          <p:cNvPr id="22620" name="Rectangle 150"/>
          <p:cNvSpPr>
            <a:spLocks noChangeArrowheads="1"/>
          </p:cNvSpPr>
          <p:nvPr/>
        </p:nvSpPr>
        <p:spPr bwMode="auto">
          <a:xfrm rot="5400000">
            <a:off x="7777957" y="1716881"/>
            <a:ext cx="1011238" cy="307975"/>
          </a:xfrm>
          <a:prstGeom prst="rect">
            <a:avLst/>
          </a:prstGeom>
          <a:noFill/>
          <a:ln w="9525">
            <a:noFill/>
            <a:miter lim="800000"/>
            <a:headEnd/>
            <a:tailEnd/>
          </a:ln>
        </p:spPr>
        <p:txBody>
          <a:bodyPr wrap="none" lIns="0" tIns="0" rIns="0" bIns="0">
            <a:spAutoFit/>
          </a:bodyPr>
          <a:lstStyle/>
          <a:p>
            <a:r>
              <a:rPr lang="en-US" altLang="ja-JP" sz="2000" b="1">
                <a:solidFill>
                  <a:srgbClr val="0070C0"/>
                </a:solidFill>
              </a:rPr>
              <a:t>Bacteria</a:t>
            </a:r>
          </a:p>
        </p:txBody>
      </p:sp>
      <p:sp>
        <p:nvSpPr>
          <p:cNvPr id="22621" name="Rectangle 151"/>
          <p:cNvSpPr>
            <a:spLocks noChangeArrowheads="1"/>
          </p:cNvSpPr>
          <p:nvPr/>
        </p:nvSpPr>
        <p:spPr bwMode="auto">
          <a:xfrm rot="5400000">
            <a:off x="7184232" y="1791494"/>
            <a:ext cx="1497012" cy="304800"/>
          </a:xfrm>
          <a:prstGeom prst="rect">
            <a:avLst/>
          </a:prstGeom>
          <a:noFill/>
          <a:ln w="9525">
            <a:noFill/>
            <a:miter lim="800000"/>
            <a:headEnd/>
            <a:tailEnd/>
          </a:ln>
        </p:spPr>
        <p:txBody>
          <a:bodyPr lIns="0" tIns="0" rIns="0" bIns="0">
            <a:spAutoFit/>
          </a:bodyPr>
          <a:lstStyle/>
          <a:p>
            <a:r>
              <a:rPr lang="en-US" altLang="ja-JP" sz="2000" b="1"/>
              <a:t>(Eubacteria)</a:t>
            </a:r>
          </a:p>
        </p:txBody>
      </p:sp>
      <p:sp>
        <p:nvSpPr>
          <p:cNvPr id="539800" name="Text Box 152"/>
          <p:cNvSpPr txBox="1">
            <a:spLocks noChangeArrowheads="1"/>
          </p:cNvSpPr>
          <p:nvPr/>
        </p:nvSpPr>
        <p:spPr bwMode="auto">
          <a:xfrm>
            <a:off x="152400" y="363538"/>
            <a:ext cx="6183313" cy="523875"/>
          </a:xfrm>
          <a:prstGeom prst="rect">
            <a:avLst/>
          </a:prstGeom>
          <a:noFill/>
          <a:ln>
            <a:noFill/>
          </a:ln>
          <a:effectLst>
            <a:outerShdw blurRad="63500" dist="17961" dir="2700000" algn="ctr" rotWithShape="0">
              <a:schemeClr val="bg2">
                <a:alpha val="74998"/>
              </a:schemeClr>
            </a:outerShdw>
          </a:effectLst>
          <a:extLst>
            <a:ext uri="{909E8E84-426E-40DD-AFC4-6F175D3DCCD1}"/>
            <a:ext uri="{91240B29-F687-4F45-9708-019B960494DF}"/>
          </a:extLst>
        </p:spPr>
        <p:txBody>
          <a:bodyPr wrap="none">
            <a:spAutoFit/>
          </a:bodyPr>
          <a:lstStyle/>
          <a:p>
            <a:pPr fontAlgn="auto">
              <a:spcBef>
                <a:spcPts val="0"/>
              </a:spcBef>
              <a:spcAft>
                <a:spcPts val="0"/>
              </a:spcAft>
              <a:defRPr/>
            </a:pPr>
            <a:r>
              <a:rPr lang="en-US" altLang="ja-JP" sz="2800" dirty="0">
                <a:solidFill>
                  <a:srgbClr val="0000FF"/>
                </a:solidFill>
                <a:effectLst>
                  <a:outerShdw blurRad="38100" dist="38100" dir="2700000" algn="tl">
                    <a:srgbClr val="000000">
                      <a:alpha val="43137"/>
                    </a:srgbClr>
                  </a:outerShdw>
                </a:effectLst>
                <a:latin typeface="+mn-lt"/>
                <a:ea typeface="+mn-ea"/>
              </a:rPr>
              <a:t>Phylogenetic tree of all the organisms</a:t>
            </a:r>
            <a:endParaRPr lang="en-US" altLang="ja-JP" sz="2800" dirty="0">
              <a:solidFill>
                <a:srgbClr val="0000FF"/>
              </a:solidFill>
              <a:effectLst>
                <a:outerShdw blurRad="38100" dist="38100" dir="2700000" algn="tl">
                  <a:srgbClr val="000000">
                    <a:alpha val="43137"/>
                  </a:srgbClr>
                </a:outerShdw>
              </a:effectLst>
              <a:latin typeface="+mn-lt"/>
              <a:ea typeface="+mn-ea"/>
            </a:endParaRPr>
          </a:p>
        </p:txBody>
      </p:sp>
      <p:sp>
        <p:nvSpPr>
          <p:cNvPr id="22623" name="Text Box 4"/>
          <p:cNvSpPr txBox="1">
            <a:spLocks noChangeArrowheads="1"/>
          </p:cNvSpPr>
          <p:nvPr/>
        </p:nvSpPr>
        <p:spPr bwMode="auto">
          <a:xfrm>
            <a:off x="336550" y="5929313"/>
            <a:ext cx="2660650" cy="461962"/>
          </a:xfrm>
          <a:prstGeom prst="rect">
            <a:avLst/>
          </a:prstGeom>
          <a:noFill/>
          <a:ln w="9525">
            <a:noFill/>
            <a:miter lim="800000"/>
            <a:headEnd/>
            <a:tailEnd/>
          </a:ln>
        </p:spPr>
        <p:txBody>
          <a:bodyPr wrap="none">
            <a:spAutoFit/>
          </a:bodyPr>
          <a:lstStyle/>
          <a:p>
            <a:r>
              <a:rPr lang="en-US" altLang="ja-JP" sz="2400">
                <a:latin typeface="Helvetica"/>
              </a:rPr>
              <a:t>Woese et al. 1990</a:t>
            </a:r>
          </a:p>
        </p:txBody>
      </p:sp>
      <p:sp>
        <p:nvSpPr>
          <p:cNvPr id="155" name="正方形/長方形 154"/>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143" name="Object 79"/>
          <p:cNvGraphicFramePr>
            <a:graphicFrameLocks noChangeAspect="1"/>
          </p:cNvGraphicFramePr>
          <p:nvPr/>
        </p:nvGraphicFramePr>
        <p:xfrm>
          <a:off x="625475" y="703263"/>
          <a:ext cx="7893050" cy="6246812"/>
        </p:xfrm>
        <a:graphic>
          <a:graphicData uri="http://schemas.openxmlformats.org/presentationml/2006/ole">
            <p:oleObj spid="_x0000_s216143" name="Document" r:id="rId4" imgW="5452378" imgH="3788146" progId="Word.Document.8">
              <p:embed/>
            </p:oleObj>
          </a:graphicData>
        </a:graphic>
      </p:graphicFrame>
      <p:sp>
        <p:nvSpPr>
          <p:cNvPr id="4" name="正方形/長方形 3"/>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53E1A-00B3-4C6E-9274-279B65E4150C}" type="slidenum">
              <a:rPr lang="en-US" altLang="ja-JP">
                <a:solidFill>
                  <a:schemeClr val="tx1"/>
                </a:solidFill>
                <a:latin typeface="Times"/>
                <a:ea typeface="Osaka"/>
                <a:cs typeface="Osaka"/>
              </a:rPr>
              <a:pPr fontAlgn="base">
                <a:spcBef>
                  <a:spcPct val="0"/>
                </a:spcBef>
                <a:spcAft>
                  <a:spcPct val="0"/>
                </a:spcAft>
              </a:pPr>
              <a:t>7</a:t>
            </a:fld>
            <a:endParaRPr lang="en-US" altLang="ja-JP">
              <a:solidFill>
                <a:schemeClr val="tx1"/>
              </a:solidFill>
              <a:latin typeface="Times"/>
              <a:ea typeface="Osaka"/>
              <a:cs typeface="Osaka"/>
            </a:endParaRPr>
          </a:p>
        </p:txBody>
      </p:sp>
      <p:sp>
        <p:nvSpPr>
          <p:cNvPr id="218114" name="Rectangle 2"/>
          <p:cNvSpPr>
            <a:spLocks noChangeArrowheads="1"/>
          </p:cNvSpPr>
          <p:nvPr/>
        </p:nvSpPr>
        <p:spPr bwMode="auto">
          <a:xfrm rot="5400000">
            <a:off x="7979569" y="2678906"/>
            <a:ext cx="236538" cy="212725"/>
          </a:xfrm>
          <a:prstGeom prst="rect">
            <a:avLst/>
          </a:prstGeom>
          <a:noFill/>
          <a:ln w="9525">
            <a:noFill/>
            <a:miter lim="800000"/>
            <a:headEnd/>
            <a:tailEnd/>
          </a:ln>
        </p:spPr>
        <p:txBody>
          <a:bodyPr wrap="none" lIns="0" tIns="0" rIns="0" bIns="0">
            <a:spAutoFit/>
          </a:bodyPr>
          <a:lstStyle/>
          <a:p>
            <a:r>
              <a:rPr lang="ja-JP" altLang="en-US" b="1">
                <a:ea typeface="細明朝体"/>
                <a:cs typeface="細明朝体"/>
              </a:rPr>
              <a:t>　　</a:t>
            </a:r>
            <a:endParaRPr lang="ja-JP" altLang="en-US" sz="2400" b="1"/>
          </a:p>
        </p:txBody>
      </p:sp>
      <p:sp>
        <p:nvSpPr>
          <p:cNvPr id="218115" name="Rectangle 3"/>
          <p:cNvSpPr>
            <a:spLocks noChangeArrowheads="1"/>
          </p:cNvSpPr>
          <p:nvPr/>
        </p:nvSpPr>
        <p:spPr bwMode="auto">
          <a:xfrm rot="5400000">
            <a:off x="7855744" y="3280569"/>
            <a:ext cx="1001712" cy="304800"/>
          </a:xfrm>
          <a:prstGeom prst="rect">
            <a:avLst/>
          </a:prstGeom>
          <a:noFill/>
          <a:ln w="9525">
            <a:noFill/>
            <a:miter lim="800000"/>
            <a:headEnd/>
            <a:tailEnd/>
          </a:ln>
        </p:spPr>
        <p:txBody>
          <a:bodyPr wrap="none" lIns="0" tIns="0" rIns="0" bIns="0">
            <a:spAutoFit/>
          </a:bodyPr>
          <a:lstStyle/>
          <a:p>
            <a:r>
              <a:rPr lang="en-US" altLang="ja-JP" sz="2000" b="1"/>
              <a:t>Archaea</a:t>
            </a:r>
          </a:p>
        </p:txBody>
      </p:sp>
      <p:sp>
        <p:nvSpPr>
          <p:cNvPr id="218116" name="Rectangle 4"/>
          <p:cNvSpPr>
            <a:spLocks noChangeArrowheads="1"/>
          </p:cNvSpPr>
          <p:nvPr/>
        </p:nvSpPr>
        <p:spPr bwMode="auto">
          <a:xfrm rot="5400000">
            <a:off x="6838950" y="3395663"/>
            <a:ext cx="2146300" cy="304800"/>
          </a:xfrm>
          <a:prstGeom prst="rect">
            <a:avLst/>
          </a:prstGeom>
          <a:noFill/>
          <a:ln w="9525">
            <a:noFill/>
            <a:miter lim="800000"/>
            <a:headEnd/>
            <a:tailEnd/>
          </a:ln>
        </p:spPr>
        <p:txBody>
          <a:bodyPr wrap="none" lIns="0" tIns="0" rIns="0" bIns="0">
            <a:spAutoFit/>
          </a:bodyPr>
          <a:lstStyle/>
          <a:p>
            <a:r>
              <a:rPr lang="en-US" altLang="ja-JP" sz="2000" b="1"/>
              <a:t>  (Archaebacteria)</a:t>
            </a:r>
          </a:p>
        </p:txBody>
      </p:sp>
      <p:sp>
        <p:nvSpPr>
          <p:cNvPr id="218117" name="Rectangle 5"/>
          <p:cNvSpPr>
            <a:spLocks noChangeArrowheads="1"/>
          </p:cNvSpPr>
          <p:nvPr/>
        </p:nvSpPr>
        <p:spPr bwMode="auto">
          <a:xfrm rot="5400000">
            <a:off x="8040688" y="4894263"/>
            <a:ext cx="117475" cy="212725"/>
          </a:xfrm>
          <a:prstGeom prst="rect">
            <a:avLst/>
          </a:prstGeom>
          <a:noFill/>
          <a:ln w="9525">
            <a:noFill/>
            <a:miter lim="800000"/>
            <a:headEnd/>
            <a:tailEnd/>
          </a:ln>
        </p:spPr>
        <p:txBody>
          <a:bodyPr wrap="none" lIns="0" tIns="0" rIns="0" bIns="0">
            <a:spAutoFit/>
          </a:bodyPr>
          <a:lstStyle/>
          <a:p>
            <a:r>
              <a:rPr lang="ja-JP" altLang="en-US" b="1">
                <a:ea typeface="細明朝体"/>
                <a:cs typeface="細明朝体"/>
              </a:rPr>
              <a:t>　</a:t>
            </a:r>
            <a:endParaRPr lang="ja-JP" altLang="en-US" sz="2400" b="1"/>
          </a:p>
        </p:txBody>
      </p:sp>
      <p:sp>
        <p:nvSpPr>
          <p:cNvPr id="218118" name="Rectangle 6"/>
          <p:cNvSpPr>
            <a:spLocks noChangeArrowheads="1"/>
          </p:cNvSpPr>
          <p:nvPr/>
        </p:nvSpPr>
        <p:spPr bwMode="auto">
          <a:xfrm rot="5400000">
            <a:off x="7884319" y="5233194"/>
            <a:ext cx="989012" cy="304800"/>
          </a:xfrm>
          <a:prstGeom prst="rect">
            <a:avLst/>
          </a:prstGeom>
          <a:noFill/>
          <a:ln w="9525">
            <a:noFill/>
            <a:miter lim="800000"/>
            <a:headEnd/>
            <a:tailEnd/>
          </a:ln>
        </p:spPr>
        <p:txBody>
          <a:bodyPr wrap="none" lIns="0" tIns="0" rIns="0" bIns="0">
            <a:spAutoFit/>
          </a:bodyPr>
          <a:lstStyle/>
          <a:p>
            <a:r>
              <a:rPr lang="en-US" altLang="ja-JP" sz="2000" b="1"/>
              <a:t>Eucarya</a:t>
            </a:r>
          </a:p>
        </p:txBody>
      </p:sp>
      <p:sp>
        <p:nvSpPr>
          <p:cNvPr id="218119" name="Rectangle 7"/>
          <p:cNvSpPr>
            <a:spLocks noChangeArrowheads="1"/>
          </p:cNvSpPr>
          <p:nvPr/>
        </p:nvSpPr>
        <p:spPr bwMode="auto">
          <a:xfrm rot="5400000">
            <a:off x="7100887" y="5389563"/>
            <a:ext cx="1609725" cy="304800"/>
          </a:xfrm>
          <a:prstGeom prst="rect">
            <a:avLst/>
          </a:prstGeom>
          <a:noFill/>
          <a:ln w="9525">
            <a:noFill/>
            <a:miter lim="800000"/>
            <a:headEnd/>
            <a:tailEnd/>
          </a:ln>
        </p:spPr>
        <p:txBody>
          <a:bodyPr wrap="none" lIns="0" tIns="0" rIns="0" bIns="0">
            <a:spAutoFit/>
          </a:bodyPr>
          <a:lstStyle/>
          <a:p>
            <a:r>
              <a:rPr lang="en-US" altLang="ja-JP" sz="2000" b="1"/>
              <a:t> (Eukaryotes)</a:t>
            </a:r>
          </a:p>
        </p:txBody>
      </p:sp>
      <p:sp>
        <p:nvSpPr>
          <p:cNvPr id="218120" name="Line 8"/>
          <p:cNvSpPr>
            <a:spLocks noChangeShapeType="1"/>
          </p:cNvSpPr>
          <p:nvPr/>
        </p:nvSpPr>
        <p:spPr bwMode="auto">
          <a:xfrm>
            <a:off x="2578100" y="2667000"/>
            <a:ext cx="2133600" cy="3619500"/>
          </a:xfrm>
          <a:prstGeom prst="line">
            <a:avLst/>
          </a:prstGeom>
          <a:noFill/>
          <a:ln w="12700">
            <a:solidFill>
              <a:schemeClr val="tx1"/>
            </a:solidFill>
            <a:round/>
            <a:headEnd/>
            <a:tailEnd/>
          </a:ln>
        </p:spPr>
        <p:txBody>
          <a:bodyPr/>
          <a:lstStyle/>
          <a:p>
            <a:endParaRPr lang="ru-RU"/>
          </a:p>
        </p:txBody>
      </p:sp>
      <p:sp>
        <p:nvSpPr>
          <p:cNvPr id="218121" name="Line 9"/>
          <p:cNvSpPr>
            <a:spLocks noChangeShapeType="1"/>
          </p:cNvSpPr>
          <p:nvPr/>
        </p:nvSpPr>
        <p:spPr bwMode="auto">
          <a:xfrm flipV="1">
            <a:off x="3797300" y="4559300"/>
            <a:ext cx="2540000" cy="190500"/>
          </a:xfrm>
          <a:prstGeom prst="line">
            <a:avLst/>
          </a:prstGeom>
          <a:noFill/>
          <a:ln w="12700">
            <a:solidFill>
              <a:schemeClr val="tx1"/>
            </a:solidFill>
            <a:round/>
            <a:headEnd/>
            <a:tailEnd/>
          </a:ln>
        </p:spPr>
        <p:txBody>
          <a:bodyPr/>
          <a:lstStyle/>
          <a:p>
            <a:endParaRPr lang="ru-RU"/>
          </a:p>
        </p:txBody>
      </p:sp>
      <p:sp>
        <p:nvSpPr>
          <p:cNvPr id="218122" name="Line 10"/>
          <p:cNvSpPr>
            <a:spLocks noChangeShapeType="1"/>
          </p:cNvSpPr>
          <p:nvPr/>
        </p:nvSpPr>
        <p:spPr bwMode="auto">
          <a:xfrm flipV="1">
            <a:off x="4064000" y="5130800"/>
            <a:ext cx="1422400" cy="50800"/>
          </a:xfrm>
          <a:prstGeom prst="line">
            <a:avLst/>
          </a:prstGeom>
          <a:noFill/>
          <a:ln w="12700">
            <a:solidFill>
              <a:schemeClr val="tx1"/>
            </a:solidFill>
            <a:round/>
            <a:headEnd/>
            <a:tailEnd/>
          </a:ln>
        </p:spPr>
        <p:txBody>
          <a:bodyPr/>
          <a:lstStyle/>
          <a:p>
            <a:endParaRPr lang="ru-RU"/>
          </a:p>
        </p:txBody>
      </p:sp>
      <p:sp>
        <p:nvSpPr>
          <p:cNvPr id="218123" name="Line 11"/>
          <p:cNvSpPr>
            <a:spLocks noChangeShapeType="1"/>
          </p:cNvSpPr>
          <p:nvPr/>
        </p:nvSpPr>
        <p:spPr bwMode="auto">
          <a:xfrm>
            <a:off x="4394200" y="5727700"/>
            <a:ext cx="812800" cy="1588"/>
          </a:xfrm>
          <a:prstGeom prst="line">
            <a:avLst/>
          </a:prstGeom>
          <a:noFill/>
          <a:ln w="12700">
            <a:solidFill>
              <a:schemeClr val="tx1"/>
            </a:solidFill>
            <a:round/>
            <a:headEnd/>
            <a:tailEnd/>
          </a:ln>
        </p:spPr>
        <p:txBody>
          <a:bodyPr/>
          <a:lstStyle/>
          <a:p>
            <a:endParaRPr lang="ru-RU"/>
          </a:p>
        </p:txBody>
      </p:sp>
      <p:sp>
        <p:nvSpPr>
          <p:cNvPr id="218124" name="Line 12"/>
          <p:cNvSpPr>
            <a:spLocks noChangeShapeType="1"/>
          </p:cNvSpPr>
          <p:nvPr/>
        </p:nvSpPr>
        <p:spPr bwMode="auto">
          <a:xfrm>
            <a:off x="4495800" y="5930900"/>
            <a:ext cx="431800" cy="12700"/>
          </a:xfrm>
          <a:prstGeom prst="line">
            <a:avLst/>
          </a:prstGeom>
          <a:noFill/>
          <a:ln w="12700">
            <a:solidFill>
              <a:schemeClr val="tx1"/>
            </a:solidFill>
            <a:round/>
            <a:headEnd/>
            <a:tailEnd/>
          </a:ln>
        </p:spPr>
        <p:txBody>
          <a:bodyPr/>
          <a:lstStyle/>
          <a:p>
            <a:endParaRPr lang="ru-RU"/>
          </a:p>
        </p:txBody>
      </p:sp>
      <p:sp>
        <p:nvSpPr>
          <p:cNvPr id="218125" name="Rectangle 13"/>
          <p:cNvSpPr>
            <a:spLocks noChangeArrowheads="1"/>
          </p:cNvSpPr>
          <p:nvPr/>
        </p:nvSpPr>
        <p:spPr bwMode="auto">
          <a:xfrm>
            <a:off x="5607050" y="5060950"/>
            <a:ext cx="746125" cy="182563"/>
          </a:xfrm>
          <a:prstGeom prst="rect">
            <a:avLst/>
          </a:prstGeom>
          <a:noFill/>
          <a:ln w="9525">
            <a:noFill/>
            <a:miter lim="800000"/>
            <a:headEnd/>
            <a:tailEnd/>
          </a:ln>
        </p:spPr>
        <p:txBody>
          <a:bodyPr wrap="none" lIns="0" tIns="0" rIns="0" bIns="0">
            <a:spAutoFit/>
          </a:bodyPr>
          <a:lstStyle/>
          <a:p>
            <a:r>
              <a:rPr lang="en-US" altLang="ja-JP" sz="1200" b="1"/>
              <a:t>flagellates</a:t>
            </a:r>
            <a:endParaRPr lang="en-US" altLang="ja-JP" sz="2400" b="1"/>
          </a:p>
        </p:txBody>
      </p:sp>
      <p:sp>
        <p:nvSpPr>
          <p:cNvPr id="218126" name="Rectangle 14"/>
          <p:cNvSpPr>
            <a:spLocks noChangeArrowheads="1"/>
          </p:cNvSpPr>
          <p:nvPr/>
        </p:nvSpPr>
        <p:spPr bwMode="auto">
          <a:xfrm>
            <a:off x="5327650" y="5657850"/>
            <a:ext cx="568325" cy="182563"/>
          </a:xfrm>
          <a:prstGeom prst="rect">
            <a:avLst/>
          </a:prstGeom>
          <a:noFill/>
          <a:ln w="9525">
            <a:noFill/>
            <a:miter lim="800000"/>
            <a:headEnd/>
            <a:tailEnd/>
          </a:ln>
        </p:spPr>
        <p:txBody>
          <a:bodyPr wrap="none" lIns="0" tIns="0" rIns="0" bIns="0">
            <a:spAutoFit/>
          </a:bodyPr>
          <a:lstStyle/>
          <a:p>
            <a:r>
              <a:rPr lang="en-US" altLang="ja-JP" sz="1200" b="1"/>
              <a:t>animals</a:t>
            </a:r>
            <a:endParaRPr lang="en-US" altLang="ja-JP" sz="2400" b="1"/>
          </a:p>
        </p:txBody>
      </p:sp>
      <p:sp>
        <p:nvSpPr>
          <p:cNvPr id="218127" name="Rectangle 15"/>
          <p:cNvSpPr>
            <a:spLocks noChangeArrowheads="1"/>
          </p:cNvSpPr>
          <p:nvPr/>
        </p:nvSpPr>
        <p:spPr bwMode="auto">
          <a:xfrm>
            <a:off x="5048250" y="5886450"/>
            <a:ext cx="449263" cy="182563"/>
          </a:xfrm>
          <a:prstGeom prst="rect">
            <a:avLst/>
          </a:prstGeom>
          <a:noFill/>
          <a:ln w="9525">
            <a:noFill/>
            <a:miter lim="800000"/>
            <a:headEnd/>
            <a:tailEnd/>
          </a:ln>
        </p:spPr>
        <p:txBody>
          <a:bodyPr wrap="none" lIns="0" tIns="0" rIns="0" bIns="0">
            <a:spAutoFit/>
          </a:bodyPr>
          <a:lstStyle/>
          <a:p>
            <a:r>
              <a:rPr lang="en-US" altLang="ja-JP" sz="1200" b="1"/>
              <a:t>plants</a:t>
            </a:r>
            <a:endParaRPr lang="en-US" altLang="ja-JP" sz="2400" b="1"/>
          </a:p>
        </p:txBody>
      </p:sp>
      <p:sp>
        <p:nvSpPr>
          <p:cNvPr id="218128" name="Rectangle 16"/>
          <p:cNvSpPr>
            <a:spLocks noChangeArrowheads="1"/>
          </p:cNvSpPr>
          <p:nvPr/>
        </p:nvSpPr>
        <p:spPr bwMode="auto">
          <a:xfrm>
            <a:off x="3994150" y="1365250"/>
            <a:ext cx="1346200" cy="182563"/>
          </a:xfrm>
          <a:prstGeom prst="rect">
            <a:avLst/>
          </a:prstGeom>
          <a:noFill/>
          <a:ln w="9525">
            <a:noFill/>
            <a:miter lim="800000"/>
            <a:headEnd/>
            <a:tailEnd/>
          </a:ln>
        </p:spPr>
        <p:txBody>
          <a:bodyPr wrap="none" lIns="0" tIns="0" rIns="0" bIns="0">
            <a:spAutoFit/>
          </a:bodyPr>
          <a:lstStyle/>
          <a:p>
            <a:r>
              <a:rPr lang="en-US" altLang="ja-JP" sz="1200" b="1"/>
              <a:t>purple bacteria  60</a:t>
            </a:r>
            <a:endParaRPr lang="en-US" altLang="ja-JP" sz="2400" b="1"/>
          </a:p>
        </p:txBody>
      </p:sp>
      <p:sp>
        <p:nvSpPr>
          <p:cNvPr id="218129" name="Rectangle 17"/>
          <p:cNvSpPr>
            <a:spLocks noChangeArrowheads="1"/>
          </p:cNvSpPr>
          <p:nvPr/>
        </p:nvSpPr>
        <p:spPr bwMode="auto">
          <a:xfrm>
            <a:off x="3930650" y="1657350"/>
            <a:ext cx="1906588" cy="182563"/>
          </a:xfrm>
          <a:prstGeom prst="rect">
            <a:avLst/>
          </a:prstGeom>
          <a:noFill/>
          <a:ln w="9525">
            <a:noFill/>
            <a:miter lim="800000"/>
            <a:headEnd/>
            <a:tailEnd/>
          </a:ln>
        </p:spPr>
        <p:txBody>
          <a:bodyPr wrap="none" lIns="0" tIns="0" rIns="0" bIns="0">
            <a:spAutoFit/>
          </a:bodyPr>
          <a:lstStyle/>
          <a:p>
            <a:r>
              <a:rPr lang="en-US" altLang="ja-JP" sz="1200" b="1"/>
              <a:t>Gram-positive bacteria  65</a:t>
            </a:r>
            <a:endParaRPr lang="en-US" altLang="ja-JP" sz="2400" b="1"/>
          </a:p>
        </p:txBody>
      </p:sp>
      <p:sp>
        <p:nvSpPr>
          <p:cNvPr id="218130" name="Rectangle 18"/>
          <p:cNvSpPr>
            <a:spLocks noChangeArrowheads="1"/>
          </p:cNvSpPr>
          <p:nvPr/>
        </p:nvSpPr>
        <p:spPr bwMode="auto">
          <a:xfrm>
            <a:off x="3968750" y="1835150"/>
            <a:ext cx="1279525" cy="182563"/>
          </a:xfrm>
          <a:prstGeom prst="rect">
            <a:avLst/>
          </a:prstGeom>
          <a:noFill/>
          <a:ln w="9525">
            <a:noFill/>
            <a:miter lim="800000"/>
            <a:headEnd/>
            <a:tailEnd/>
          </a:ln>
        </p:spPr>
        <p:txBody>
          <a:bodyPr wrap="none" lIns="0" tIns="0" rIns="0" bIns="0">
            <a:spAutoFit/>
          </a:bodyPr>
          <a:lstStyle/>
          <a:p>
            <a:r>
              <a:rPr lang="en-US" altLang="ja-JP" sz="1200" b="1"/>
              <a:t>cyanobacteria  65</a:t>
            </a:r>
            <a:endParaRPr lang="en-US" altLang="ja-JP" sz="2400" b="1"/>
          </a:p>
        </p:txBody>
      </p:sp>
      <p:sp>
        <p:nvSpPr>
          <p:cNvPr id="218131" name="Rectangle 19"/>
          <p:cNvSpPr>
            <a:spLocks noChangeArrowheads="1"/>
          </p:cNvSpPr>
          <p:nvPr/>
        </p:nvSpPr>
        <p:spPr bwMode="auto">
          <a:xfrm>
            <a:off x="4184650" y="1987550"/>
            <a:ext cx="642938" cy="182563"/>
          </a:xfrm>
          <a:prstGeom prst="rect">
            <a:avLst/>
          </a:prstGeom>
          <a:noFill/>
          <a:ln w="9525">
            <a:noFill/>
            <a:miter lim="800000"/>
            <a:headEnd/>
            <a:tailEnd/>
          </a:ln>
        </p:spPr>
        <p:txBody>
          <a:bodyPr wrap="none" lIns="0" tIns="0" rIns="0" bIns="0">
            <a:spAutoFit/>
          </a:bodyPr>
          <a:lstStyle/>
          <a:p>
            <a:r>
              <a:rPr lang="en-US" altLang="ja-JP" sz="1200" b="1"/>
              <a:t>Thermus</a:t>
            </a:r>
            <a:endParaRPr lang="en-US" altLang="ja-JP" sz="2400" b="1"/>
          </a:p>
        </p:txBody>
      </p:sp>
      <p:sp>
        <p:nvSpPr>
          <p:cNvPr id="218132" name="Rectangle 20"/>
          <p:cNvSpPr>
            <a:spLocks noChangeArrowheads="1"/>
          </p:cNvSpPr>
          <p:nvPr/>
        </p:nvSpPr>
        <p:spPr bwMode="auto">
          <a:xfrm>
            <a:off x="4786313" y="1987550"/>
            <a:ext cx="211137" cy="182563"/>
          </a:xfrm>
          <a:prstGeom prst="rect">
            <a:avLst/>
          </a:prstGeom>
          <a:noFill/>
          <a:ln w="9525">
            <a:noFill/>
            <a:miter lim="800000"/>
            <a:headEnd/>
            <a:tailEnd/>
          </a:ln>
        </p:spPr>
        <p:txBody>
          <a:bodyPr wrap="none" lIns="0" tIns="0" rIns="0" bIns="0">
            <a:spAutoFit/>
          </a:bodyPr>
          <a:lstStyle/>
          <a:p>
            <a:r>
              <a:rPr lang="en-US" altLang="ja-JP" sz="1200" b="1"/>
              <a:t> 75</a:t>
            </a:r>
            <a:endParaRPr lang="en-US" altLang="ja-JP" sz="2400" b="1"/>
          </a:p>
        </p:txBody>
      </p:sp>
      <p:sp>
        <p:nvSpPr>
          <p:cNvPr id="218133" name="Rectangle 21"/>
          <p:cNvSpPr>
            <a:spLocks noChangeArrowheads="1"/>
          </p:cNvSpPr>
          <p:nvPr/>
        </p:nvSpPr>
        <p:spPr bwMode="auto">
          <a:xfrm>
            <a:off x="4159250" y="2139950"/>
            <a:ext cx="2049463" cy="182563"/>
          </a:xfrm>
          <a:prstGeom prst="rect">
            <a:avLst/>
          </a:prstGeom>
          <a:noFill/>
          <a:ln w="9525">
            <a:noFill/>
            <a:miter lim="800000"/>
            <a:headEnd/>
            <a:tailEnd/>
          </a:ln>
        </p:spPr>
        <p:txBody>
          <a:bodyPr wrap="none" lIns="0" tIns="0" rIns="0" bIns="0">
            <a:spAutoFit/>
          </a:bodyPr>
          <a:lstStyle/>
          <a:p>
            <a:r>
              <a:rPr lang="en-US" altLang="ja-JP" sz="1200" b="1"/>
              <a:t>green non-sulfur bacteria 60</a:t>
            </a:r>
            <a:endParaRPr lang="en-US" altLang="ja-JP" sz="2400" b="1"/>
          </a:p>
        </p:txBody>
      </p:sp>
      <p:sp>
        <p:nvSpPr>
          <p:cNvPr id="218134" name="Rectangle 22"/>
          <p:cNvSpPr>
            <a:spLocks noChangeArrowheads="1"/>
          </p:cNvSpPr>
          <p:nvPr/>
        </p:nvSpPr>
        <p:spPr bwMode="auto">
          <a:xfrm>
            <a:off x="3905250" y="2305050"/>
            <a:ext cx="965200" cy="182563"/>
          </a:xfrm>
          <a:prstGeom prst="rect">
            <a:avLst/>
          </a:prstGeom>
          <a:noFill/>
          <a:ln w="9525">
            <a:noFill/>
            <a:miter lim="800000"/>
            <a:headEnd/>
            <a:tailEnd/>
          </a:ln>
        </p:spPr>
        <p:txBody>
          <a:bodyPr wrap="none" lIns="0" tIns="0" rIns="0" bIns="0">
            <a:spAutoFit/>
          </a:bodyPr>
          <a:lstStyle/>
          <a:p>
            <a:r>
              <a:rPr lang="en-US" altLang="ja-JP" sz="1200" b="1"/>
              <a:t>Thermotoga  </a:t>
            </a:r>
            <a:endParaRPr lang="en-US" altLang="ja-JP" sz="2400" b="1"/>
          </a:p>
        </p:txBody>
      </p:sp>
      <p:sp>
        <p:nvSpPr>
          <p:cNvPr id="218135" name="Rectangle 23"/>
          <p:cNvSpPr>
            <a:spLocks noChangeArrowheads="1"/>
          </p:cNvSpPr>
          <p:nvPr/>
        </p:nvSpPr>
        <p:spPr bwMode="auto">
          <a:xfrm>
            <a:off x="4816475" y="2305050"/>
            <a:ext cx="169863" cy="182563"/>
          </a:xfrm>
          <a:prstGeom prst="rect">
            <a:avLst/>
          </a:prstGeom>
          <a:noFill/>
          <a:ln w="9525">
            <a:noFill/>
            <a:miter lim="800000"/>
            <a:headEnd/>
            <a:tailEnd/>
          </a:ln>
        </p:spPr>
        <p:txBody>
          <a:bodyPr wrap="none" lIns="0" tIns="0" rIns="0" bIns="0">
            <a:spAutoFit/>
          </a:bodyPr>
          <a:lstStyle/>
          <a:p>
            <a:r>
              <a:rPr lang="en-US" altLang="ja-JP" sz="1200" b="1"/>
              <a:t>80</a:t>
            </a:r>
            <a:endParaRPr lang="en-US" altLang="ja-JP" sz="2400" b="1"/>
          </a:p>
        </p:txBody>
      </p:sp>
      <p:sp>
        <p:nvSpPr>
          <p:cNvPr id="218136" name="Line 24"/>
          <p:cNvSpPr>
            <a:spLocks noChangeShapeType="1"/>
          </p:cNvSpPr>
          <p:nvPr/>
        </p:nvSpPr>
        <p:spPr bwMode="auto">
          <a:xfrm flipV="1">
            <a:off x="2552700" y="1473200"/>
            <a:ext cx="1231900" cy="1193800"/>
          </a:xfrm>
          <a:prstGeom prst="line">
            <a:avLst/>
          </a:prstGeom>
          <a:noFill/>
          <a:ln w="12700">
            <a:solidFill>
              <a:schemeClr val="tx1"/>
            </a:solidFill>
            <a:round/>
            <a:headEnd/>
            <a:tailEnd/>
          </a:ln>
        </p:spPr>
        <p:txBody>
          <a:bodyPr/>
          <a:lstStyle/>
          <a:p>
            <a:endParaRPr lang="ru-RU"/>
          </a:p>
        </p:txBody>
      </p:sp>
      <p:sp>
        <p:nvSpPr>
          <p:cNvPr id="218137" name="Line 25"/>
          <p:cNvSpPr>
            <a:spLocks noChangeShapeType="1"/>
          </p:cNvSpPr>
          <p:nvPr/>
        </p:nvSpPr>
        <p:spPr bwMode="auto">
          <a:xfrm>
            <a:off x="2921000" y="2298700"/>
            <a:ext cx="749300" cy="38100"/>
          </a:xfrm>
          <a:prstGeom prst="line">
            <a:avLst/>
          </a:prstGeom>
          <a:noFill/>
          <a:ln w="12700">
            <a:solidFill>
              <a:schemeClr val="tx1"/>
            </a:solidFill>
            <a:round/>
            <a:headEnd/>
            <a:tailEnd/>
          </a:ln>
        </p:spPr>
        <p:txBody>
          <a:bodyPr/>
          <a:lstStyle/>
          <a:p>
            <a:endParaRPr lang="ru-RU"/>
          </a:p>
        </p:txBody>
      </p:sp>
      <p:sp>
        <p:nvSpPr>
          <p:cNvPr id="218138" name="Line 26"/>
          <p:cNvSpPr>
            <a:spLocks noChangeShapeType="1"/>
          </p:cNvSpPr>
          <p:nvPr/>
        </p:nvSpPr>
        <p:spPr bwMode="auto">
          <a:xfrm flipV="1">
            <a:off x="2997200" y="2197100"/>
            <a:ext cx="1041400" cy="38100"/>
          </a:xfrm>
          <a:prstGeom prst="line">
            <a:avLst/>
          </a:prstGeom>
          <a:noFill/>
          <a:ln w="12700">
            <a:solidFill>
              <a:schemeClr val="tx1"/>
            </a:solidFill>
            <a:round/>
            <a:headEnd/>
            <a:tailEnd/>
          </a:ln>
        </p:spPr>
        <p:txBody>
          <a:bodyPr/>
          <a:lstStyle/>
          <a:p>
            <a:endParaRPr lang="ru-RU"/>
          </a:p>
        </p:txBody>
      </p:sp>
      <p:sp>
        <p:nvSpPr>
          <p:cNvPr id="218139" name="Line 27"/>
          <p:cNvSpPr>
            <a:spLocks noChangeShapeType="1"/>
          </p:cNvSpPr>
          <p:nvPr/>
        </p:nvSpPr>
        <p:spPr bwMode="auto">
          <a:xfrm flipV="1">
            <a:off x="3073400" y="2032000"/>
            <a:ext cx="977900" cy="127000"/>
          </a:xfrm>
          <a:prstGeom prst="line">
            <a:avLst/>
          </a:prstGeom>
          <a:noFill/>
          <a:ln w="12700">
            <a:solidFill>
              <a:schemeClr val="tx1"/>
            </a:solidFill>
            <a:round/>
            <a:headEnd/>
            <a:tailEnd/>
          </a:ln>
        </p:spPr>
        <p:txBody>
          <a:bodyPr/>
          <a:lstStyle/>
          <a:p>
            <a:endParaRPr lang="ru-RU"/>
          </a:p>
        </p:txBody>
      </p:sp>
      <p:sp>
        <p:nvSpPr>
          <p:cNvPr id="218140" name="Line 28"/>
          <p:cNvSpPr>
            <a:spLocks noChangeShapeType="1"/>
          </p:cNvSpPr>
          <p:nvPr/>
        </p:nvSpPr>
        <p:spPr bwMode="auto">
          <a:xfrm flipV="1">
            <a:off x="3136900" y="1930400"/>
            <a:ext cx="723900" cy="152400"/>
          </a:xfrm>
          <a:prstGeom prst="line">
            <a:avLst/>
          </a:prstGeom>
          <a:noFill/>
          <a:ln w="12700">
            <a:solidFill>
              <a:schemeClr val="tx1"/>
            </a:solidFill>
            <a:round/>
            <a:headEnd/>
            <a:tailEnd/>
          </a:ln>
        </p:spPr>
        <p:txBody>
          <a:bodyPr/>
          <a:lstStyle/>
          <a:p>
            <a:endParaRPr lang="ru-RU"/>
          </a:p>
        </p:txBody>
      </p:sp>
      <p:sp>
        <p:nvSpPr>
          <p:cNvPr id="218141" name="Line 29"/>
          <p:cNvSpPr>
            <a:spLocks noChangeShapeType="1"/>
          </p:cNvSpPr>
          <p:nvPr/>
        </p:nvSpPr>
        <p:spPr bwMode="auto">
          <a:xfrm flipV="1">
            <a:off x="3162300" y="1739900"/>
            <a:ext cx="622300" cy="330200"/>
          </a:xfrm>
          <a:prstGeom prst="line">
            <a:avLst/>
          </a:prstGeom>
          <a:noFill/>
          <a:ln w="12700">
            <a:solidFill>
              <a:schemeClr val="tx1"/>
            </a:solidFill>
            <a:round/>
            <a:headEnd/>
            <a:tailEnd/>
          </a:ln>
        </p:spPr>
        <p:txBody>
          <a:bodyPr/>
          <a:lstStyle/>
          <a:p>
            <a:endParaRPr lang="ru-RU"/>
          </a:p>
        </p:txBody>
      </p:sp>
      <p:sp>
        <p:nvSpPr>
          <p:cNvPr id="218142" name="Line 30"/>
          <p:cNvSpPr>
            <a:spLocks noChangeShapeType="1"/>
          </p:cNvSpPr>
          <p:nvPr/>
        </p:nvSpPr>
        <p:spPr bwMode="auto">
          <a:xfrm>
            <a:off x="2832100" y="3098800"/>
            <a:ext cx="254000" cy="1588"/>
          </a:xfrm>
          <a:prstGeom prst="line">
            <a:avLst/>
          </a:prstGeom>
          <a:noFill/>
          <a:ln w="12700">
            <a:solidFill>
              <a:schemeClr val="tx1"/>
            </a:solidFill>
            <a:round/>
            <a:headEnd/>
            <a:tailEnd/>
          </a:ln>
        </p:spPr>
        <p:txBody>
          <a:bodyPr/>
          <a:lstStyle/>
          <a:p>
            <a:endParaRPr lang="ru-RU"/>
          </a:p>
        </p:txBody>
      </p:sp>
      <p:sp>
        <p:nvSpPr>
          <p:cNvPr id="218143" name="Freeform 31"/>
          <p:cNvSpPr>
            <a:spLocks/>
          </p:cNvSpPr>
          <p:nvPr/>
        </p:nvSpPr>
        <p:spPr bwMode="auto">
          <a:xfrm>
            <a:off x="3111500" y="2781300"/>
            <a:ext cx="673100" cy="317500"/>
          </a:xfrm>
          <a:custGeom>
            <a:avLst/>
            <a:gdLst>
              <a:gd name="T0" fmla="*/ 0 w 424"/>
              <a:gd name="T1" fmla="*/ 2147483647 h 200"/>
              <a:gd name="T2" fmla="*/ 2147483647 w 424"/>
              <a:gd name="T3" fmla="*/ 2147483647 h 200"/>
              <a:gd name="T4" fmla="*/ 2147483647 w 424"/>
              <a:gd name="T5" fmla="*/ 0 h 200"/>
              <a:gd name="T6" fmla="*/ 0 60000 65536"/>
              <a:gd name="T7" fmla="*/ 0 60000 65536"/>
              <a:gd name="T8" fmla="*/ 0 60000 65536"/>
              <a:gd name="T9" fmla="*/ 0 w 424"/>
              <a:gd name="T10" fmla="*/ 0 h 200"/>
              <a:gd name="T11" fmla="*/ 424 w 424"/>
              <a:gd name="T12" fmla="*/ 200 h 200"/>
            </a:gdLst>
            <a:ahLst/>
            <a:cxnLst>
              <a:cxn ang="T6">
                <a:pos x="T0" y="T1"/>
              </a:cxn>
              <a:cxn ang="T7">
                <a:pos x="T2" y="T3"/>
              </a:cxn>
              <a:cxn ang="T8">
                <a:pos x="T4" y="T5"/>
              </a:cxn>
            </a:cxnLst>
            <a:rect l="T9" t="T10" r="T11" b="T12"/>
            <a:pathLst>
              <a:path w="424" h="200">
                <a:moveTo>
                  <a:pt x="0" y="200"/>
                </a:moveTo>
                <a:lnTo>
                  <a:pt x="152" y="40"/>
                </a:lnTo>
                <a:lnTo>
                  <a:pt x="424" y="0"/>
                </a:lnTo>
              </a:path>
            </a:pathLst>
          </a:custGeom>
          <a:noFill/>
          <a:ln w="12700">
            <a:solidFill>
              <a:schemeClr val="tx1"/>
            </a:solidFill>
            <a:round/>
            <a:headEnd/>
            <a:tailEnd/>
          </a:ln>
        </p:spPr>
        <p:txBody>
          <a:bodyPr/>
          <a:lstStyle/>
          <a:p>
            <a:endParaRPr lang="ja-JP" altLang="en-US"/>
          </a:p>
        </p:txBody>
      </p:sp>
      <p:sp>
        <p:nvSpPr>
          <p:cNvPr id="218144" name="Line 32"/>
          <p:cNvSpPr>
            <a:spLocks noChangeShapeType="1"/>
          </p:cNvSpPr>
          <p:nvPr/>
        </p:nvSpPr>
        <p:spPr bwMode="auto">
          <a:xfrm>
            <a:off x="3327400" y="2870200"/>
            <a:ext cx="152400" cy="12700"/>
          </a:xfrm>
          <a:prstGeom prst="line">
            <a:avLst/>
          </a:prstGeom>
          <a:noFill/>
          <a:ln w="12700">
            <a:solidFill>
              <a:schemeClr val="tx1"/>
            </a:solidFill>
            <a:round/>
            <a:headEnd/>
            <a:tailEnd/>
          </a:ln>
        </p:spPr>
        <p:txBody>
          <a:bodyPr/>
          <a:lstStyle/>
          <a:p>
            <a:endParaRPr lang="ru-RU"/>
          </a:p>
        </p:txBody>
      </p:sp>
      <p:sp>
        <p:nvSpPr>
          <p:cNvPr id="218145" name="Line 33"/>
          <p:cNvSpPr>
            <a:spLocks noChangeShapeType="1"/>
          </p:cNvSpPr>
          <p:nvPr/>
        </p:nvSpPr>
        <p:spPr bwMode="auto">
          <a:xfrm>
            <a:off x="3263900" y="2933700"/>
            <a:ext cx="381000" cy="50800"/>
          </a:xfrm>
          <a:prstGeom prst="line">
            <a:avLst/>
          </a:prstGeom>
          <a:noFill/>
          <a:ln w="12700">
            <a:solidFill>
              <a:schemeClr val="tx1"/>
            </a:solidFill>
            <a:round/>
            <a:headEnd/>
            <a:tailEnd/>
          </a:ln>
        </p:spPr>
        <p:txBody>
          <a:bodyPr/>
          <a:lstStyle/>
          <a:p>
            <a:endParaRPr lang="ru-RU"/>
          </a:p>
        </p:txBody>
      </p:sp>
      <p:sp>
        <p:nvSpPr>
          <p:cNvPr id="218146" name="Line 34"/>
          <p:cNvSpPr>
            <a:spLocks noChangeShapeType="1"/>
          </p:cNvSpPr>
          <p:nvPr/>
        </p:nvSpPr>
        <p:spPr bwMode="auto">
          <a:xfrm>
            <a:off x="3111500" y="3098800"/>
            <a:ext cx="368300" cy="533400"/>
          </a:xfrm>
          <a:prstGeom prst="line">
            <a:avLst/>
          </a:prstGeom>
          <a:noFill/>
          <a:ln w="12700">
            <a:solidFill>
              <a:schemeClr val="tx1"/>
            </a:solidFill>
            <a:round/>
            <a:headEnd/>
            <a:tailEnd/>
          </a:ln>
        </p:spPr>
        <p:txBody>
          <a:bodyPr/>
          <a:lstStyle/>
          <a:p>
            <a:endParaRPr lang="ru-RU"/>
          </a:p>
        </p:txBody>
      </p:sp>
      <p:sp>
        <p:nvSpPr>
          <p:cNvPr id="218147" name="Line 35"/>
          <p:cNvSpPr>
            <a:spLocks noChangeShapeType="1"/>
          </p:cNvSpPr>
          <p:nvPr/>
        </p:nvSpPr>
        <p:spPr bwMode="auto">
          <a:xfrm>
            <a:off x="3479800" y="3619500"/>
            <a:ext cx="317500" cy="444500"/>
          </a:xfrm>
          <a:prstGeom prst="line">
            <a:avLst/>
          </a:prstGeom>
          <a:noFill/>
          <a:ln w="12700">
            <a:solidFill>
              <a:schemeClr val="tx1"/>
            </a:solidFill>
            <a:round/>
            <a:headEnd/>
            <a:tailEnd/>
          </a:ln>
        </p:spPr>
        <p:txBody>
          <a:bodyPr/>
          <a:lstStyle/>
          <a:p>
            <a:endParaRPr lang="ru-RU"/>
          </a:p>
        </p:txBody>
      </p:sp>
      <p:sp>
        <p:nvSpPr>
          <p:cNvPr id="218148" name="Line 36"/>
          <p:cNvSpPr>
            <a:spLocks noChangeShapeType="1"/>
          </p:cNvSpPr>
          <p:nvPr/>
        </p:nvSpPr>
        <p:spPr bwMode="auto">
          <a:xfrm>
            <a:off x="3378200" y="3479800"/>
            <a:ext cx="825500" cy="127000"/>
          </a:xfrm>
          <a:prstGeom prst="line">
            <a:avLst/>
          </a:prstGeom>
          <a:noFill/>
          <a:ln w="12700">
            <a:solidFill>
              <a:schemeClr val="tx1"/>
            </a:solidFill>
            <a:round/>
            <a:headEnd/>
            <a:tailEnd/>
          </a:ln>
        </p:spPr>
        <p:txBody>
          <a:bodyPr/>
          <a:lstStyle/>
          <a:p>
            <a:endParaRPr lang="ru-RU"/>
          </a:p>
        </p:txBody>
      </p:sp>
      <p:sp>
        <p:nvSpPr>
          <p:cNvPr id="218149" name="Line 37"/>
          <p:cNvSpPr>
            <a:spLocks noChangeShapeType="1"/>
          </p:cNvSpPr>
          <p:nvPr/>
        </p:nvSpPr>
        <p:spPr bwMode="auto">
          <a:xfrm flipV="1">
            <a:off x="3352800" y="3390900"/>
            <a:ext cx="520700" cy="50800"/>
          </a:xfrm>
          <a:prstGeom prst="line">
            <a:avLst/>
          </a:prstGeom>
          <a:noFill/>
          <a:ln w="12700">
            <a:solidFill>
              <a:schemeClr val="tx1"/>
            </a:solidFill>
            <a:round/>
            <a:headEnd/>
            <a:tailEnd/>
          </a:ln>
        </p:spPr>
        <p:txBody>
          <a:bodyPr/>
          <a:lstStyle/>
          <a:p>
            <a:endParaRPr lang="ru-RU"/>
          </a:p>
        </p:txBody>
      </p:sp>
      <p:sp>
        <p:nvSpPr>
          <p:cNvPr id="218150" name="Line 38"/>
          <p:cNvSpPr>
            <a:spLocks noChangeShapeType="1"/>
          </p:cNvSpPr>
          <p:nvPr/>
        </p:nvSpPr>
        <p:spPr bwMode="auto">
          <a:xfrm flipV="1">
            <a:off x="3302000" y="3314700"/>
            <a:ext cx="609600" cy="76200"/>
          </a:xfrm>
          <a:prstGeom prst="line">
            <a:avLst/>
          </a:prstGeom>
          <a:noFill/>
          <a:ln w="12700">
            <a:solidFill>
              <a:schemeClr val="tx1"/>
            </a:solidFill>
            <a:round/>
            <a:headEnd/>
            <a:tailEnd/>
          </a:ln>
        </p:spPr>
        <p:txBody>
          <a:bodyPr/>
          <a:lstStyle/>
          <a:p>
            <a:endParaRPr lang="ru-RU"/>
          </a:p>
        </p:txBody>
      </p:sp>
      <p:sp>
        <p:nvSpPr>
          <p:cNvPr id="218151" name="Line 39"/>
          <p:cNvSpPr>
            <a:spLocks noChangeShapeType="1"/>
          </p:cNvSpPr>
          <p:nvPr/>
        </p:nvSpPr>
        <p:spPr bwMode="auto">
          <a:xfrm flipV="1">
            <a:off x="3225800" y="3200400"/>
            <a:ext cx="381000" cy="76200"/>
          </a:xfrm>
          <a:prstGeom prst="line">
            <a:avLst/>
          </a:prstGeom>
          <a:noFill/>
          <a:ln w="12700">
            <a:solidFill>
              <a:schemeClr val="tx1"/>
            </a:solidFill>
            <a:round/>
            <a:headEnd/>
            <a:tailEnd/>
          </a:ln>
        </p:spPr>
        <p:txBody>
          <a:bodyPr/>
          <a:lstStyle/>
          <a:p>
            <a:endParaRPr lang="ru-RU"/>
          </a:p>
        </p:txBody>
      </p:sp>
      <p:sp>
        <p:nvSpPr>
          <p:cNvPr id="218152" name="Line 40"/>
          <p:cNvSpPr>
            <a:spLocks noChangeShapeType="1"/>
          </p:cNvSpPr>
          <p:nvPr/>
        </p:nvSpPr>
        <p:spPr bwMode="auto">
          <a:xfrm>
            <a:off x="3556000" y="3708400"/>
            <a:ext cx="469900" cy="254000"/>
          </a:xfrm>
          <a:prstGeom prst="line">
            <a:avLst/>
          </a:prstGeom>
          <a:noFill/>
          <a:ln w="12700">
            <a:solidFill>
              <a:schemeClr val="tx1"/>
            </a:solidFill>
            <a:round/>
            <a:headEnd/>
            <a:tailEnd/>
          </a:ln>
        </p:spPr>
        <p:txBody>
          <a:bodyPr/>
          <a:lstStyle/>
          <a:p>
            <a:endParaRPr lang="ru-RU"/>
          </a:p>
        </p:txBody>
      </p:sp>
      <p:sp>
        <p:nvSpPr>
          <p:cNvPr id="218153" name="Line 41"/>
          <p:cNvSpPr>
            <a:spLocks noChangeShapeType="1"/>
          </p:cNvSpPr>
          <p:nvPr/>
        </p:nvSpPr>
        <p:spPr bwMode="auto">
          <a:xfrm flipH="1">
            <a:off x="2070100" y="2667000"/>
            <a:ext cx="508000" cy="1588"/>
          </a:xfrm>
          <a:prstGeom prst="line">
            <a:avLst/>
          </a:prstGeom>
          <a:noFill/>
          <a:ln w="12700">
            <a:solidFill>
              <a:schemeClr val="tx1"/>
            </a:solidFill>
            <a:round/>
            <a:headEnd/>
            <a:tailEnd/>
          </a:ln>
        </p:spPr>
        <p:txBody>
          <a:bodyPr/>
          <a:lstStyle/>
          <a:p>
            <a:endParaRPr lang="ru-RU"/>
          </a:p>
        </p:txBody>
      </p:sp>
      <p:sp>
        <p:nvSpPr>
          <p:cNvPr id="218154" name="Line 42"/>
          <p:cNvSpPr>
            <a:spLocks noChangeShapeType="1"/>
          </p:cNvSpPr>
          <p:nvPr/>
        </p:nvSpPr>
        <p:spPr bwMode="auto">
          <a:xfrm>
            <a:off x="2895600" y="2349500"/>
            <a:ext cx="812800" cy="152400"/>
          </a:xfrm>
          <a:prstGeom prst="line">
            <a:avLst/>
          </a:prstGeom>
          <a:noFill/>
          <a:ln w="12700">
            <a:solidFill>
              <a:schemeClr val="tx1"/>
            </a:solidFill>
            <a:round/>
            <a:headEnd/>
            <a:tailEnd/>
          </a:ln>
        </p:spPr>
        <p:txBody>
          <a:bodyPr/>
          <a:lstStyle/>
          <a:p>
            <a:endParaRPr lang="ru-RU"/>
          </a:p>
        </p:txBody>
      </p:sp>
      <p:sp>
        <p:nvSpPr>
          <p:cNvPr id="218155" name="Rectangle 43"/>
          <p:cNvSpPr>
            <a:spLocks noChangeArrowheads="1"/>
          </p:cNvSpPr>
          <p:nvPr/>
        </p:nvSpPr>
        <p:spPr bwMode="auto">
          <a:xfrm>
            <a:off x="3930650" y="2470150"/>
            <a:ext cx="642938" cy="182563"/>
          </a:xfrm>
          <a:prstGeom prst="rect">
            <a:avLst/>
          </a:prstGeom>
          <a:noFill/>
          <a:ln w="9525">
            <a:noFill/>
            <a:miter lim="800000"/>
            <a:headEnd/>
            <a:tailEnd/>
          </a:ln>
        </p:spPr>
        <p:txBody>
          <a:bodyPr wrap="none" lIns="0" tIns="0" rIns="0" bIns="0">
            <a:spAutoFit/>
          </a:bodyPr>
          <a:lstStyle/>
          <a:p>
            <a:r>
              <a:rPr lang="en-US" altLang="ja-JP" sz="1200" b="1"/>
              <a:t>Apuifex  </a:t>
            </a:r>
            <a:endParaRPr lang="en-US" altLang="ja-JP" sz="2400" b="1"/>
          </a:p>
        </p:txBody>
      </p:sp>
      <p:sp>
        <p:nvSpPr>
          <p:cNvPr id="218156" name="Rectangle 44"/>
          <p:cNvSpPr>
            <a:spLocks noChangeArrowheads="1"/>
          </p:cNvSpPr>
          <p:nvPr/>
        </p:nvSpPr>
        <p:spPr bwMode="auto">
          <a:xfrm>
            <a:off x="4518025" y="2470150"/>
            <a:ext cx="169863" cy="182563"/>
          </a:xfrm>
          <a:prstGeom prst="rect">
            <a:avLst/>
          </a:prstGeom>
          <a:noFill/>
          <a:ln w="9525">
            <a:noFill/>
            <a:miter lim="800000"/>
            <a:headEnd/>
            <a:tailEnd/>
          </a:ln>
        </p:spPr>
        <p:txBody>
          <a:bodyPr wrap="none" lIns="0" tIns="0" rIns="0" bIns="0">
            <a:spAutoFit/>
          </a:bodyPr>
          <a:lstStyle/>
          <a:p>
            <a:r>
              <a:rPr lang="en-US" altLang="ja-JP" sz="1200" b="1"/>
              <a:t>85</a:t>
            </a:r>
            <a:endParaRPr lang="en-US" altLang="ja-JP" sz="2400" b="1"/>
          </a:p>
        </p:txBody>
      </p:sp>
      <p:sp>
        <p:nvSpPr>
          <p:cNvPr id="218157" name="Rectangle 45"/>
          <p:cNvSpPr>
            <a:spLocks noChangeArrowheads="1"/>
          </p:cNvSpPr>
          <p:nvPr/>
        </p:nvSpPr>
        <p:spPr bwMode="auto">
          <a:xfrm>
            <a:off x="4057650" y="2635250"/>
            <a:ext cx="871538" cy="182563"/>
          </a:xfrm>
          <a:prstGeom prst="rect">
            <a:avLst/>
          </a:prstGeom>
          <a:noFill/>
          <a:ln w="9525">
            <a:noFill/>
            <a:miter lim="800000"/>
            <a:headEnd/>
            <a:tailEnd/>
          </a:ln>
        </p:spPr>
        <p:txBody>
          <a:bodyPr wrap="none" lIns="0" tIns="0" rIns="0" bIns="0">
            <a:spAutoFit/>
          </a:bodyPr>
          <a:lstStyle/>
          <a:p>
            <a:r>
              <a:rPr lang="en-US" altLang="ja-JP" sz="1200" b="1"/>
              <a:t>Sulfolobus  </a:t>
            </a:r>
            <a:endParaRPr lang="en-US" altLang="ja-JP" sz="2400" b="1"/>
          </a:p>
        </p:txBody>
      </p:sp>
      <p:sp>
        <p:nvSpPr>
          <p:cNvPr id="218158" name="Rectangle 46"/>
          <p:cNvSpPr>
            <a:spLocks noChangeArrowheads="1"/>
          </p:cNvSpPr>
          <p:nvPr/>
        </p:nvSpPr>
        <p:spPr bwMode="auto">
          <a:xfrm>
            <a:off x="4859338" y="2635250"/>
            <a:ext cx="169862" cy="182563"/>
          </a:xfrm>
          <a:prstGeom prst="rect">
            <a:avLst/>
          </a:prstGeom>
          <a:noFill/>
          <a:ln w="9525">
            <a:noFill/>
            <a:miter lim="800000"/>
            <a:headEnd/>
            <a:tailEnd/>
          </a:ln>
        </p:spPr>
        <p:txBody>
          <a:bodyPr wrap="none" lIns="0" tIns="0" rIns="0" bIns="0">
            <a:spAutoFit/>
          </a:bodyPr>
          <a:lstStyle/>
          <a:p>
            <a:r>
              <a:rPr lang="en-US" altLang="ja-JP" sz="1200" b="1"/>
              <a:t>80</a:t>
            </a:r>
            <a:endParaRPr lang="en-US" altLang="ja-JP" sz="2400" b="1"/>
          </a:p>
        </p:txBody>
      </p:sp>
      <p:sp>
        <p:nvSpPr>
          <p:cNvPr id="218159" name="Rectangle 47"/>
          <p:cNvSpPr>
            <a:spLocks noChangeArrowheads="1"/>
          </p:cNvSpPr>
          <p:nvPr/>
        </p:nvSpPr>
        <p:spPr bwMode="auto">
          <a:xfrm>
            <a:off x="3892550" y="2800350"/>
            <a:ext cx="965200" cy="182563"/>
          </a:xfrm>
          <a:prstGeom prst="rect">
            <a:avLst/>
          </a:prstGeom>
          <a:noFill/>
          <a:ln w="9525">
            <a:noFill/>
            <a:miter lim="800000"/>
            <a:headEnd/>
            <a:tailEnd/>
          </a:ln>
        </p:spPr>
        <p:txBody>
          <a:bodyPr wrap="none" lIns="0" tIns="0" rIns="0" bIns="0">
            <a:spAutoFit/>
          </a:bodyPr>
          <a:lstStyle/>
          <a:p>
            <a:r>
              <a:rPr lang="en-US" altLang="ja-JP" sz="1200" b="1"/>
              <a:t>Pyrodictium  </a:t>
            </a:r>
            <a:endParaRPr lang="en-US" altLang="ja-JP" sz="2400" b="1"/>
          </a:p>
        </p:txBody>
      </p:sp>
      <p:sp>
        <p:nvSpPr>
          <p:cNvPr id="218160" name="Rectangle 48"/>
          <p:cNvSpPr>
            <a:spLocks noChangeArrowheads="1"/>
          </p:cNvSpPr>
          <p:nvPr/>
        </p:nvSpPr>
        <p:spPr bwMode="auto">
          <a:xfrm>
            <a:off x="4775200" y="2800350"/>
            <a:ext cx="254000" cy="182563"/>
          </a:xfrm>
          <a:prstGeom prst="rect">
            <a:avLst/>
          </a:prstGeom>
          <a:noFill/>
          <a:ln w="9525">
            <a:noFill/>
            <a:miter lim="800000"/>
            <a:headEnd/>
            <a:tailEnd/>
          </a:ln>
        </p:spPr>
        <p:txBody>
          <a:bodyPr wrap="none" lIns="0" tIns="0" rIns="0" bIns="0">
            <a:spAutoFit/>
          </a:bodyPr>
          <a:lstStyle/>
          <a:p>
            <a:r>
              <a:rPr lang="en-US" altLang="ja-JP" sz="1200" b="1"/>
              <a:t>105</a:t>
            </a:r>
            <a:endParaRPr lang="en-US" altLang="ja-JP" sz="2400" b="1"/>
          </a:p>
        </p:txBody>
      </p:sp>
      <p:sp>
        <p:nvSpPr>
          <p:cNvPr id="218161" name="Rectangle 49"/>
          <p:cNvSpPr>
            <a:spLocks noChangeArrowheads="1"/>
          </p:cNvSpPr>
          <p:nvPr/>
        </p:nvSpPr>
        <p:spPr bwMode="auto">
          <a:xfrm>
            <a:off x="3740150" y="2965450"/>
            <a:ext cx="1117600" cy="182563"/>
          </a:xfrm>
          <a:prstGeom prst="rect">
            <a:avLst/>
          </a:prstGeom>
          <a:noFill/>
          <a:ln w="9525">
            <a:noFill/>
            <a:miter lim="800000"/>
            <a:headEnd/>
            <a:tailEnd/>
          </a:ln>
        </p:spPr>
        <p:txBody>
          <a:bodyPr wrap="none" lIns="0" tIns="0" rIns="0" bIns="0">
            <a:spAutoFit/>
          </a:bodyPr>
          <a:lstStyle/>
          <a:p>
            <a:r>
              <a:rPr lang="en-US" altLang="ja-JP" sz="1200" b="1"/>
              <a:t>Thermoproteus</a:t>
            </a:r>
            <a:endParaRPr lang="en-US" altLang="ja-JP" sz="2400" b="1"/>
          </a:p>
        </p:txBody>
      </p:sp>
      <p:sp>
        <p:nvSpPr>
          <p:cNvPr id="218162" name="Rectangle 50"/>
          <p:cNvSpPr>
            <a:spLocks noChangeArrowheads="1"/>
          </p:cNvSpPr>
          <p:nvPr/>
        </p:nvSpPr>
        <p:spPr bwMode="auto">
          <a:xfrm>
            <a:off x="4775200" y="2965450"/>
            <a:ext cx="254000" cy="182563"/>
          </a:xfrm>
          <a:prstGeom prst="rect">
            <a:avLst/>
          </a:prstGeom>
          <a:noFill/>
          <a:ln w="9525">
            <a:noFill/>
            <a:miter lim="800000"/>
            <a:headEnd/>
            <a:tailEnd/>
          </a:ln>
        </p:spPr>
        <p:txBody>
          <a:bodyPr wrap="none" lIns="0" tIns="0" rIns="0" bIns="0">
            <a:spAutoFit/>
          </a:bodyPr>
          <a:lstStyle/>
          <a:p>
            <a:r>
              <a:rPr lang="en-US" altLang="ja-JP" sz="1200" b="1"/>
              <a:t>  88</a:t>
            </a:r>
            <a:endParaRPr lang="en-US" altLang="ja-JP" sz="2400" b="1"/>
          </a:p>
        </p:txBody>
      </p:sp>
      <p:sp>
        <p:nvSpPr>
          <p:cNvPr id="218163" name="Rectangle 51"/>
          <p:cNvSpPr>
            <a:spLocks noChangeArrowheads="1"/>
          </p:cNvSpPr>
          <p:nvPr/>
        </p:nvSpPr>
        <p:spPr bwMode="auto">
          <a:xfrm>
            <a:off x="3778250" y="3105150"/>
            <a:ext cx="1168400" cy="182563"/>
          </a:xfrm>
          <a:prstGeom prst="rect">
            <a:avLst/>
          </a:prstGeom>
          <a:noFill/>
          <a:ln w="9525">
            <a:noFill/>
            <a:miter lim="800000"/>
            <a:headEnd/>
            <a:tailEnd/>
          </a:ln>
        </p:spPr>
        <p:txBody>
          <a:bodyPr wrap="none" lIns="0" tIns="0" rIns="0" bIns="0">
            <a:spAutoFit/>
          </a:bodyPr>
          <a:lstStyle/>
          <a:p>
            <a:r>
              <a:rPr lang="en-US" altLang="ja-JP" sz="1200" b="1"/>
              <a:t>Thermococcus  </a:t>
            </a:r>
            <a:endParaRPr lang="en-US" altLang="ja-JP" sz="2400" b="1"/>
          </a:p>
        </p:txBody>
      </p:sp>
      <p:sp>
        <p:nvSpPr>
          <p:cNvPr id="218164" name="Rectangle 52"/>
          <p:cNvSpPr>
            <a:spLocks noChangeArrowheads="1"/>
          </p:cNvSpPr>
          <p:nvPr/>
        </p:nvSpPr>
        <p:spPr bwMode="auto">
          <a:xfrm>
            <a:off x="4856163" y="3105150"/>
            <a:ext cx="169862" cy="182563"/>
          </a:xfrm>
          <a:prstGeom prst="rect">
            <a:avLst/>
          </a:prstGeom>
          <a:noFill/>
          <a:ln w="9525">
            <a:noFill/>
            <a:miter lim="800000"/>
            <a:headEnd/>
            <a:tailEnd/>
          </a:ln>
        </p:spPr>
        <p:txBody>
          <a:bodyPr wrap="none" lIns="0" tIns="0" rIns="0" bIns="0">
            <a:spAutoFit/>
          </a:bodyPr>
          <a:lstStyle/>
          <a:p>
            <a:r>
              <a:rPr lang="en-US" altLang="ja-JP" sz="1200" b="1"/>
              <a:t>88</a:t>
            </a:r>
            <a:endParaRPr lang="en-US" altLang="ja-JP" sz="2400" b="1"/>
          </a:p>
        </p:txBody>
      </p:sp>
      <p:sp>
        <p:nvSpPr>
          <p:cNvPr id="218165" name="Rectangle 53"/>
          <p:cNvSpPr>
            <a:spLocks noChangeArrowheads="1"/>
          </p:cNvSpPr>
          <p:nvPr/>
        </p:nvSpPr>
        <p:spPr bwMode="auto">
          <a:xfrm>
            <a:off x="4108450" y="3257550"/>
            <a:ext cx="1236663" cy="182563"/>
          </a:xfrm>
          <a:prstGeom prst="rect">
            <a:avLst/>
          </a:prstGeom>
          <a:noFill/>
          <a:ln w="9525">
            <a:noFill/>
            <a:miter lim="800000"/>
            <a:headEnd/>
            <a:tailEnd/>
          </a:ln>
        </p:spPr>
        <p:txBody>
          <a:bodyPr wrap="none" lIns="0" tIns="0" rIns="0" bIns="0">
            <a:spAutoFit/>
          </a:bodyPr>
          <a:lstStyle/>
          <a:p>
            <a:r>
              <a:rPr lang="en-US" altLang="ja-JP" sz="1200" b="1"/>
              <a:t>Methanococcus  </a:t>
            </a:r>
            <a:endParaRPr lang="en-US" altLang="ja-JP" sz="2400" b="1"/>
          </a:p>
        </p:txBody>
      </p:sp>
      <p:sp>
        <p:nvSpPr>
          <p:cNvPr id="218166" name="Rectangle 54"/>
          <p:cNvSpPr>
            <a:spLocks noChangeArrowheads="1"/>
          </p:cNvSpPr>
          <p:nvPr/>
        </p:nvSpPr>
        <p:spPr bwMode="auto">
          <a:xfrm>
            <a:off x="5260975" y="3257550"/>
            <a:ext cx="169863" cy="182563"/>
          </a:xfrm>
          <a:prstGeom prst="rect">
            <a:avLst/>
          </a:prstGeom>
          <a:noFill/>
          <a:ln w="9525">
            <a:noFill/>
            <a:miter lim="800000"/>
            <a:headEnd/>
            <a:tailEnd/>
          </a:ln>
        </p:spPr>
        <p:txBody>
          <a:bodyPr wrap="none" lIns="0" tIns="0" rIns="0" bIns="0">
            <a:spAutoFit/>
          </a:bodyPr>
          <a:lstStyle/>
          <a:p>
            <a:r>
              <a:rPr lang="en-US" altLang="ja-JP" sz="1200" b="1"/>
              <a:t>88</a:t>
            </a:r>
            <a:endParaRPr lang="en-US" altLang="ja-JP" sz="2400" b="1"/>
          </a:p>
        </p:txBody>
      </p:sp>
      <p:sp>
        <p:nvSpPr>
          <p:cNvPr id="218167" name="Rectangle 55"/>
          <p:cNvSpPr>
            <a:spLocks noChangeArrowheads="1"/>
          </p:cNvSpPr>
          <p:nvPr/>
        </p:nvSpPr>
        <p:spPr bwMode="auto">
          <a:xfrm>
            <a:off x="4095750" y="3422650"/>
            <a:ext cx="1439863" cy="182563"/>
          </a:xfrm>
          <a:prstGeom prst="rect">
            <a:avLst/>
          </a:prstGeom>
          <a:noFill/>
          <a:ln w="9525">
            <a:noFill/>
            <a:miter lim="800000"/>
            <a:headEnd/>
            <a:tailEnd/>
          </a:ln>
        </p:spPr>
        <p:txBody>
          <a:bodyPr wrap="none" lIns="0" tIns="0" rIns="0" bIns="0">
            <a:spAutoFit/>
          </a:bodyPr>
          <a:lstStyle/>
          <a:p>
            <a:r>
              <a:rPr lang="en-US" altLang="ja-JP" sz="1200" b="1"/>
              <a:t>Methanobacterium  </a:t>
            </a:r>
            <a:endParaRPr lang="en-US" altLang="ja-JP" sz="2400" b="1"/>
          </a:p>
        </p:txBody>
      </p:sp>
      <p:sp>
        <p:nvSpPr>
          <p:cNvPr id="218168" name="Rectangle 56"/>
          <p:cNvSpPr>
            <a:spLocks noChangeArrowheads="1"/>
          </p:cNvSpPr>
          <p:nvPr/>
        </p:nvSpPr>
        <p:spPr bwMode="auto">
          <a:xfrm>
            <a:off x="5440363" y="3422650"/>
            <a:ext cx="169862" cy="182563"/>
          </a:xfrm>
          <a:prstGeom prst="rect">
            <a:avLst/>
          </a:prstGeom>
          <a:noFill/>
          <a:ln w="9525">
            <a:noFill/>
            <a:miter lim="800000"/>
            <a:headEnd/>
            <a:tailEnd/>
          </a:ln>
        </p:spPr>
        <p:txBody>
          <a:bodyPr wrap="none" lIns="0" tIns="0" rIns="0" bIns="0">
            <a:spAutoFit/>
          </a:bodyPr>
          <a:lstStyle/>
          <a:p>
            <a:r>
              <a:rPr lang="en-US" altLang="ja-JP" sz="1200" b="1"/>
              <a:t>70</a:t>
            </a:r>
            <a:endParaRPr lang="en-US" altLang="ja-JP" sz="2400" b="1"/>
          </a:p>
        </p:txBody>
      </p:sp>
      <p:sp>
        <p:nvSpPr>
          <p:cNvPr id="218169" name="Rectangle 57"/>
          <p:cNvSpPr>
            <a:spLocks noChangeArrowheads="1"/>
          </p:cNvSpPr>
          <p:nvPr/>
        </p:nvSpPr>
        <p:spPr bwMode="auto">
          <a:xfrm>
            <a:off x="4337050" y="3587750"/>
            <a:ext cx="1168400" cy="182563"/>
          </a:xfrm>
          <a:prstGeom prst="rect">
            <a:avLst/>
          </a:prstGeom>
          <a:noFill/>
          <a:ln w="9525">
            <a:noFill/>
            <a:miter lim="800000"/>
            <a:headEnd/>
            <a:tailEnd/>
          </a:ln>
        </p:spPr>
        <p:txBody>
          <a:bodyPr wrap="none" lIns="0" tIns="0" rIns="0" bIns="0">
            <a:spAutoFit/>
          </a:bodyPr>
          <a:lstStyle/>
          <a:p>
            <a:r>
              <a:rPr lang="en-US" altLang="ja-JP" sz="1200" b="1"/>
              <a:t>Thermoplasma  </a:t>
            </a:r>
            <a:endParaRPr lang="en-US" altLang="ja-JP" sz="2400" b="1"/>
          </a:p>
        </p:txBody>
      </p:sp>
      <p:sp>
        <p:nvSpPr>
          <p:cNvPr id="218170" name="Rectangle 58"/>
          <p:cNvSpPr>
            <a:spLocks noChangeArrowheads="1"/>
          </p:cNvSpPr>
          <p:nvPr/>
        </p:nvSpPr>
        <p:spPr bwMode="auto">
          <a:xfrm>
            <a:off x="5438775" y="3587750"/>
            <a:ext cx="169863" cy="182563"/>
          </a:xfrm>
          <a:prstGeom prst="rect">
            <a:avLst/>
          </a:prstGeom>
          <a:noFill/>
          <a:ln w="9525">
            <a:noFill/>
            <a:miter lim="800000"/>
            <a:headEnd/>
            <a:tailEnd/>
          </a:ln>
        </p:spPr>
        <p:txBody>
          <a:bodyPr wrap="none" lIns="0" tIns="0" rIns="0" bIns="0">
            <a:spAutoFit/>
          </a:bodyPr>
          <a:lstStyle/>
          <a:p>
            <a:r>
              <a:rPr lang="en-US" altLang="ja-JP" sz="1200" b="1"/>
              <a:t>60</a:t>
            </a:r>
            <a:endParaRPr lang="en-US" altLang="ja-JP" sz="2400" b="1"/>
          </a:p>
        </p:txBody>
      </p:sp>
      <p:sp>
        <p:nvSpPr>
          <p:cNvPr id="218171" name="Rectangle 59"/>
          <p:cNvSpPr>
            <a:spLocks noChangeArrowheads="1"/>
          </p:cNvSpPr>
          <p:nvPr/>
        </p:nvSpPr>
        <p:spPr bwMode="auto">
          <a:xfrm>
            <a:off x="3930650" y="4083050"/>
            <a:ext cx="1346200" cy="182563"/>
          </a:xfrm>
          <a:prstGeom prst="rect">
            <a:avLst/>
          </a:prstGeom>
          <a:noFill/>
          <a:ln w="9525">
            <a:noFill/>
            <a:miter lim="800000"/>
            <a:headEnd/>
            <a:tailEnd/>
          </a:ln>
        </p:spPr>
        <p:txBody>
          <a:bodyPr wrap="none" lIns="0" tIns="0" rIns="0" bIns="0">
            <a:spAutoFit/>
          </a:bodyPr>
          <a:lstStyle/>
          <a:p>
            <a:r>
              <a:rPr lang="en-US" altLang="ja-JP" sz="1200" b="1"/>
              <a:t>Methanospirillum  </a:t>
            </a:r>
            <a:endParaRPr lang="en-US" altLang="ja-JP" sz="2400" b="1"/>
          </a:p>
        </p:txBody>
      </p:sp>
      <p:sp>
        <p:nvSpPr>
          <p:cNvPr id="218172" name="Rectangle 60"/>
          <p:cNvSpPr>
            <a:spLocks noChangeArrowheads="1"/>
          </p:cNvSpPr>
          <p:nvPr/>
        </p:nvSpPr>
        <p:spPr bwMode="auto">
          <a:xfrm>
            <a:off x="5168900" y="4083050"/>
            <a:ext cx="169863" cy="182563"/>
          </a:xfrm>
          <a:prstGeom prst="rect">
            <a:avLst/>
          </a:prstGeom>
          <a:noFill/>
          <a:ln w="9525">
            <a:noFill/>
            <a:miter lim="800000"/>
            <a:headEnd/>
            <a:tailEnd/>
          </a:ln>
        </p:spPr>
        <p:txBody>
          <a:bodyPr wrap="none" lIns="0" tIns="0" rIns="0" bIns="0">
            <a:spAutoFit/>
          </a:bodyPr>
          <a:lstStyle/>
          <a:p>
            <a:r>
              <a:rPr lang="en-US" altLang="ja-JP" sz="1200" b="1"/>
              <a:t>37</a:t>
            </a:r>
            <a:endParaRPr lang="en-US" altLang="ja-JP" sz="2400" b="1"/>
          </a:p>
        </p:txBody>
      </p:sp>
      <p:sp>
        <p:nvSpPr>
          <p:cNvPr id="218173" name="Rectangle 61"/>
          <p:cNvSpPr>
            <a:spLocks noChangeArrowheads="1"/>
          </p:cNvSpPr>
          <p:nvPr/>
        </p:nvSpPr>
        <p:spPr bwMode="auto">
          <a:xfrm>
            <a:off x="4133850" y="3917950"/>
            <a:ext cx="1244600" cy="182563"/>
          </a:xfrm>
          <a:prstGeom prst="rect">
            <a:avLst/>
          </a:prstGeom>
          <a:noFill/>
          <a:ln w="9525">
            <a:noFill/>
            <a:miter lim="800000"/>
            <a:headEnd/>
            <a:tailEnd/>
          </a:ln>
        </p:spPr>
        <p:txBody>
          <a:bodyPr wrap="none" lIns="0" tIns="0" rIns="0" bIns="0">
            <a:spAutoFit/>
          </a:bodyPr>
          <a:lstStyle/>
          <a:p>
            <a:r>
              <a:rPr lang="en-US" altLang="ja-JP" sz="1200" b="1"/>
              <a:t>Methanosarcina  </a:t>
            </a:r>
            <a:endParaRPr lang="en-US" altLang="ja-JP" sz="2400" b="1"/>
          </a:p>
        </p:txBody>
      </p:sp>
      <p:sp>
        <p:nvSpPr>
          <p:cNvPr id="218174" name="Rectangle 62"/>
          <p:cNvSpPr>
            <a:spLocks noChangeArrowheads="1"/>
          </p:cNvSpPr>
          <p:nvPr/>
        </p:nvSpPr>
        <p:spPr bwMode="auto">
          <a:xfrm>
            <a:off x="5300663" y="3917950"/>
            <a:ext cx="169862" cy="182563"/>
          </a:xfrm>
          <a:prstGeom prst="rect">
            <a:avLst/>
          </a:prstGeom>
          <a:noFill/>
          <a:ln w="9525">
            <a:noFill/>
            <a:miter lim="800000"/>
            <a:headEnd/>
            <a:tailEnd/>
          </a:ln>
        </p:spPr>
        <p:txBody>
          <a:bodyPr wrap="none" lIns="0" tIns="0" rIns="0" bIns="0">
            <a:spAutoFit/>
          </a:bodyPr>
          <a:lstStyle/>
          <a:p>
            <a:r>
              <a:rPr lang="en-US" altLang="ja-JP" sz="1200" b="1"/>
              <a:t>40</a:t>
            </a:r>
            <a:endParaRPr lang="en-US" altLang="ja-JP" sz="2400" b="1"/>
          </a:p>
        </p:txBody>
      </p:sp>
      <p:sp>
        <p:nvSpPr>
          <p:cNvPr id="218175" name="Rectangle 63"/>
          <p:cNvSpPr>
            <a:spLocks noChangeArrowheads="1"/>
          </p:cNvSpPr>
          <p:nvPr/>
        </p:nvSpPr>
        <p:spPr bwMode="auto">
          <a:xfrm>
            <a:off x="4197350" y="3752850"/>
            <a:ext cx="1635125" cy="182563"/>
          </a:xfrm>
          <a:prstGeom prst="rect">
            <a:avLst/>
          </a:prstGeom>
          <a:noFill/>
          <a:ln w="9525">
            <a:noFill/>
            <a:miter lim="800000"/>
            <a:headEnd/>
            <a:tailEnd/>
          </a:ln>
        </p:spPr>
        <p:txBody>
          <a:bodyPr wrap="none" lIns="0" tIns="0" rIns="0" bIns="0">
            <a:spAutoFit/>
          </a:bodyPr>
          <a:lstStyle/>
          <a:p>
            <a:r>
              <a:rPr lang="en-US" altLang="ja-JP" sz="1200" b="1"/>
              <a:t>extreme halophiles  55</a:t>
            </a:r>
            <a:endParaRPr lang="en-US" altLang="ja-JP" sz="2400" b="1"/>
          </a:p>
        </p:txBody>
      </p:sp>
      <p:sp>
        <p:nvSpPr>
          <p:cNvPr id="218176" name="Rectangle 64"/>
          <p:cNvSpPr>
            <a:spLocks noChangeArrowheads="1"/>
          </p:cNvSpPr>
          <p:nvPr/>
        </p:nvSpPr>
        <p:spPr bwMode="auto">
          <a:xfrm>
            <a:off x="6483350" y="4464050"/>
            <a:ext cx="1008063" cy="182563"/>
          </a:xfrm>
          <a:prstGeom prst="rect">
            <a:avLst/>
          </a:prstGeom>
          <a:noFill/>
          <a:ln w="9525">
            <a:noFill/>
            <a:miter lim="800000"/>
            <a:headEnd/>
            <a:tailEnd/>
          </a:ln>
        </p:spPr>
        <p:txBody>
          <a:bodyPr wrap="none" lIns="0" tIns="0" rIns="0" bIns="0">
            <a:spAutoFit/>
          </a:bodyPr>
          <a:lstStyle/>
          <a:p>
            <a:r>
              <a:rPr lang="en-US" altLang="ja-JP" sz="1200" b="1"/>
              <a:t>microsporidia</a:t>
            </a:r>
            <a:endParaRPr lang="en-US" altLang="ja-JP" sz="2400" b="1"/>
          </a:p>
        </p:txBody>
      </p:sp>
      <p:sp>
        <p:nvSpPr>
          <p:cNvPr id="218177" name="Rectangle 65"/>
          <p:cNvSpPr>
            <a:spLocks noChangeArrowheads="1"/>
          </p:cNvSpPr>
          <p:nvPr/>
        </p:nvSpPr>
        <p:spPr bwMode="auto">
          <a:xfrm>
            <a:off x="4845050" y="6178550"/>
            <a:ext cx="627063" cy="182563"/>
          </a:xfrm>
          <a:prstGeom prst="rect">
            <a:avLst/>
          </a:prstGeom>
          <a:noFill/>
          <a:ln w="9525">
            <a:noFill/>
            <a:miter lim="800000"/>
            <a:headEnd/>
            <a:tailEnd/>
          </a:ln>
        </p:spPr>
        <p:txBody>
          <a:bodyPr wrap="none" lIns="0" tIns="0" rIns="0" bIns="0">
            <a:spAutoFit/>
          </a:bodyPr>
          <a:lstStyle/>
          <a:p>
            <a:r>
              <a:rPr lang="en-US" altLang="ja-JP" sz="1200" b="1"/>
              <a:t>fungi  55</a:t>
            </a:r>
            <a:endParaRPr lang="en-US" altLang="ja-JP" sz="2400" b="1"/>
          </a:p>
        </p:txBody>
      </p:sp>
      <p:sp>
        <p:nvSpPr>
          <p:cNvPr id="218178" name="Rectangle 66"/>
          <p:cNvSpPr>
            <a:spLocks noChangeArrowheads="1"/>
          </p:cNvSpPr>
          <p:nvPr/>
        </p:nvSpPr>
        <p:spPr bwMode="auto">
          <a:xfrm rot="5400000">
            <a:off x="2702719" y="3096419"/>
            <a:ext cx="101600" cy="182562"/>
          </a:xfrm>
          <a:prstGeom prst="rect">
            <a:avLst/>
          </a:prstGeom>
          <a:noFill/>
          <a:ln w="9525">
            <a:noFill/>
            <a:miter lim="800000"/>
            <a:headEnd/>
            <a:tailEnd/>
          </a:ln>
        </p:spPr>
        <p:txBody>
          <a:bodyPr wrap="none" lIns="0" tIns="0" rIns="0" bIns="0">
            <a:spAutoFit/>
          </a:bodyPr>
          <a:lstStyle/>
          <a:p>
            <a:r>
              <a:rPr lang="en-US" altLang="ja-JP" sz="1200" b="1"/>
              <a:t>P</a:t>
            </a:r>
            <a:endParaRPr lang="en-US" altLang="ja-JP" sz="2400" b="1"/>
          </a:p>
        </p:txBody>
      </p:sp>
      <p:sp>
        <p:nvSpPr>
          <p:cNvPr id="218179" name="Rectangle 67"/>
          <p:cNvSpPr>
            <a:spLocks noChangeArrowheads="1"/>
          </p:cNvSpPr>
          <p:nvPr/>
        </p:nvSpPr>
        <p:spPr bwMode="auto">
          <a:xfrm rot="5400000">
            <a:off x="3598862" y="4752976"/>
            <a:ext cx="138113" cy="182562"/>
          </a:xfrm>
          <a:prstGeom prst="rect">
            <a:avLst/>
          </a:prstGeom>
          <a:noFill/>
          <a:ln w="9525">
            <a:noFill/>
            <a:miter lim="800000"/>
            <a:headEnd/>
            <a:tailEnd/>
          </a:ln>
        </p:spPr>
        <p:txBody>
          <a:bodyPr wrap="none" lIns="0" tIns="0" rIns="0" bIns="0">
            <a:spAutoFit/>
          </a:bodyPr>
          <a:lstStyle/>
          <a:p>
            <a:r>
              <a:rPr lang="en-US" altLang="ja-JP" sz="1200" b="1"/>
              <a:t>P'</a:t>
            </a:r>
            <a:endParaRPr lang="en-US" altLang="ja-JP" sz="2400" b="1"/>
          </a:p>
        </p:txBody>
      </p:sp>
      <p:grpSp>
        <p:nvGrpSpPr>
          <p:cNvPr id="218180" name="Group 68"/>
          <p:cNvGrpSpPr>
            <a:grpSpLocks/>
          </p:cNvGrpSpPr>
          <p:nvPr/>
        </p:nvGrpSpPr>
        <p:grpSpPr bwMode="auto">
          <a:xfrm>
            <a:off x="5321300" y="1422400"/>
            <a:ext cx="914400" cy="1588"/>
            <a:chOff x="3352" y="896"/>
            <a:chExt cx="576" cy="1"/>
          </a:xfrm>
        </p:grpSpPr>
        <p:sp>
          <p:nvSpPr>
            <p:cNvPr id="218249" name="Line 69"/>
            <p:cNvSpPr>
              <a:spLocks noChangeShapeType="1"/>
            </p:cNvSpPr>
            <p:nvPr/>
          </p:nvSpPr>
          <p:spPr bwMode="auto">
            <a:xfrm>
              <a:off x="3352" y="896"/>
              <a:ext cx="8" cy="1"/>
            </a:xfrm>
            <a:prstGeom prst="line">
              <a:avLst/>
            </a:prstGeom>
            <a:noFill/>
            <a:ln w="12700">
              <a:solidFill>
                <a:srgbClr val="FFFF00"/>
              </a:solidFill>
              <a:round/>
              <a:headEnd/>
              <a:tailEnd/>
            </a:ln>
          </p:spPr>
          <p:txBody>
            <a:bodyPr/>
            <a:lstStyle/>
            <a:p>
              <a:endParaRPr lang="ru-RU"/>
            </a:p>
          </p:txBody>
        </p:sp>
        <p:sp>
          <p:nvSpPr>
            <p:cNvPr id="218250" name="Line 70"/>
            <p:cNvSpPr>
              <a:spLocks noChangeShapeType="1"/>
            </p:cNvSpPr>
            <p:nvPr/>
          </p:nvSpPr>
          <p:spPr bwMode="auto">
            <a:xfrm>
              <a:off x="3384" y="896"/>
              <a:ext cx="8" cy="1"/>
            </a:xfrm>
            <a:prstGeom prst="line">
              <a:avLst/>
            </a:prstGeom>
            <a:noFill/>
            <a:ln w="12700">
              <a:solidFill>
                <a:srgbClr val="FFFF00"/>
              </a:solidFill>
              <a:round/>
              <a:headEnd/>
              <a:tailEnd/>
            </a:ln>
          </p:spPr>
          <p:txBody>
            <a:bodyPr/>
            <a:lstStyle/>
            <a:p>
              <a:endParaRPr lang="ru-RU"/>
            </a:p>
          </p:txBody>
        </p:sp>
        <p:sp>
          <p:nvSpPr>
            <p:cNvPr id="218251" name="Line 71"/>
            <p:cNvSpPr>
              <a:spLocks noChangeShapeType="1"/>
            </p:cNvSpPr>
            <p:nvPr/>
          </p:nvSpPr>
          <p:spPr bwMode="auto">
            <a:xfrm>
              <a:off x="3416" y="896"/>
              <a:ext cx="8" cy="1"/>
            </a:xfrm>
            <a:prstGeom prst="line">
              <a:avLst/>
            </a:prstGeom>
            <a:noFill/>
            <a:ln w="12700">
              <a:solidFill>
                <a:srgbClr val="FFFF00"/>
              </a:solidFill>
              <a:round/>
              <a:headEnd/>
              <a:tailEnd/>
            </a:ln>
          </p:spPr>
          <p:txBody>
            <a:bodyPr/>
            <a:lstStyle/>
            <a:p>
              <a:endParaRPr lang="ru-RU"/>
            </a:p>
          </p:txBody>
        </p:sp>
        <p:sp>
          <p:nvSpPr>
            <p:cNvPr id="218252" name="Line 72"/>
            <p:cNvSpPr>
              <a:spLocks noChangeShapeType="1"/>
            </p:cNvSpPr>
            <p:nvPr/>
          </p:nvSpPr>
          <p:spPr bwMode="auto">
            <a:xfrm>
              <a:off x="3448" y="896"/>
              <a:ext cx="8" cy="1"/>
            </a:xfrm>
            <a:prstGeom prst="line">
              <a:avLst/>
            </a:prstGeom>
            <a:noFill/>
            <a:ln w="12700">
              <a:solidFill>
                <a:srgbClr val="FFFF00"/>
              </a:solidFill>
              <a:round/>
              <a:headEnd/>
              <a:tailEnd/>
            </a:ln>
          </p:spPr>
          <p:txBody>
            <a:bodyPr/>
            <a:lstStyle/>
            <a:p>
              <a:endParaRPr lang="ru-RU"/>
            </a:p>
          </p:txBody>
        </p:sp>
        <p:sp>
          <p:nvSpPr>
            <p:cNvPr id="218253" name="Line 73"/>
            <p:cNvSpPr>
              <a:spLocks noChangeShapeType="1"/>
            </p:cNvSpPr>
            <p:nvPr/>
          </p:nvSpPr>
          <p:spPr bwMode="auto">
            <a:xfrm>
              <a:off x="3480" y="896"/>
              <a:ext cx="8" cy="1"/>
            </a:xfrm>
            <a:prstGeom prst="line">
              <a:avLst/>
            </a:prstGeom>
            <a:noFill/>
            <a:ln w="12700">
              <a:solidFill>
                <a:srgbClr val="FFFF00"/>
              </a:solidFill>
              <a:round/>
              <a:headEnd/>
              <a:tailEnd/>
            </a:ln>
          </p:spPr>
          <p:txBody>
            <a:bodyPr/>
            <a:lstStyle/>
            <a:p>
              <a:endParaRPr lang="ru-RU"/>
            </a:p>
          </p:txBody>
        </p:sp>
        <p:sp>
          <p:nvSpPr>
            <p:cNvPr id="218254" name="Line 74"/>
            <p:cNvSpPr>
              <a:spLocks noChangeShapeType="1"/>
            </p:cNvSpPr>
            <p:nvPr/>
          </p:nvSpPr>
          <p:spPr bwMode="auto">
            <a:xfrm>
              <a:off x="3512" y="896"/>
              <a:ext cx="8" cy="1"/>
            </a:xfrm>
            <a:prstGeom prst="line">
              <a:avLst/>
            </a:prstGeom>
            <a:noFill/>
            <a:ln w="12700">
              <a:solidFill>
                <a:srgbClr val="FFFF00"/>
              </a:solidFill>
              <a:round/>
              <a:headEnd/>
              <a:tailEnd/>
            </a:ln>
          </p:spPr>
          <p:txBody>
            <a:bodyPr/>
            <a:lstStyle/>
            <a:p>
              <a:endParaRPr lang="ru-RU"/>
            </a:p>
          </p:txBody>
        </p:sp>
        <p:sp>
          <p:nvSpPr>
            <p:cNvPr id="218255" name="Line 75"/>
            <p:cNvSpPr>
              <a:spLocks noChangeShapeType="1"/>
            </p:cNvSpPr>
            <p:nvPr/>
          </p:nvSpPr>
          <p:spPr bwMode="auto">
            <a:xfrm>
              <a:off x="3544" y="896"/>
              <a:ext cx="8" cy="1"/>
            </a:xfrm>
            <a:prstGeom prst="line">
              <a:avLst/>
            </a:prstGeom>
            <a:noFill/>
            <a:ln w="12700">
              <a:solidFill>
                <a:srgbClr val="FFFF00"/>
              </a:solidFill>
              <a:round/>
              <a:headEnd/>
              <a:tailEnd/>
            </a:ln>
          </p:spPr>
          <p:txBody>
            <a:bodyPr/>
            <a:lstStyle/>
            <a:p>
              <a:endParaRPr lang="ru-RU"/>
            </a:p>
          </p:txBody>
        </p:sp>
        <p:sp>
          <p:nvSpPr>
            <p:cNvPr id="218256" name="Line 76"/>
            <p:cNvSpPr>
              <a:spLocks noChangeShapeType="1"/>
            </p:cNvSpPr>
            <p:nvPr/>
          </p:nvSpPr>
          <p:spPr bwMode="auto">
            <a:xfrm>
              <a:off x="3576" y="896"/>
              <a:ext cx="8" cy="1"/>
            </a:xfrm>
            <a:prstGeom prst="line">
              <a:avLst/>
            </a:prstGeom>
            <a:noFill/>
            <a:ln w="12700">
              <a:solidFill>
                <a:srgbClr val="FFFF00"/>
              </a:solidFill>
              <a:round/>
              <a:headEnd/>
              <a:tailEnd/>
            </a:ln>
          </p:spPr>
          <p:txBody>
            <a:bodyPr/>
            <a:lstStyle/>
            <a:p>
              <a:endParaRPr lang="ru-RU"/>
            </a:p>
          </p:txBody>
        </p:sp>
        <p:sp>
          <p:nvSpPr>
            <p:cNvPr id="218257" name="Line 77"/>
            <p:cNvSpPr>
              <a:spLocks noChangeShapeType="1"/>
            </p:cNvSpPr>
            <p:nvPr/>
          </p:nvSpPr>
          <p:spPr bwMode="auto">
            <a:xfrm>
              <a:off x="3608" y="896"/>
              <a:ext cx="8" cy="1"/>
            </a:xfrm>
            <a:prstGeom prst="line">
              <a:avLst/>
            </a:prstGeom>
            <a:noFill/>
            <a:ln w="12700">
              <a:solidFill>
                <a:srgbClr val="FFFF00"/>
              </a:solidFill>
              <a:round/>
              <a:headEnd/>
              <a:tailEnd/>
            </a:ln>
          </p:spPr>
          <p:txBody>
            <a:bodyPr/>
            <a:lstStyle/>
            <a:p>
              <a:endParaRPr lang="ru-RU"/>
            </a:p>
          </p:txBody>
        </p:sp>
        <p:sp>
          <p:nvSpPr>
            <p:cNvPr id="218258" name="Line 78"/>
            <p:cNvSpPr>
              <a:spLocks noChangeShapeType="1"/>
            </p:cNvSpPr>
            <p:nvPr/>
          </p:nvSpPr>
          <p:spPr bwMode="auto">
            <a:xfrm>
              <a:off x="3640" y="896"/>
              <a:ext cx="8" cy="1"/>
            </a:xfrm>
            <a:prstGeom prst="line">
              <a:avLst/>
            </a:prstGeom>
            <a:noFill/>
            <a:ln w="12700">
              <a:solidFill>
                <a:srgbClr val="FFFF00"/>
              </a:solidFill>
              <a:round/>
              <a:headEnd/>
              <a:tailEnd/>
            </a:ln>
          </p:spPr>
          <p:txBody>
            <a:bodyPr/>
            <a:lstStyle/>
            <a:p>
              <a:endParaRPr lang="ru-RU"/>
            </a:p>
          </p:txBody>
        </p:sp>
        <p:sp>
          <p:nvSpPr>
            <p:cNvPr id="218259" name="Line 79"/>
            <p:cNvSpPr>
              <a:spLocks noChangeShapeType="1"/>
            </p:cNvSpPr>
            <p:nvPr/>
          </p:nvSpPr>
          <p:spPr bwMode="auto">
            <a:xfrm>
              <a:off x="3672" y="896"/>
              <a:ext cx="8" cy="1"/>
            </a:xfrm>
            <a:prstGeom prst="line">
              <a:avLst/>
            </a:prstGeom>
            <a:noFill/>
            <a:ln w="12700">
              <a:solidFill>
                <a:srgbClr val="FFFF00"/>
              </a:solidFill>
              <a:round/>
              <a:headEnd/>
              <a:tailEnd/>
            </a:ln>
          </p:spPr>
          <p:txBody>
            <a:bodyPr/>
            <a:lstStyle/>
            <a:p>
              <a:endParaRPr lang="ru-RU"/>
            </a:p>
          </p:txBody>
        </p:sp>
        <p:sp>
          <p:nvSpPr>
            <p:cNvPr id="218260" name="Line 80"/>
            <p:cNvSpPr>
              <a:spLocks noChangeShapeType="1"/>
            </p:cNvSpPr>
            <p:nvPr/>
          </p:nvSpPr>
          <p:spPr bwMode="auto">
            <a:xfrm>
              <a:off x="3704" y="896"/>
              <a:ext cx="8" cy="1"/>
            </a:xfrm>
            <a:prstGeom prst="line">
              <a:avLst/>
            </a:prstGeom>
            <a:noFill/>
            <a:ln w="12700">
              <a:solidFill>
                <a:srgbClr val="FFFF00"/>
              </a:solidFill>
              <a:round/>
              <a:headEnd/>
              <a:tailEnd/>
            </a:ln>
          </p:spPr>
          <p:txBody>
            <a:bodyPr/>
            <a:lstStyle/>
            <a:p>
              <a:endParaRPr lang="ru-RU"/>
            </a:p>
          </p:txBody>
        </p:sp>
        <p:sp>
          <p:nvSpPr>
            <p:cNvPr id="218261" name="Line 81"/>
            <p:cNvSpPr>
              <a:spLocks noChangeShapeType="1"/>
            </p:cNvSpPr>
            <p:nvPr/>
          </p:nvSpPr>
          <p:spPr bwMode="auto">
            <a:xfrm>
              <a:off x="3736" y="896"/>
              <a:ext cx="8" cy="1"/>
            </a:xfrm>
            <a:prstGeom prst="line">
              <a:avLst/>
            </a:prstGeom>
            <a:noFill/>
            <a:ln w="12700">
              <a:solidFill>
                <a:srgbClr val="FFFF00"/>
              </a:solidFill>
              <a:round/>
              <a:headEnd/>
              <a:tailEnd/>
            </a:ln>
          </p:spPr>
          <p:txBody>
            <a:bodyPr/>
            <a:lstStyle/>
            <a:p>
              <a:endParaRPr lang="ru-RU"/>
            </a:p>
          </p:txBody>
        </p:sp>
        <p:sp>
          <p:nvSpPr>
            <p:cNvPr id="218262" name="Line 82"/>
            <p:cNvSpPr>
              <a:spLocks noChangeShapeType="1"/>
            </p:cNvSpPr>
            <p:nvPr/>
          </p:nvSpPr>
          <p:spPr bwMode="auto">
            <a:xfrm>
              <a:off x="3768" y="896"/>
              <a:ext cx="8" cy="1"/>
            </a:xfrm>
            <a:prstGeom prst="line">
              <a:avLst/>
            </a:prstGeom>
            <a:noFill/>
            <a:ln w="12700">
              <a:solidFill>
                <a:srgbClr val="FFFF00"/>
              </a:solidFill>
              <a:round/>
              <a:headEnd/>
              <a:tailEnd/>
            </a:ln>
          </p:spPr>
          <p:txBody>
            <a:bodyPr/>
            <a:lstStyle/>
            <a:p>
              <a:endParaRPr lang="ru-RU"/>
            </a:p>
          </p:txBody>
        </p:sp>
        <p:sp>
          <p:nvSpPr>
            <p:cNvPr id="218263" name="Line 83"/>
            <p:cNvSpPr>
              <a:spLocks noChangeShapeType="1"/>
            </p:cNvSpPr>
            <p:nvPr/>
          </p:nvSpPr>
          <p:spPr bwMode="auto">
            <a:xfrm>
              <a:off x="3800" y="896"/>
              <a:ext cx="8" cy="1"/>
            </a:xfrm>
            <a:prstGeom prst="line">
              <a:avLst/>
            </a:prstGeom>
            <a:noFill/>
            <a:ln w="12700">
              <a:solidFill>
                <a:srgbClr val="FFFF00"/>
              </a:solidFill>
              <a:round/>
              <a:headEnd/>
              <a:tailEnd/>
            </a:ln>
          </p:spPr>
          <p:txBody>
            <a:bodyPr/>
            <a:lstStyle/>
            <a:p>
              <a:endParaRPr lang="ru-RU"/>
            </a:p>
          </p:txBody>
        </p:sp>
        <p:sp>
          <p:nvSpPr>
            <p:cNvPr id="218264" name="Line 84"/>
            <p:cNvSpPr>
              <a:spLocks noChangeShapeType="1"/>
            </p:cNvSpPr>
            <p:nvPr/>
          </p:nvSpPr>
          <p:spPr bwMode="auto">
            <a:xfrm>
              <a:off x="3832" y="896"/>
              <a:ext cx="8" cy="1"/>
            </a:xfrm>
            <a:prstGeom prst="line">
              <a:avLst/>
            </a:prstGeom>
            <a:noFill/>
            <a:ln w="12700">
              <a:solidFill>
                <a:srgbClr val="FFFF00"/>
              </a:solidFill>
              <a:round/>
              <a:headEnd/>
              <a:tailEnd/>
            </a:ln>
          </p:spPr>
          <p:txBody>
            <a:bodyPr/>
            <a:lstStyle/>
            <a:p>
              <a:endParaRPr lang="ru-RU"/>
            </a:p>
          </p:txBody>
        </p:sp>
        <p:sp>
          <p:nvSpPr>
            <p:cNvPr id="218265" name="Line 85"/>
            <p:cNvSpPr>
              <a:spLocks noChangeShapeType="1"/>
            </p:cNvSpPr>
            <p:nvPr/>
          </p:nvSpPr>
          <p:spPr bwMode="auto">
            <a:xfrm>
              <a:off x="3864" y="896"/>
              <a:ext cx="8" cy="1"/>
            </a:xfrm>
            <a:prstGeom prst="line">
              <a:avLst/>
            </a:prstGeom>
            <a:noFill/>
            <a:ln w="12700">
              <a:solidFill>
                <a:srgbClr val="FFFF00"/>
              </a:solidFill>
              <a:round/>
              <a:headEnd/>
              <a:tailEnd/>
            </a:ln>
          </p:spPr>
          <p:txBody>
            <a:bodyPr/>
            <a:lstStyle/>
            <a:p>
              <a:endParaRPr lang="ru-RU"/>
            </a:p>
          </p:txBody>
        </p:sp>
        <p:sp>
          <p:nvSpPr>
            <p:cNvPr id="218266" name="Line 86"/>
            <p:cNvSpPr>
              <a:spLocks noChangeShapeType="1"/>
            </p:cNvSpPr>
            <p:nvPr/>
          </p:nvSpPr>
          <p:spPr bwMode="auto">
            <a:xfrm>
              <a:off x="3896" y="896"/>
              <a:ext cx="8" cy="1"/>
            </a:xfrm>
            <a:prstGeom prst="line">
              <a:avLst/>
            </a:prstGeom>
            <a:noFill/>
            <a:ln w="12700">
              <a:solidFill>
                <a:srgbClr val="FFFF00"/>
              </a:solidFill>
              <a:round/>
              <a:headEnd/>
              <a:tailEnd/>
            </a:ln>
          </p:spPr>
          <p:txBody>
            <a:bodyPr/>
            <a:lstStyle/>
            <a:p>
              <a:endParaRPr lang="ru-RU"/>
            </a:p>
          </p:txBody>
        </p:sp>
        <p:sp>
          <p:nvSpPr>
            <p:cNvPr id="218267" name="Line 87"/>
            <p:cNvSpPr>
              <a:spLocks noChangeShapeType="1"/>
            </p:cNvSpPr>
            <p:nvPr/>
          </p:nvSpPr>
          <p:spPr bwMode="auto">
            <a:xfrm>
              <a:off x="3920" y="896"/>
              <a:ext cx="8" cy="1"/>
            </a:xfrm>
            <a:prstGeom prst="line">
              <a:avLst/>
            </a:prstGeom>
            <a:noFill/>
            <a:ln w="12700">
              <a:solidFill>
                <a:srgbClr val="FFFF00"/>
              </a:solidFill>
              <a:round/>
              <a:headEnd/>
              <a:tailEnd/>
            </a:ln>
          </p:spPr>
          <p:txBody>
            <a:bodyPr/>
            <a:lstStyle/>
            <a:p>
              <a:endParaRPr lang="ru-RU"/>
            </a:p>
          </p:txBody>
        </p:sp>
      </p:grpSp>
      <p:grpSp>
        <p:nvGrpSpPr>
          <p:cNvPr id="218181" name="Group 88"/>
          <p:cNvGrpSpPr>
            <a:grpSpLocks/>
          </p:cNvGrpSpPr>
          <p:nvPr/>
        </p:nvGrpSpPr>
        <p:grpSpPr bwMode="auto">
          <a:xfrm>
            <a:off x="5245100" y="1866900"/>
            <a:ext cx="977900" cy="1588"/>
            <a:chOff x="3304" y="1176"/>
            <a:chExt cx="616" cy="1"/>
          </a:xfrm>
        </p:grpSpPr>
        <p:sp>
          <p:nvSpPr>
            <p:cNvPr id="218229" name="Line 89"/>
            <p:cNvSpPr>
              <a:spLocks noChangeShapeType="1"/>
            </p:cNvSpPr>
            <p:nvPr/>
          </p:nvSpPr>
          <p:spPr bwMode="auto">
            <a:xfrm>
              <a:off x="3304" y="1176"/>
              <a:ext cx="8" cy="1"/>
            </a:xfrm>
            <a:prstGeom prst="line">
              <a:avLst/>
            </a:prstGeom>
            <a:noFill/>
            <a:ln w="12700">
              <a:solidFill>
                <a:srgbClr val="FFFF00"/>
              </a:solidFill>
              <a:round/>
              <a:headEnd/>
              <a:tailEnd/>
            </a:ln>
          </p:spPr>
          <p:txBody>
            <a:bodyPr/>
            <a:lstStyle/>
            <a:p>
              <a:endParaRPr lang="ru-RU"/>
            </a:p>
          </p:txBody>
        </p:sp>
        <p:sp>
          <p:nvSpPr>
            <p:cNvPr id="218230" name="Line 90"/>
            <p:cNvSpPr>
              <a:spLocks noChangeShapeType="1"/>
            </p:cNvSpPr>
            <p:nvPr/>
          </p:nvSpPr>
          <p:spPr bwMode="auto">
            <a:xfrm>
              <a:off x="3336" y="1176"/>
              <a:ext cx="8" cy="1"/>
            </a:xfrm>
            <a:prstGeom prst="line">
              <a:avLst/>
            </a:prstGeom>
            <a:noFill/>
            <a:ln w="12700">
              <a:solidFill>
                <a:srgbClr val="FFFF00"/>
              </a:solidFill>
              <a:round/>
              <a:headEnd/>
              <a:tailEnd/>
            </a:ln>
          </p:spPr>
          <p:txBody>
            <a:bodyPr/>
            <a:lstStyle/>
            <a:p>
              <a:endParaRPr lang="ru-RU"/>
            </a:p>
          </p:txBody>
        </p:sp>
        <p:sp>
          <p:nvSpPr>
            <p:cNvPr id="218231" name="Line 91"/>
            <p:cNvSpPr>
              <a:spLocks noChangeShapeType="1"/>
            </p:cNvSpPr>
            <p:nvPr/>
          </p:nvSpPr>
          <p:spPr bwMode="auto">
            <a:xfrm>
              <a:off x="3368" y="1176"/>
              <a:ext cx="8" cy="1"/>
            </a:xfrm>
            <a:prstGeom prst="line">
              <a:avLst/>
            </a:prstGeom>
            <a:noFill/>
            <a:ln w="12700">
              <a:solidFill>
                <a:srgbClr val="FFFF00"/>
              </a:solidFill>
              <a:round/>
              <a:headEnd/>
              <a:tailEnd/>
            </a:ln>
          </p:spPr>
          <p:txBody>
            <a:bodyPr/>
            <a:lstStyle/>
            <a:p>
              <a:endParaRPr lang="ru-RU"/>
            </a:p>
          </p:txBody>
        </p:sp>
        <p:sp>
          <p:nvSpPr>
            <p:cNvPr id="218232" name="Line 92"/>
            <p:cNvSpPr>
              <a:spLocks noChangeShapeType="1"/>
            </p:cNvSpPr>
            <p:nvPr/>
          </p:nvSpPr>
          <p:spPr bwMode="auto">
            <a:xfrm>
              <a:off x="3400" y="1176"/>
              <a:ext cx="8" cy="1"/>
            </a:xfrm>
            <a:prstGeom prst="line">
              <a:avLst/>
            </a:prstGeom>
            <a:noFill/>
            <a:ln w="12700">
              <a:solidFill>
                <a:srgbClr val="FFFF00"/>
              </a:solidFill>
              <a:round/>
              <a:headEnd/>
              <a:tailEnd/>
            </a:ln>
          </p:spPr>
          <p:txBody>
            <a:bodyPr/>
            <a:lstStyle/>
            <a:p>
              <a:endParaRPr lang="ru-RU"/>
            </a:p>
          </p:txBody>
        </p:sp>
        <p:sp>
          <p:nvSpPr>
            <p:cNvPr id="218233" name="Line 93"/>
            <p:cNvSpPr>
              <a:spLocks noChangeShapeType="1"/>
            </p:cNvSpPr>
            <p:nvPr/>
          </p:nvSpPr>
          <p:spPr bwMode="auto">
            <a:xfrm>
              <a:off x="3432" y="1176"/>
              <a:ext cx="8" cy="1"/>
            </a:xfrm>
            <a:prstGeom prst="line">
              <a:avLst/>
            </a:prstGeom>
            <a:noFill/>
            <a:ln w="12700">
              <a:solidFill>
                <a:srgbClr val="FFFF00"/>
              </a:solidFill>
              <a:round/>
              <a:headEnd/>
              <a:tailEnd/>
            </a:ln>
          </p:spPr>
          <p:txBody>
            <a:bodyPr/>
            <a:lstStyle/>
            <a:p>
              <a:endParaRPr lang="ru-RU"/>
            </a:p>
          </p:txBody>
        </p:sp>
        <p:sp>
          <p:nvSpPr>
            <p:cNvPr id="218234" name="Line 94"/>
            <p:cNvSpPr>
              <a:spLocks noChangeShapeType="1"/>
            </p:cNvSpPr>
            <p:nvPr/>
          </p:nvSpPr>
          <p:spPr bwMode="auto">
            <a:xfrm>
              <a:off x="3464" y="1176"/>
              <a:ext cx="8" cy="1"/>
            </a:xfrm>
            <a:prstGeom prst="line">
              <a:avLst/>
            </a:prstGeom>
            <a:noFill/>
            <a:ln w="12700">
              <a:solidFill>
                <a:srgbClr val="FFFF00"/>
              </a:solidFill>
              <a:round/>
              <a:headEnd/>
              <a:tailEnd/>
            </a:ln>
          </p:spPr>
          <p:txBody>
            <a:bodyPr/>
            <a:lstStyle/>
            <a:p>
              <a:endParaRPr lang="ru-RU"/>
            </a:p>
          </p:txBody>
        </p:sp>
        <p:sp>
          <p:nvSpPr>
            <p:cNvPr id="218235" name="Line 95"/>
            <p:cNvSpPr>
              <a:spLocks noChangeShapeType="1"/>
            </p:cNvSpPr>
            <p:nvPr/>
          </p:nvSpPr>
          <p:spPr bwMode="auto">
            <a:xfrm>
              <a:off x="3496" y="1176"/>
              <a:ext cx="8" cy="1"/>
            </a:xfrm>
            <a:prstGeom prst="line">
              <a:avLst/>
            </a:prstGeom>
            <a:noFill/>
            <a:ln w="12700">
              <a:solidFill>
                <a:srgbClr val="FFFF00"/>
              </a:solidFill>
              <a:round/>
              <a:headEnd/>
              <a:tailEnd/>
            </a:ln>
          </p:spPr>
          <p:txBody>
            <a:bodyPr/>
            <a:lstStyle/>
            <a:p>
              <a:endParaRPr lang="ru-RU"/>
            </a:p>
          </p:txBody>
        </p:sp>
        <p:sp>
          <p:nvSpPr>
            <p:cNvPr id="218236" name="Line 96"/>
            <p:cNvSpPr>
              <a:spLocks noChangeShapeType="1"/>
            </p:cNvSpPr>
            <p:nvPr/>
          </p:nvSpPr>
          <p:spPr bwMode="auto">
            <a:xfrm>
              <a:off x="3528" y="1176"/>
              <a:ext cx="8" cy="1"/>
            </a:xfrm>
            <a:prstGeom prst="line">
              <a:avLst/>
            </a:prstGeom>
            <a:noFill/>
            <a:ln w="12700">
              <a:solidFill>
                <a:srgbClr val="FFFF00"/>
              </a:solidFill>
              <a:round/>
              <a:headEnd/>
              <a:tailEnd/>
            </a:ln>
          </p:spPr>
          <p:txBody>
            <a:bodyPr/>
            <a:lstStyle/>
            <a:p>
              <a:endParaRPr lang="ru-RU"/>
            </a:p>
          </p:txBody>
        </p:sp>
        <p:sp>
          <p:nvSpPr>
            <p:cNvPr id="218237" name="Line 97"/>
            <p:cNvSpPr>
              <a:spLocks noChangeShapeType="1"/>
            </p:cNvSpPr>
            <p:nvPr/>
          </p:nvSpPr>
          <p:spPr bwMode="auto">
            <a:xfrm>
              <a:off x="3560" y="1176"/>
              <a:ext cx="8" cy="1"/>
            </a:xfrm>
            <a:prstGeom prst="line">
              <a:avLst/>
            </a:prstGeom>
            <a:noFill/>
            <a:ln w="12700">
              <a:solidFill>
                <a:srgbClr val="FFFF00"/>
              </a:solidFill>
              <a:round/>
              <a:headEnd/>
              <a:tailEnd/>
            </a:ln>
          </p:spPr>
          <p:txBody>
            <a:bodyPr/>
            <a:lstStyle/>
            <a:p>
              <a:endParaRPr lang="ru-RU"/>
            </a:p>
          </p:txBody>
        </p:sp>
        <p:sp>
          <p:nvSpPr>
            <p:cNvPr id="218238" name="Line 98"/>
            <p:cNvSpPr>
              <a:spLocks noChangeShapeType="1"/>
            </p:cNvSpPr>
            <p:nvPr/>
          </p:nvSpPr>
          <p:spPr bwMode="auto">
            <a:xfrm>
              <a:off x="3592" y="1176"/>
              <a:ext cx="8" cy="1"/>
            </a:xfrm>
            <a:prstGeom prst="line">
              <a:avLst/>
            </a:prstGeom>
            <a:noFill/>
            <a:ln w="12700">
              <a:solidFill>
                <a:srgbClr val="FFFF00"/>
              </a:solidFill>
              <a:round/>
              <a:headEnd/>
              <a:tailEnd/>
            </a:ln>
          </p:spPr>
          <p:txBody>
            <a:bodyPr/>
            <a:lstStyle/>
            <a:p>
              <a:endParaRPr lang="ru-RU"/>
            </a:p>
          </p:txBody>
        </p:sp>
        <p:sp>
          <p:nvSpPr>
            <p:cNvPr id="218239" name="Line 99"/>
            <p:cNvSpPr>
              <a:spLocks noChangeShapeType="1"/>
            </p:cNvSpPr>
            <p:nvPr/>
          </p:nvSpPr>
          <p:spPr bwMode="auto">
            <a:xfrm>
              <a:off x="3624" y="1176"/>
              <a:ext cx="8" cy="1"/>
            </a:xfrm>
            <a:prstGeom prst="line">
              <a:avLst/>
            </a:prstGeom>
            <a:noFill/>
            <a:ln w="12700">
              <a:solidFill>
                <a:srgbClr val="FFFF00"/>
              </a:solidFill>
              <a:round/>
              <a:headEnd/>
              <a:tailEnd/>
            </a:ln>
          </p:spPr>
          <p:txBody>
            <a:bodyPr/>
            <a:lstStyle/>
            <a:p>
              <a:endParaRPr lang="ru-RU"/>
            </a:p>
          </p:txBody>
        </p:sp>
        <p:sp>
          <p:nvSpPr>
            <p:cNvPr id="218240" name="Line 100"/>
            <p:cNvSpPr>
              <a:spLocks noChangeShapeType="1"/>
            </p:cNvSpPr>
            <p:nvPr/>
          </p:nvSpPr>
          <p:spPr bwMode="auto">
            <a:xfrm>
              <a:off x="3656" y="1176"/>
              <a:ext cx="8" cy="1"/>
            </a:xfrm>
            <a:prstGeom prst="line">
              <a:avLst/>
            </a:prstGeom>
            <a:noFill/>
            <a:ln w="12700">
              <a:solidFill>
                <a:srgbClr val="FFFF00"/>
              </a:solidFill>
              <a:round/>
              <a:headEnd/>
              <a:tailEnd/>
            </a:ln>
          </p:spPr>
          <p:txBody>
            <a:bodyPr/>
            <a:lstStyle/>
            <a:p>
              <a:endParaRPr lang="ru-RU"/>
            </a:p>
          </p:txBody>
        </p:sp>
        <p:sp>
          <p:nvSpPr>
            <p:cNvPr id="218241" name="Line 101"/>
            <p:cNvSpPr>
              <a:spLocks noChangeShapeType="1"/>
            </p:cNvSpPr>
            <p:nvPr/>
          </p:nvSpPr>
          <p:spPr bwMode="auto">
            <a:xfrm>
              <a:off x="3688" y="1176"/>
              <a:ext cx="8" cy="1"/>
            </a:xfrm>
            <a:prstGeom prst="line">
              <a:avLst/>
            </a:prstGeom>
            <a:noFill/>
            <a:ln w="12700">
              <a:solidFill>
                <a:srgbClr val="FFFF00"/>
              </a:solidFill>
              <a:round/>
              <a:headEnd/>
              <a:tailEnd/>
            </a:ln>
          </p:spPr>
          <p:txBody>
            <a:bodyPr/>
            <a:lstStyle/>
            <a:p>
              <a:endParaRPr lang="ru-RU"/>
            </a:p>
          </p:txBody>
        </p:sp>
        <p:sp>
          <p:nvSpPr>
            <p:cNvPr id="218242" name="Line 102"/>
            <p:cNvSpPr>
              <a:spLocks noChangeShapeType="1"/>
            </p:cNvSpPr>
            <p:nvPr/>
          </p:nvSpPr>
          <p:spPr bwMode="auto">
            <a:xfrm>
              <a:off x="3720" y="1176"/>
              <a:ext cx="8" cy="1"/>
            </a:xfrm>
            <a:prstGeom prst="line">
              <a:avLst/>
            </a:prstGeom>
            <a:noFill/>
            <a:ln w="12700">
              <a:solidFill>
                <a:srgbClr val="FFFF00"/>
              </a:solidFill>
              <a:round/>
              <a:headEnd/>
              <a:tailEnd/>
            </a:ln>
          </p:spPr>
          <p:txBody>
            <a:bodyPr/>
            <a:lstStyle/>
            <a:p>
              <a:endParaRPr lang="ru-RU"/>
            </a:p>
          </p:txBody>
        </p:sp>
        <p:sp>
          <p:nvSpPr>
            <p:cNvPr id="218243" name="Line 103"/>
            <p:cNvSpPr>
              <a:spLocks noChangeShapeType="1"/>
            </p:cNvSpPr>
            <p:nvPr/>
          </p:nvSpPr>
          <p:spPr bwMode="auto">
            <a:xfrm>
              <a:off x="3752" y="1176"/>
              <a:ext cx="8" cy="1"/>
            </a:xfrm>
            <a:prstGeom prst="line">
              <a:avLst/>
            </a:prstGeom>
            <a:noFill/>
            <a:ln w="12700">
              <a:solidFill>
                <a:srgbClr val="FFFF00"/>
              </a:solidFill>
              <a:round/>
              <a:headEnd/>
              <a:tailEnd/>
            </a:ln>
          </p:spPr>
          <p:txBody>
            <a:bodyPr/>
            <a:lstStyle/>
            <a:p>
              <a:endParaRPr lang="ru-RU"/>
            </a:p>
          </p:txBody>
        </p:sp>
        <p:sp>
          <p:nvSpPr>
            <p:cNvPr id="218244" name="Line 104"/>
            <p:cNvSpPr>
              <a:spLocks noChangeShapeType="1"/>
            </p:cNvSpPr>
            <p:nvPr/>
          </p:nvSpPr>
          <p:spPr bwMode="auto">
            <a:xfrm>
              <a:off x="3784" y="1176"/>
              <a:ext cx="8" cy="1"/>
            </a:xfrm>
            <a:prstGeom prst="line">
              <a:avLst/>
            </a:prstGeom>
            <a:noFill/>
            <a:ln w="12700">
              <a:solidFill>
                <a:srgbClr val="FFFF00"/>
              </a:solidFill>
              <a:round/>
              <a:headEnd/>
              <a:tailEnd/>
            </a:ln>
          </p:spPr>
          <p:txBody>
            <a:bodyPr/>
            <a:lstStyle/>
            <a:p>
              <a:endParaRPr lang="ru-RU"/>
            </a:p>
          </p:txBody>
        </p:sp>
        <p:sp>
          <p:nvSpPr>
            <p:cNvPr id="218245" name="Line 105"/>
            <p:cNvSpPr>
              <a:spLocks noChangeShapeType="1"/>
            </p:cNvSpPr>
            <p:nvPr/>
          </p:nvSpPr>
          <p:spPr bwMode="auto">
            <a:xfrm>
              <a:off x="3816" y="1176"/>
              <a:ext cx="8" cy="1"/>
            </a:xfrm>
            <a:prstGeom prst="line">
              <a:avLst/>
            </a:prstGeom>
            <a:noFill/>
            <a:ln w="12700">
              <a:solidFill>
                <a:srgbClr val="FFFF00"/>
              </a:solidFill>
              <a:round/>
              <a:headEnd/>
              <a:tailEnd/>
            </a:ln>
          </p:spPr>
          <p:txBody>
            <a:bodyPr/>
            <a:lstStyle/>
            <a:p>
              <a:endParaRPr lang="ru-RU"/>
            </a:p>
          </p:txBody>
        </p:sp>
        <p:sp>
          <p:nvSpPr>
            <p:cNvPr id="218246" name="Line 106"/>
            <p:cNvSpPr>
              <a:spLocks noChangeShapeType="1"/>
            </p:cNvSpPr>
            <p:nvPr/>
          </p:nvSpPr>
          <p:spPr bwMode="auto">
            <a:xfrm>
              <a:off x="3848" y="1176"/>
              <a:ext cx="8" cy="1"/>
            </a:xfrm>
            <a:prstGeom prst="line">
              <a:avLst/>
            </a:prstGeom>
            <a:noFill/>
            <a:ln w="12700">
              <a:solidFill>
                <a:srgbClr val="FFFF00"/>
              </a:solidFill>
              <a:round/>
              <a:headEnd/>
              <a:tailEnd/>
            </a:ln>
          </p:spPr>
          <p:txBody>
            <a:bodyPr/>
            <a:lstStyle/>
            <a:p>
              <a:endParaRPr lang="ru-RU"/>
            </a:p>
          </p:txBody>
        </p:sp>
        <p:sp>
          <p:nvSpPr>
            <p:cNvPr id="218247" name="Line 107"/>
            <p:cNvSpPr>
              <a:spLocks noChangeShapeType="1"/>
            </p:cNvSpPr>
            <p:nvPr/>
          </p:nvSpPr>
          <p:spPr bwMode="auto">
            <a:xfrm>
              <a:off x="3880" y="1176"/>
              <a:ext cx="8" cy="1"/>
            </a:xfrm>
            <a:prstGeom prst="line">
              <a:avLst/>
            </a:prstGeom>
            <a:noFill/>
            <a:ln w="12700">
              <a:solidFill>
                <a:srgbClr val="FFFF00"/>
              </a:solidFill>
              <a:round/>
              <a:headEnd/>
              <a:tailEnd/>
            </a:ln>
          </p:spPr>
          <p:txBody>
            <a:bodyPr/>
            <a:lstStyle/>
            <a:p>
              <a:endParaRPr lang="ru-RU"/>
            </a:p>
          </p:txBody>
        </p:sp>
        <p:sp>
          <p:nvSpPr>
            <p:cNvPr id="218248" name="Line 108"/>
            <p:cNvSpPr>
              <a:spLocks noChangeShapeType="1"/>
            </p:cNvSpPr>
            <p:nvPr/>
          </p:nvSpPr>
          <p:spPr bwMode="auto">
            <a:xfrm>
              <a:off x="3912" y="1176"/>
              <a:ext cx="8" cy="1"/>
            </a:xfrm>
            <a:prstGeom prst="line">
              <a:avLst/>
            </a:prstGeom>
            <a:noFill/>
            <a:ln w="12700">
              <a:solidFill>
                <a:srgbClr val="FFFF00"/>
              </a:solidFill>
              <a:round/>
              <a:headEnd/>
              <a:tailEnd/>
            </a:ln>
          </p:spPr>
          <p:txBody>
            <a:bodyPr/>
            <a:lstStyle/>
            <a:p>
              <a:endParaRPr lang="ru-RU"/>
            </a:p>
          </p:txBody>
        </p:sp>
      </p:grpSp>
      <p:sp>
        <p:nvSpPr>
          <p:cNvPr id="218182" name="Rectangle 109"/>
          <p:cNvSpPr>
            <a:spLocks noChangeArrowheads="1"/>
          </p:cNvSpPr>
          <p:nvPr/>
        </p:nvSpPr>
        <p:spPr bwMode="auto">
          <a:xfrm>
            <a:off x="6356350" y="1365250"/>
            <a:ext cx="1219200" cy="182563"/>
          </a:xfrm>
          <a:prstGeom prst="rect">
            <a:avLst/>
          </a:prstGeom>
          <a:noFill/>
          <a:ln w="9525">
            <a:noFill/>
            <a:miter lim="800000"/>
            <a:headEnd/>
            <a:tailEnd/>
          </a:ln>
        </p:spPr>
        <p:txBody>
          <a:bodyPr wrap="none" lIns="0" tIns="0" rIns="0" bIns="0">
            <a:spAutoFit/>
          </a:bodyPr>
          <a:lstStyle/>
          <a:p>
            <a:r>
              <a:rPr lang="en-US" altLang="ja-JP" sz="1200" b="1"/>
              <a:t>mitochondria  55</a:t>
            </a:r>
            <a:endParaRPr lang="en-US" altLang="ja-JP" sz="2400" b="1"/>
          </a:p>
        </p:txBody>
      </p:sp>
      <p:sp>
        <p:nvSpPr>
          <p:cNvPr id="218183" name="Rectangle 110"/>
          <p:cNvSpPr>
            <a:spLocks noChangeArrowheads="1"/>
          </p:cNvSpPr>
          <p:nvPr/>
        </p:nvSpPr>
        <p:spPr bwMode="auto">
          <a:xfrm>
            <a:off x="6369050" y="1809750"/>
            <a:ext cx="1160463" cy="182563"/>
          </a:xfrm>
          <a:prstGeom prst="rect">
            <a:avLst/>
          </a:prstGeom>
          <a:noFill/>
          <a:ln w="9525">
            <a:noFill/>
            <a:miter lim="800000"/>
            <a:headEnd/>
            <a:tailEnd/>
          </a:ln>
        </p:spPr>
        <p:txBody>
          <a:bodyPr wrap="none" lIns="0" tIns="0" rIns="0" bIns="0">
            <a:spAutoFit/>
          </a:bodyPr>
          <a:lstStyle/>
          <a:p>
            <a:r>
              <a:rPr lang="en-US" altLang="ja-JP" sz="1200" b="1"/>
              <a:t>chloroplasts  45</a:t>
            </a:r>
            <a:endParaRPr lang="en-US" altLang="ja-JP" sz="2400" b="1"/>
          </a:p>
        </p:txBody>
      </p:sp>
      <p:sp>
        <p:nvSpPr>
          <p:cNvPr id="218184" name="Line 111"/>
          <p:cNvSpPr>
            <a:spLocks noChangeShapeType="1"/>
          </p:cNvSpPr>
          <p:nvPr/>
        </p:nvSpPr>
        <p:spPr bwMode="auto">
          <a:xfrm>
            <a:off x="7708900" y="4495800"/>
            <a:ext cx="1588" cy="1879600"/>
          </a:xfrm>
          <a:prstGeom prst="line">
            <a:avLst/>
          </a:prstGeom>
          <a:noFill/>
          <a:ln w="12700">
            <a:solidFill>
              <a:schemeClr val="tx1"/>
            </a:solidFill>
            <a:round/>
            <a:headEnd/>
            <a:tailEnd/>
          </a:ln>
        </p:spPr>
        <p:txBody>
          <a:bodyPr/>
          <a:lstStyle/>
          <a:p>
            <a:endParaRPr lang="ru-RU"/>
          </a:p>
        </p:txBody>
      </p:sp>
      <p:sp>
        <p:nvSpPr>
          <p:cNvPr id="218185" name="Line 112"/>
          <p:cNvSpPr>
            <a:spLocks noChangeShapeType="1"/>
          </p:cNvSpPr>
          <p:nvPr/>
        </p:nvSpPr>
        <p:spPr bwMode="auto">
          <a:xfrm flipH="1">
            <a:off x="7594600" y="4495800"/>
            <a:ext cx="114300" cy="1588"/>
          </a:xfrm>
          <a:prstGeom prst="line">
            <a:avLst/>
          </a:prstGeom>
          <a:noFill/>
          <a:ln w="12700">
            <a:solidFill>
              <a:schemeClr val="tx1"/>
            </a:solidFill>
            <a:round/>
            <a:headEnd/>
            <a:tailEnd/>
          </a:ln>
        </p:spPr>
        <p:txBody>
          <a:bodyPr/>
          <a:lstStyle/>
          <a:p>
            <a:endParaRPr lang="ru-RU"/>
          </a:p>
        </p:txBody>
      </p:sp>
      <p:sp>
        <p:nvSpPr>
          <p:cNvPr id="218186" name="Line 113"/>
          <p:cNvSpPr>
            <a:spLocks noChangeShapeType="1"/>
          </p:cNvSpPr>
          <p:nvPr/>
        </p:nvSpPr>
        <p:spPr bwMode="auto">
          <a:xfrm flipH="1">
            <a:off x="7594600" y="6375400"/>
            <a:ext cx="114300" cy="1588"/>
          </a:xfrm>
          <a:prstGeom prst="line">
            <a:avLst/>
          </a:prstGeom>
          <a:noFill/>
          <a:ln w="12700">
            <a:solidFill>
              <a:schemeClr val="tx1"/>
            </a:solidFill>
            <a:round/>
            <a:headEnd/>
            <a:tailEnd/>
          </a:ln>
        </p:spPr>
        <p:txBody>
          <a:bodyPr/>
          <a:lstStyle/>
          <a:p>
            <a:endParaRPr lang="ru-RU"/>
          </a:p>
        </p:txBody>
      </p:sp>
      <p:sp>
        <p:nvSpPr>
          <p:cNvPr id="218187" name="Line 114"/>
          <p:cNvSpPr>
            <a:spLocks noChangeShapeType="1"/>
          </p:cNvSpPr>
          <p:nvPr/>
        </p:nvSpPr>
        <p:spPr bwMode="auto">
          <a:xfrm>
            <a:off x="7708900" y="1295400"/>
            <a:ext cx="1588" cy="1244600"/>
          </a:xfrm>
          <a:prstGeom prst="line">
            <a:avLst/>
          </a:prstGeom>
          <a:noFill/>
          <a:ln w="12700">
            <a:solidFill>
              <a:schemeClr val="tx1"/>
            </a:solidFill>
            <a:round/>
            <a:headEnd/>
            <a:tailEnd/>
          </a:ln>
        </p:spPr>
        <p:txBody>
          <a:bodyPr/>
          <a:lstStyle/>
          <a:p>
            <a:endParaRPr lang="ru-RU"/>
          </a:p>
        </p:txBody>
      </p:sp>
      <p:sp>
        <p:nvSpPr>
          <p:cNvPr id="218188" name="Line 115"/>
          <p:cNvSpPr>
            <a:spLocks noChangeShapeType="1"/>
          </p:cNvSpPr>
          <p:nvPr/>
        </p:nvSpPr>
        <p:spPr bwMode="auto">
          <a:xfrm>
            <a:off x="7569200" y="1295400"/>
            <a:ext cx="139700" cy="1588"/>
          </a:xfrm>
          <a:prstGeom prst="line">
            <a:avLst/>
          </a:prstGeom>
          <a:noFill/>
          <a:ln w="12700">
            <a:solidFill>
              <a:schemeClr val="tx1"/>
            </a:solidFill>
            <a:round/>
            <a:headEnd/>
            <a:tailEnd/>
          </a:ln>
        </p:spPr>
        <p:txBody>
          <a:bodyPr/>
          <a:lstStyle/>
          <a:p>
            <a:endParaRPr lang="ru-RU"/>
          </a:p>
        </p:txBody>
      </p:sp>
      <p:sp>
        <p:nvSpPr>
          <p:cNvPr id="218189" name="Line 116"/>
          <p:cNvSpPr>
            <a:spLocks noChangeShapeType="1"/>
          </p:cNvSpPr>
          <p:nvPr/>
        </p:nvSpPr>
        <p:spPr bwMode="auto">
          <a:xfrm>
            <a:off x="7569200" y="2540000"/>
            <a:ext cx="139700" cy="1588"/>
          </a:xfrm>
          <a:prstGeom prst="line">
            <a:avLst/>
          </a:prstGeom>
          <a:noFill/>
          <a:ln w="12700">
            <a:solidFill>
              <a:schemeClr val="tx1"/>
            </a:solidFill>
            <a:round/>
            <a:headEnd/>
            <a:tailEnd/>
          </a:ln>
        </p:spPr>
        <p:txBody>
          <a:bodyPr/>
          <a:lstStyle/>
          <a:p>
            <a:endParaRPr lang="ru-RU"/>
          </a:p>
        </p:txBody>
      </p:sp>
      <p:sp>
        <p:nvSpPr>
          <p:cNvPr id="218190" name="Rectangle 117"/>
          <p:cNvSpPr>
            <a:spLocks noChangeArrowheads="1"/>
          </p:cNvSpPr>
          <p:nvPr/>
        </p:nvSpPr>
        <p:spPr bwMode="auto">
          <a:xfrm rot="5400000">
            <a:off x="5726113" y="3589338"/>
            <a:ext cx="1058862" cy="182562"/>
          </a:xfrm>
          <a:prstGeom prst="rect">
            <a:avLst/>
          </a:prstGeom>
          <a:noFill/>
          <a:ln w="9525">
            <a:noFill/>
            <a:miter lim="800000"/>
            <a:headEnd/>
            <a:tailEnd/>
          </a:ln>
        </p:spPr>
        <p:txBody>
          <a:bodyPr wrap="none" lIns="0" tIns="0" rIns="0" bIns="0">
            <a:spAutoFit/>
          </a:bodyPr>
          <a:lstStyle/>
          <a:p>
            <a:r>
              <a:rPr lang="en-US" altLang="ja-JP" sz="1200" b="1"/>
              <a:t>Euryarchaeota</a:t>
            </a:r>
            <a:endParaRPr lang="en-US" altLang="ja-JP" sz="2400" b="1"/>
          </a:p>
        </p:txBody>
      </p:sp>
      <p:sp>
        <p:nvSpPr>
          <p:cNvPr id="218191" name="Rectangle 118"/>
          <p:cNvSpPr>
            <a:spLocks noChangeArrowheads="1"/>
          </p:cNvSpPr>
          <p:nvPr/>
        </p:nvSpPr>
        <p:spPr bwMode="auto">
          <a:xfrm rot="5400000">
            <a:off x="5493544" y="2764632"/>
            <a:ext cx="1066800" cy="182562"/>
          </a:xfrm>
          <a:prstGeom prst="rect">
            <a:avLst/>
          </a:prstGeom>
          <a:noFill/>
          <a:ln w="9525">
            <a:noFill/>
            <a:miter lim="800000"/>
            <a:headEnd/>
            <a:tailEnd/>
          </a:ln>
        </p:spPr>
        <p:txBody>
          <a:bodyPr wrap="none" lIns="0" tIns="0" rIns="0" bIns="0">
            <a:spAutoFit/>
          </a:bodyPr>
          <a:lstStyle/>
          <a:p>
            <a:r>
              <a:rPr lang="en-US" altLang="ja-JP" sz="1200" b="1"/>
              <a:t>Crenarchaeota</a:t>
            </a:r>
            <a:endParaRPr lang="en-US" altLang="ja-JP" sz="2400" b="1"/>
          </a:p>
        </p:txBody>
      </p:sp>
      <p:sp>
        <p:nvSpPr>
          <p:cNvPr id="218192" name="Line 119"/>
          <p:cNvSpPr>
            <a:spLocks noChangeShapeType="1"/>
          </p:cNvSpPr>
          <p:nvPr/>
        </p:nvSpPr>
        <p:spPr bwMode="auto">
          <a:xfrm>
            <a:off x="5816600" y="2616200"/>
            <a:ext cx="1588" cy="584200"/>
          </a:xfrm>
          <a:prstGeom prst="line">
            <a:avLst/>
          </a:prstGeom>
          <a:noFill/>
          <a:ln w="12700">
            <a:solidFill>
              <a:schemeClr val="tx1"/>
            </a:solidFill>
            <a:round/>
            <a:headEnd/>
            <a:tailEnd/>
          </a:ln>
        </p:spPr>
        <p:txBody>
          <a:bodyPr/>
          <a:lstStyle/>
          <a:p>
            <a:endParaRPr lang="ru-RU"/>
          </a:p>
        </p:txBody>
      </p:sp>
      <p:sp>
        <p:nvSpPr>
          <p:cNvPr id="218193" name="Line 120"/>
          <p:cNvSpPr>
            <a:spLocks noChangeShapeType="1"/>
          </p:cNvSpPr>
          <p:nvPr/>
        </p:nvSpPr>
        <p:spPr bwMode="auto">
          <a:xfrm>
            <a:off x="5689600" y="2616200"/>
            <a:ext cx="127000" cy="1588"/>
          </a:xfrm>
          <a:prstGeom prst="line">
            <a:avLst/>
          </a:prstGeom>
          <a:noFill/>
          <a:ln w="12700">
            <a:solidFill>
              <a:schemeClr val="tx1"/>
            </a:solidFill>
            <a:round/>
            <a:headEnd/>
            <a:tailEnd/>
          </a:ln>
        </p:spPr>
        <p:txBody>
          <a:bodyPr/>
          <a:lstStyle/>
          <a:p>
            <a:endParaRPr lang="ru-RU"/>
          </a:p>
        </p:txBody>
      </p:sp>
      <p:sp>
        <p:nvSpPr>
          <p:cNvPr id="218194" name="Line 121"/>
          <p:cNvSpPr>
            <a:spLocks noChangeShapeType="1"/>
          </p:cNvSpPr>
          <p:nvPr/>
        </p:nvSpPr>
        <p:spPr bwMode="auto">
          <a:xfrm>
            <a:off x="5816600" y="3289300"/>
            <a:ext cx="1588" cy="927100"/>
          </a:xfrm>
          <a:prstGeom prst="line">
            <a:avLst/>
          </a:prstGeom>
          <a:noFill/>
          <a:ln w="12700">
            <a:solidFill>
              <a:schemeClr val="tx1"/>
            </a:solidFill>
            <a:round/>
            <a:headEnd/>
            <a:tailEnd/>
          </a:ln>
        </p:spPr>
        <p:txBody>
          <a:bodyPr/>
          <a:lstStyle/>
          <a:p>
            <a:endParaRPr lang="ru-RU"/>
          </a:p>
        </p:txBody>
      </p:sp>
      <p:sp>
        <p:nvSpPr>
          <p:cNvPr id="218195" name="Line 122"/>
          <p:cNvSpPr>
            <a:spLocks noChangeShapeType="1"/>
          </p:cNvSpPr>
          <p:nvPr/>
        </p:nvSpPr>
        <p:spPr bwMode="auto">
          <a:xfrm>
            <a:off x="5689600" y="3289300"/>
            <a:ext cx="127000" cy="1588"/>
          </a:xfrm>
          <a:prstGeom prst="line">
            <a:avLst/>
          </a:prstGeom>
          <a:noFill/>
          <a:ln w="12700">
            <a:solidFill>
              <a:schemeClr val="tx1"/>
            </a:solidFill>
            <a:round/>
            <a:headEnd/>
            <a:tailEnd/>
          </a:ln>
        </p:spPr>
        <p:txBody>
          <a:bodyPr/>
          <a:lstStyle/>
          <a:p>
            <a:endParaRPr lang="ru-RU"/>
          </a:p>
        </p:txBody>
      </p:sp>
      <p:sp>
        <p:nvSpPr>
          <p:cNvPr id="218196" name="Line 123"/>
          <p:cNvSpPr>
            <a:spLocks noChangeShapeType="1"/>
          </p:cNvSpPr>
          <p:nvPr/>
        </p:nvSpPr>
        <p:spPr bwMode="auto">
          <a:xfrm flipH="1">
            <a:off x="5702300" y="4216400"/>
            <a:ext cx="114300" cy="1588"/>
          </a:xfrm>
          <a:prstGeom prst="line">
            <a:avLst/>
          </a:prstGeom>
          <a:noFill/>
          <a:ln w="12700">
            <a:solidFill>
              <a:schemeClr val="tx1"/>
            </a:solidFill>
            <a:round/>
            <a:headEnd/>
            <a:tailEnd/>
          </a:ln>
        </p:spPr>
        <p:txBody>
          <a:bodyPr/>
          <a:lstStyle/>
          <a:p>
            <a:endParaRPr lang="ru-RU"/>
          </a:p>
        </p:txBody>
      </p:sp>
      <p:grpSp>
        <p:nvGrpSpPr>
          <p:cNvPr id="218197" name="Group 124"/>
          <p:cNvGrpSpPr>
            <a:grpSpLocks/>
          </p:cNvGrpSpPr>
          <p:nvPr/>
        </p:nvGrpSpPr>
        <p:grpSpPr bwMode="auto">
          <a:xfrm>
            <a:off x="7581900" y="2616200"/>
            <a:ext cx="141288" cy="1601788"/>
            <a:chOff x="4776" y="1648"/>
            <a:chExt cx="89" cy="1009"/>
          </a:xfrm>
        </p:grpSpPr>
        <p:sp>
          <p:nvSpPr>
            <p:cNvPr id="218226" name="Line 125"/>
            <p:cNvSpPr>
              <a:spLocks noChangeShapeType="1"/>
            </p:cNvSpPr>
            <p:nvPr/>
          </p:nvSpPr>
          <p:spPr bwMode="auto">
            <a:xfrm>
              <a:off x="4864" y="1648"/>
              <a:ext cx="1" cy="1008"/>
            </a:xfrm>
            <a:prstGeom prst="line">
              <a:avLst/>
            </a:prstGeom>
            <a:noFill/>
            <a:ln w="12700">
              <a:solidFill>
                <a:schemeClr val="tx1"/>
              </a:solidFill>
              <a:round/>
              <a:headEnd/>
              <a:tailEnd/>
            </a:ln>
          </p:spPr>
          <p:txBody>
            <a:bodyPr/>
            <a:lstStyle/>
            <a:p>
              <a:endParaRPr lang="ru-RU"/>
            </a:p>
          </p:txBody>
        </p:sp>
        <p:sp>
          <p:nvSpPr>
            <p:cNvPr id="218227" name="Line 126"/>
            <p:cNvSpPr>
              <a:spLocks noChangeShapeType="1"/>
            </p:cNvSpPr>
            <p:nvPr/>
          </p:nvSpPr>
          <p:spPr bwMode="auto">
            <a:xfrm>
              <a:off x="4776" y="1648"/>
              <a:ext cx="88" cy="1"/>
            </a:xfrm>
            <a:prstGeom prst="line">
              <a:avLst/>
            </a:prstGeom>
            <a:noFill/>
            <a:ln w="12700">
              <a:solidFill>
                <a:schemeClr val="tx1"/>
              </a:solidFill>
              <a:round/>
              <a:headEnd/>
              <a:tailEnd/>
            </a:ln>
          </p:spPr>
          <p:txBody>
            <a:bodyPr/>
            <a:lstStyle/>
            <a:p>
              <a:endParaRPr lang="ru-RU"/>
            </a:p>
          </p:txBody>
        </p:sp>
        <p:sp>
          <p:nvSpPr>
            <p:cNvPr id="218228" name="Line 127"/>
            <p:cNvSpPr>
              <a:spLocks noChangeShapeType="1"/>
            </p:cNvSpPr>
            <p:nvPr/>
          </p:nvSpPr>
          <p:spPr bwMode="auto">
            <a:xfrm flipH="1">
              <a:off x="4784" y="2656"/>
              <a:ext cx="80" cy="1"/>
            </a:xfrm>
            <a:prstGeom prst="line">
              <a:avLst/>
            </a:prstGeom>
            <a:noFill/>
            <a:ln w="12700">
              <a:solidFill>
                <a:schemeClr val="tx1"/>
              </a:solidFill>
              <a:round/>
              <a:headEnd/>
              <a:tailEnd/>
            </a:ln>
          </p:spPr>
          <p:txBody>
            <a:bodyPr/>
            <a:lstStyle/>
            <a:p>
              <a:endParaRPr lang="ru-RU"/>
            </a:p>
          </p:txBody>
        </p:sp>
      </p:grpSp>
      <p:sp>
        <p:nvSpPr>
          <p:cNvPr id="218198" name="Line 128"/>
          <p:cNvSpPr>
            <a:spLocks noChangeShapeType="1"/>
          </p:cNvSpPr>
          <p:nvPr/>
        </p:nvSpPr>
        <p:spPr bwMode="auto">
          <a:xfrm>
            <a:off x="5689600" y="3213100"/>
            <a:ext cx="127000" cy="1588"/>
          </a:xfrm>
          <a:prstGeom prst="line">
            <a:avLst/>
          </a:prstGeom>
          <a:noFill/>
          <a:ln w="12700">
            <a:solidFill>
              <a:schemeClr val="tx1"/>
            </a:solidFill>
            <a:round/>
            <a:headEnd/>
            <a:tailEnd/>
          </a:ln>
        </p:spPr>
        <p:txBody>
          <a:bodyPr/>
          <a:lstStyle/>
          <a:p>
            <a:endParaRPr lang="ru-RU"/>
          </a:p>
        </p:txBody>
      </p:sp>
      <p:sp>
        <p:nvSpPr>
          <p:cNvPr id="218199" name="Rectangle 129"/>
          <p:cNvSpPr>
            <a:spLocks noChangeArrowheads="1"/>
          </p:cNvSpPr>
          <p:nvPr/>
        </p:nvSpPr>
        <p:spPr bwMode="auto">
          <a:xfrm rot="5400000">
            <a:off x="812007" y="4239419"/>
            <a:ext cx="3217862" cy="304800"/>
          </a:xfrm>
          <a:prstGeom prst="rect">
            <a:avLst/>
          </a:prstGeom>
          <a:noFill/>
          <a:ln w="9525">
            <a:noFill/>
            <a:miter lim="800000"/>
            <a:headEnd/>
            <a:tailEnd/>
          </a:ln>
        </p:spPr>
        <p:txBody>
          <a:bodyPr wrap="none" lIns="0" tIns="0" rIns="0" bIns="0">
            <a:spAutoFit/>
          </a:bodyPr>
          <a:lstStyle/>
          <a:p>
            <a:r>
              <a:rPr lang="en-US" altLang="ja-JP" sz="2000" b="1"/>
              <a:t>The last common ancestor</a:t>
            </a:r>
          </a:p>
        </p:txBody>
      </p:sp>
      <p:sp>
        <p:nvSpPr>
          <p:cNvPr id="218200" name="Rectangle 130"/>
          <p:cNvSpPr>
            <a:spLocks noChangeArrowheads="1"/>
          </p:cNvSpPr>
          <p:nvPr/>
        </p:nvSpPr>
        <p:spPr bwMode="auto">
          <a:xfrm rot="5400000">
            <a:off x="743745" y="4015581"/>
            <a:ext cx="2779712" cy="307975"/>
          </a:xfrm>
          <a:prstGeom prst="rect">
            <a:avLst/>
          </a:prstGeom>
          <a:noFill/>
          <a:ln w="9525">
            <a:noFill/>
            <a:miter lim="800000"/>
            <a:headEnd/>
            <a:tailEnd/>
          </a:ln>
        </p:spPr>
        <p:txBody>
          <a:bodyPr wrap="none" lIns="0" tIns="0" rIns="0" bIns="0">
            <a:spAutoFit/>
          </a:bodyPr>
          <a:lstStyle/>
          <a:p>
            <a:r>
              <a:rPr lang="en-US" altLang="ja-JP" sz="2000" b="1"/>
              <a:t>(Commonote</a:t>
            </a:r>
            <a:r>
              <a:rPr lang="ja-JP" altLang="en-US" sz="2000" b="1"/>
              <a:t> </a:t>
            </a:r>
            <a:r>
              <a:rPr lang="en-US" altLang="ja-JP" sz="2000" b="1"/>
              <a:t>or LUCA)</a:t>
            </a:r>
          </a:p>
        </p:txBody>
      </p:sp>
      <p:grpSp>
        <p:nvGrpSpPr>
          <p:cNvPr id="218201" name="Group 131"/>
          <p:cNvGrpSpPr>
            <a:grpSpLocks/>
          </p:cNvGrpSpPr>
          <p:nvPr/>
        </p:nvGrpSpPr>
        <p:grpSpPr bwMode="auto">
          <a:xfrm>
            <a:off x="1231900" y="2667000"/>
            <a:ext cx="812800" cy="1588"/>
            <a:chOff x="776" y="1680"/>
            <a:chExt cx="512" cy="1"/>
          </a:xfrm>
        </p:grpSpPr>
        <p:sp>
          <p:nvSpPr>
            <p:cNvPr id="218211" name="Line 132"/>
            <p:cNvSpPr>
              <a:spLocks noChangeShapeType="1"/>
            </p:cNvSpPr>
            <p:nvPr/>
          </p:nvSpPr>
          <p:spPr bwMode="auto">
            <a:xfrm flipH="1">
              <a:off x="1272" y="1680"/>
              <a:ext cx="16" cy="1"/>
            </a:xfrm>
            <a:prstGeom prst="line">
              <a:avLst/>
            </a:prstGeom>
            <a:noFill/>
            <a:ln w="12700">
              <a:solidFill>
                <a:schemeClr val="tx1"/>
              </a:solidFill>
              <a:round/>
              <a:headEnd/>
              <a:tailEnd/>
            </a:ln>
          </p:spPr>
          <p:txBody>
            <a:bodyPr/>
            <a:lstStyle/>
            <a:p>
              <a:endParaRPr lang="ru-RU"/>
            </a:p>
          </p:txBody>
        </p:sp>
        <p:sp>
          <p:nvSpPr>
            <p:cNvPr id="218212" name="Line 133"/>
            <p:cNvSpPr>
              <a:spLocks noChangeShapeType="1"/>
            </p:cNvSpPr>
            <p:nvPr/>
          </p:nvSpPr>
          <p:spPr bwMode="auto">
            <a:xfrm flipH="1">
              <a:off x="1240" y="1680"/>
              <a:ext cx="8" cy="1"/>
            </a:xfrm>
            <a:prstGeom prst="line">
              <a:avLst/>
            </a:prstGeom>
            <a:noFill/>
            <a:ln w="12700">
              <a:solidFill>
                <a:schemeClr val="tx1"/>
              </a:solidFill>
              <a:round/>
              <a:headEnd/>
              <a:tailEnd/>
            </a:ln>
          </p:spPr>
          <p:txBody>
            <a:bodyPr/>
            <a:lstStyle/>
            <a:p>
              <a:endParaRPr lang="ru-RU"/>
            </a:p>
          </p:txBody>
        </p:sp>
        <p:sp>
          <p:nvSpPr>
            <p:cNvPr id="218213" name="Line 134"/>
            <p:cNvSpPr>
              <a:spLocks noChangeShapeType="1"/>
            </p:cNvSpPr>
            <p:nvPr/>
          </p:nvSpPr>
          <p:spPr bwMode="auto">
            <a:xfrm flipH="1">
              <a:off x="1200" y="1680"/>
              <a:ext cx="16" cy="1"/>
            </a:xfrm>
            <a:prstGeom prst="line">
              <a:avLst/>
            </a:prstGeom>
            <a:noFill/>
            <a:ln w="12700">
              <a:solidFill>
                <a:schemeClr val="tx1"/>
              </a:solidFill>
              <a:round/>
              <a:headEnd/>
              <a:tailEnd/>
            </a:ln>
          </p:spPr>
          <p:txBody>
            <a:bodyPr/>
            <a:lstStyle/>
            <a:p>
              <a:endParaRPr lang="ru-RU"/>
            </a:p>
          </p:txBody>
        </p:sp>
        <p:sp>
          <p:nvSpPr>
            <p:cNvPr id="218214" name="Line 135"/>
            <p:cNvSpPr>
              <a:spLocks noChangeShapeType="1"/>
            </p:cNvSpPr>
            <p:nvPr/>
          </p:nvSpPr>
          <p:spPr bwMode="auto">
            <a:xfrm flipH="1">
              <a:off x="1168" y="1680"/>
              <a:ext cx="8" cy="1"/>
            </a:xfrm>
            <a:prstGeom prst="line">
              <a:avLst/>
            </a:prstGeom>
            <a:noFill/>
            <a:ln w="12700">
              <a:solidFill>
                <a:schemeClr val="tx1"/>
              </a:solidFill>
              <a:round/>
              <a:headEnd/>
              <a:tailEnd/>
            </a:ln>
          </p:spPr>
          <p:txBody>
            <a:bodyPr/>
            <a:lstStyle/>
            <a:p>
              <a:endParaRPr lang="ru-RU"/>
            </a:p>
          </p:txBody>
        </p:sp>
        <p:sp>
          <p:nvSpPr>
            <p:cNvPr id="218215" name="Line 136"/>
            <p:cNvSpPr>
              <a:spLocks noChangeShapeType="1"/>
            </p:cNvSpPr>
            <p:nvPr/>
          </p:nvSpPr>
          <p:spPr bwMode="auto">
            <a:xfrm flipH="1">
              <a:off x="1128" y="1680"/>
              <a:ext cx="16" cy="1"/>
            </a:xfrm>
            <a:prstGeom prst="line">
              <a:avLst/>
            </a:prstGeom>
            <a:noFill/>
            <a:ln w="12700">
              <a:solidFill>
                <a:schemeClr val="tx1"/>
              </a:solidFill>
              <a:round/>
              <a:headEnd/>
              <a:tailEnd/>
            </a:ln>
          </p:spPr>
          <p:txBody>
            <a:bodyPr/>
            <a:lstStyle/>
            <a:p>
              <a:endParaRPr lang="ru-RU"/>
            </a:p>
          </p:txBody>
        </p:sp>
        <p:sp>
          <p:nvSpPr>
            <p:cNvPr id="218216" name="Line 137"/>
            <p:cNvSpPr>
              <a:spLocks noChangeShapeType="1"/>
            </p:cNvSpPr>
            <p:nvPr/>
          </p:nvSpPr>
          <p:spPr bwMode="auto">
            <a:xfrm flipH="1">
              <a:off x="1096" y="1680"/>
              <a:ext cx="8" cy="1"/>
            </a:xfrm>
            <a:prstGeom prst="line">
              <a:avLst/>
            </a:prstGeom>
            <a:noFill/>
            <a:ln w="12700">
              <a:solidFill>
                <a:schemeClr val="tx1"/>
              </a:solidFill>
              <a:round/>
              <a:headEnd/>
              <a:tailEnd/>
            </a:ln>
          </p:spPr>
          <p:txBody>
            <a:bodyPr/>
            <a:lstStyle/>
            <a:p>
              <a:endParaRPr lang="ru-RU"/>
            </a:p>
          </p:txBody>
        </p:sp>
        <p:sp>
          <p:nvSpPr>
            <p:cNvPr id="218217" name="Line 138"/>
            <p:cNvSpPr>
              <a:spLocks noChangeShapeType="1"/>
            </p:cNvSpPr>
            <p:nvPr/>
          </p:nvSpPr>
          <p:spPr bwMode="auto">
            <a:xfrm flipH="1">
              <a:off x="1056" y="1680"/>
              <a:ext cx="16" cy="1"/>
            </a:xfrm>
            <a:prstGeom prst="line">
              <a:avLst/>
            </a:prstGeom>
            <a:noFill/>
            <a:ln w="12700">
              <a:solidFill>
                <a:schemeClr val="tx1"/>
              </a:solidFill>
              <a:round/>
              <a:headEnd/>
              <a:tailEnd/>
            </a:ln>
          </p:spPr>
          <p:txBody>
            <a:bodyPr/>
            <a:lstStyle/>
            <a:p>
              <a:endParaRPr lang="ru-RU"/>
            </a:p>
          </p:txBody>
        </p:sp>
        <p:sp>
          <p:nvSpPr>
            <p:cNvPr id="218218" name="Line 139"/>
            <p:cNvSpPr>
              <a:spLocks noChangeShapeType="1"/>
            </p:cNvSpPr>
            <p:nvPr/>
          </p:nvSpPr>
          <p:spPr bwMode="auto">
            <a:xfrm flipH="1">
              <a:off x="1024" y="1680"/>
              <a:ext cx="8" cy="1"/>
            </a:xfrm>
            <a:prstGeom prst="line">
              <a:avLst/>
            </a:prstGeom>
            <a:noFill/>
            <a:ln w="12700">
              <a:solidFill>
                <a:schemeClr val="tx1"/>
              </a:solidFill>
              <a:round/>
              <a:headEnd/>
              <a:tailEnd/>
            </a:ln>
          </p:spPr>
          <p:txBody>
            <a:bodyPr/>
            <a:lstStyle/>
            <a:p>
              <a:endParaRPr lang="ru-RU"/>
            </a:p>
          </p:txBody>
        </p:sp>
        <p:sp>
          <p:nvSpPr>
            <p:cNvPr id="218219" name="Line 140"/>
            <p:cNvSpPr>
              <a:spLocks noChangeShapeType="1"/>
            </p:cNvSpPr>
            <p:nvPr/>
          </p:nvSpPr>
          <p:spPr bwMode="auto">
            <a:xfrm flipH="1">
              <a:off x="984" y="1680"/>
              <a:ext cx="16" cy="1"/>
            </a:xfrm>
            <a:prstGeom prst="line">
              <a:avLst/>
            </a:prstGeom>
            <a:noFill/>
            <a:ln w="12700">
              <a:solidFill>
                <a:schemeClr val="tx1"/>
              </a:solidFill>
              <a:round/>
              <a:headEnd/>
              <a:tailEnd/>
            </a:ln>
          </p:spPr>
          <p:txBody>
            <a:bodyPr/>
            <a:lstStyle/>
            <a:p>
              <a:endParaRPr lang="ru-RU"/>
            </a:p>
          </p:txBody>
        </p:sp>
        <p:sp>
          <p:nvSpPr>
            <p:cNvPr id="218220" name="Line 141"/>
            <p:cNvSpPr>
              <a:spLocks noChangeShapeType="1"/>
            </p:cNvSpPr>
            <p:nvPr/>
          </p:nvSpPr>
          <p:spPr bwMode="auto">
            <a:xfrm flipH="1">
              <a:off x="952" y="1680"/>
              <a:ext cx="8" cy="1"/>
            </a:xfrm>
            <a:prstGeom prst="line">
              <a:avLst/>
            </a:prstGeom>
            <a:noFill/>
            <a:ln w="12700">
              <a:solidFill>
                <a:schemeClr val="tx1"/>
              </a:solidFill>
              <a:round/>
              <a:headEnd/>
              <a:tailEnd/>
            </a:ln>
          </p:spPr>
          <p:txBody>
            <a:bodyPr/>
            <a:lstStyle/>
            <a:p>
              <a:endParaRPr lang="ru-RU"/>
            </a:p>
          </p:txBody>
        </p:sp>
        <p:sp>
          <p:nvSpPr>
            <p:cNvPr id="218221" name="Line 142"/>
            <p:cNvSpPr>
              <a:spLocks noChangeShapeType="1"/>
            </p:cNvSpPr>
            <p:nvPr/>
          </p:nvSpPr>
          <p:spPr bwMode="auto">
            <a:xfrm flipH="1">
              <a:off x="912" y="1680"/>
              <a:ext cx="16" cy="1"/>
            </a:xfrm>
            <a:prstGeom prst="line">
              <a:avLst/>
            </a:prstGeom>
            <a:noFill/>
            <a:ln w="12700">
              <a:solidFill>
                <a:schemeClr val="tx1"/>
              </a:solidFill>
              <a:round/>
              <a:headEnd/>
              <a:tailEnd/>
            </a:ln>
          </p:spPr>
          <p:txBody>
            <a:bodyPr/>
            <a:lstStyle/>
            <a:p>
              <a:endParaRPr lang="ru-RU"/>
            </a:p>
          </p:txBody>
        </p:sp>
        <p:sp>
          <p:nvSpPr>
            <p:cNvPr id="218222" name="Line 143"/>
            <p:cNvSpPr>
              <a:spLocks noChangeShapeType="1"/>
            </p:cNvSpPr>
            <p:nvPr/>
          </p:nvSpPr>
          <p:spPr bwMode="auto">
            <a:xfrm flipH="1">
              <a:off x="880" y="1680"/>
              <a:ext cx="8" cy="1"/>
            </a:xfrm>
            <a:prstGeom prst="line">
              <a:avLst/>
            </a:prstGeom>
            <a:noFill/>
            <a:ln w="12700">
              <a:solidFill>
                <a:schemeClr val="tx1"/>
              </a:solidFill>
              <a:round/>
              <a:headEnd/>
              <a:tailEnd/>
            </a:ln>
          </p:spPr>
          <p:txBody>
            <a:bodyPr/>
            <a:lstStyle/>
            <a:p>
              <a:endParaRPr lang="ru-RU"/>
            </a:p>
          </p:txBody>
        </p:sp>
        <p:sp>
          <p:nvSpPr>
            <p:cNvPr id="218223" name="Line 144"/>
            <p:cNvSpPr>
              <a:spLocks noChangeShapeType="1"/>
            </p:cNvSpPr>
            <p:nvPr/>
          </p:nvSpPr>
          <p:spPr bwMode="auto">
            <a:xfrm flipH="1">
              <a:off x="840" y="1680"/>
              <a:ext cx="16" cy="1"/>
            </a:xfrm>
            <a:prstGeom prst="line">
              <a:avLst/>
            </a:prstGeom>
            <a:noFill/>
            <a:ln w="12700">
              <a:solidFill>
                <a:schemeClr val="tx1"/>
              </a:solidFill>
              <a:round/>
              <a:headEnd/>
              <a:tailEnd/>
            </a:ln>
          </p:spPr>
          <p:txBody>
            <a:bodyPr/>
            <a:lstStyle/>
            <a:p>
              <a:endParaRPr lang="ru-RU"/>
            </a:p>
          </p:txBody>
        </p:sp>
        <p:sp>
          <p:nvSpPr>
            <p:cNvPr id="218224" name="Line 145"/>
            <p:cNvSpPr>
              <a:spLocks noChangeShapeType="1"/>
            </p:cNvSpPr>
            <p:nvPr/>
          </p:nvSpPr>
          <p:spPr bwMode="auto">
            <a:xfrm flipH="1">
              <a:off x="808" y="1680"/>
              <a:ext cx="8" cy="1"/>
            </a:xfrm>
            <a:prstGeom prst="line">
              <a:avLst/>
            </a:prstGeom>
            <a:noFill/>
            <a:ln w="12700">
              <a:solidFill>
                <a:schemeClr val="tx1"/>
              </a:solidFill>
              <a:round/>
              <a:headEnd/>
              <a:tailEnd/>
            </a:ln>
          </p:spPr>
          <p:txBody>
            <a:bodyPr/>
            <a:lstStyle/>
            <a:p>
              <a:endParaRPr lang="ru-RU"/>
            </a:p>
          </p:txBody>
        </p:sp>
        <p:sp>
          <p:nvSpPr>
            <p:cNvPr id="218225" name="Line 146"/>
            <p:cNvSpPr>
              <a:spLocks noChangeShapeType="1"/>
            </p:cNvSpPr>
            <p:nvPr/>
          </p:nvSpPr>
          <p:spPr bwMode="auto">
            <a:xfrm flipH="1">
              <a:off x="776" y="1680"/>
              <a:ext cx="8" cy="1"/>
            </a:xfrm>
            <a:prstGeom prst="line">
              <a:avLst/>
            </a:prstGeom>
            <a:noFill/>
            <a:ln w="12700">
              <a:solidFill>
                <a:schemeClr val="tx1"/>
              </a:solidFill>
              <a:round/>
              <a:headEnd/>
              <a:tailEnd/>
            </a:ln>
          </p:spPr>
          <p:txBody>
            <a:bodyPr/>
            <a:lstStyle/>
            <a:p>
              <a:endParaRPr lang="ru-RU"/>
            </a:p>
          </p:txBody>
        </p:sp>
      </p:grpSp>
      <p:sp>
        <p:nvSpPr>
          <p:cNvPr id="218202" name="Rectangle 147"/>
          <p:cNvSpPr>
            <a:spLocks noChangeArrowheads="1"/>
          </p:cNvSpPr>
          <p:nvPr/>
        </p:nvSpPr>
        <p:spPr bwMode="auto">
          <a:xfrm rot="5400000">
            <a:off x="225425" y="2565401"/>
            <a:ext cx="1495425" cy="304800"/>
          </a:xfrm>
          <a:prstGeom prst="rect">
            <a:avLst/>
          </a:prstGeom>
          <a:noFill/>
          <a:ln w="9525">
            <a:noFill/>
            <a:miter lim="800000"/>
            <a:headEnd/>
            <a:tailEnd/>
          </a:ln>
        </p:spPr>
        <p:txBody>
          <a:bodyPr wrap="none" lIns="0" tIns="0" rIns="0" bIns="0">
            <a:spAutoFit/>
          </a:bodyPr>
          <a:lstStyle/>
          <a:p>
            <a:r>
              <a:rPr lang="en-US" altLang="ja-JP" sz="2000" b="1"/>
              <a:t>Origin of life</a:t>
            </a:r>
          </a:p>
        </p:txBody>
      </p:sp>
      <p:sp>
        <p:nvSpPr>
          <p:cNvPr id="218203" name="Line 148"/>
          <p:cNvSpPr>
            <a:spLocks noChangeShapeType="1"/>
          </p:cNvSpPr>
          <p:nvPr/>
        </p:nvSpPr>
        <p:spPr bwMode="auto">
          <a:xfrm>
            <a:off x="3479800" y="3619500"/>
            <a:ext cx="647700" cy="190500"/>
          </a:xfrm>
          <a:prstGeom prst="line">
            <a:avLst/>
          </a:prstGeom>
          <a:noFill/>
          <a:ln w="12700">
            <a:solidFill>
              <a:schemeClr val="tx1"/>
            </a:solidFill>
            <a:round/>
            <a:headEnd/>
            <a:tailEnd/>
          </a:ln>
        </p:spPr>
        <p:txBody>
          <a:bodyPr/>
          <a:lstStyle/>
          <a:p>
            <a:endParaRPr lang="ru-RU"/>
          </a:p>
        </p:txBody>
      </p:sp>
      <p:sp>
        <p:nvSpPr>
          <p:cNvPr id="218204" name="Rectangle 149"/>
          <p:cNvSpPr>
            <a:spLocks noChangeArrowheads="1"/>
          </p:cNvSpPr>
          <p:nvPr/>
        </p:nvSpPr>
        <p:spPr bwMode="auto">
          <a:xfrm rot="5400000">
            <a:off x="8040688" y="1350963"/>
            <a:ext cx="117475" cy="212725"/>
          </a:xfrm>
          <a:prstGeom prst="rect">
            <a:avLst/>
          </a:prstGeom>
          <a:noFill/>
          <a:ln w="9525">
            <a:noFill/>
            <a:miter lim="800000"/>
            <a:headEnd/>
            <a:tailEnd/>
          </a:ln>
        </p:spPr>
        <p:txBody>
          <a:bodyPr wrap="none" lIns="0" tIns="0" rIns="0" bIns="0">
            <a:spAutoFit/>
          </a:bodyPr>
          <a:lstStyle/>
          <a:p>
            <a:r>
              <a:rPr lang="ja-JP" altLang="en-US" b="1">
                <a:ea typeface="細明朝体"/>
                <a:cs typeface="細明朝体"/>
              </a:rPr>
              <a:t>　</a:t>
            </a:r>
            <a:endParaRPr lang="ja-JP" altLang="en-US" sz="2400" b="1"/>
          </a:p>
        </p:txBody>
      </p:sp>
      <p:sp>
        <p:nvSpPr>
          <p:cNvPr id="218205" name="Rectangle 150"/>
          <p:cNvSpPr>
            <a:spLocks noChangeArrowheads="1"/>
          </p:cNvSpPr>
          <p:nvPr/>
        </p:nvSpPr>
        <p:spPr bwMode="auto">
          <a:xfrm rot="5400000">
            <a:off x="7782719" y="1718469"/>
            <a:ext cx="1001712" cy="304800"/>
          </a:xfrm>
          <a:prstGeom prst="rect">
            <a:avLst/>
          </a:prstGeom>
          <a:noFill/>
          <a:ln w="9525">
            <a:noFill/>
            <a:miter lim="800000"/>
            <a:headEnd/>
            <a:tailEnd/>
          </a:ln>
        </p:spPr>
        <p:txBody>
          <a:bodyPr wrap="none" lIns="0" tIns="0" rIns="0" bIns="0">
            <a:spAutoFit/>
          </a:bodyPr>
          <a:lstStyle/>
          <a:p>
            <a:r>
              <a:rPr lang="en-US" altLang="ja-JP" sz="2000" b="1"/>
              <a:t>Bacteria</a:t>
            </a:r>
          </a:p>
        </p:txBody>
      </p:sp>
      <p:sp>
        <p:nvSpPr>
          <p:cNvPr id="218206" name="Rectangle 151"/>
          <p:cNvSpPr>
            <a:spLocks noChangeArrowheads="1"/>
          </p:cNvSpPr>
          <p:nvPr/>
        </p:nvSpPr>
        <p:spPr bwMode="auto">
          <a:xfrm rot="5400000">
            <a:off x="7184232" y="1791494"/>
            <a:ext cx="1497012" cy="304800"/>
          </a:xfrm>
          <a:prstGeom prst="rect">
            <a:avLst/>
          </a:prstGeom>
          <a:noFill/>
          <a:ln w="9525">
            <a:noFill/>
            <a:miter lim="800000"/>
            <a:headEnd/>
            <a:tailEnd/>
          </a:ln>
        </p:spPr>
        <p:txBody>
          <a:bodyPr lIns="0" tIns="0" rIns="0" bIns="0">
            <a:spAutoFit/>
          </a:bodyPr>
          <a:lstStyle/>
          <a:p>
            <a:r>
              <a:rPr lang="en-US" altLang="ja-JP" sz="2000" b="1"/>
              <a:t>(Eubacteria)</a:t>
            </a:r>
          </a:p>
        </p:txBody>
      </p:sp>
      <p:sp>
        <p:nvSpPr>
          <p:cNvPr id="218207" name="Text Box 152"/>
          <p:cNvSpPr txBox="1">
            <a:spLocks noChangeArrowheads="1"/>
          </p:cNvSpPr>
          <p:nvPr/>
        </p:nvSpPr>
        <p:spPr bwMode="auto">
          <a:xfrm>
            <a:off x="2005013" y="288925"/>
            <a:ext cx="5461000" cy="946150"/>
          </a:xfrm>
          <a:prstGeom prst="rect">
            <a:avLst/>
          </a:prstGeom>
          <a:noFill/>
          <a:ln w="9525">
            <a:noFill/>
            <a:miter lim="800000"/>
            <a:headEnd/>
            <a:tailEnd/>
          </a:ln>
        </p:spPr>
        <p:txBody>
          <a:bodyPr wrap="none">
            <a:spAutoFit/>
          </a:bodyPr>
          <a:lstStyle/>
          <a:p>
            <a:r>
              <a:rPr lang="en-US" altLang="ja-JP" sz="2800">
                <a:solidFill>
                  <a:srgbClr val="87090D"/>
                </a:solidFill>
                <a:ea typeface="Osaka"/>
                <a:cs typeface="Osaka"/>
              </a:rPr>
              <a:t>General phylogenetic tree </a:t>
            </a:r>
          </a:p>
          <a:p>
            <a:r>
              <a:rPr lang="en-US" altLang="ja-JP" sz="2800">
                <a:solidFill>
                  <a:srgbClr val="87090D"/>
                </a:solidFill>
                <a:ea typeface="Osaka"/>
                <a:cs typeface="Osaka"/>
              </a:rPr>
              <a:t>with optimum growth temperature</a:t>
            </a:r>
          </a:p>
        </p:txBody>
      </p:sp>
      <p:sp>
        <p:nvSpPr>
          <p:cNvPr id="218208" name="テキスト ボックス 1"/>
          <p:cNvSpPr txBox="1">
            <a:spLocks noChangeArrowheads="1"/>
          </p:cNvSpPr>
          <p:nvPr/>
        </p:nvSpPr>
        <p:spPr bwMode="auto">
          <a:xfrm>
            <a:off x="487363" y="1333500"/>
            <a:ext cx="1073150" cy="584200"/>
          </a:xfrm>
          <a:prstGeom prst="rect">
            <a:avLst/>
          </a:prstGeom>
          <a:noFill/>
          <a:ln w="9525">
            <a:noFill/>
            <a:miter lim="800000"/>
            <a:headEnd/>
            <a:tailEnd/>
          </a:ln>
        </p:spPr>
        <p:txBody>
          <a:bodyPr wrap="none">
            <a:spAutoFit/>
          </a:bodyPr>
          <a:lstStyle/>
          <a:p>
            <a:r>
              <a:rPr lang="en-US" altLang="ja-JP" sz="3200">
                <a:ea typeface="Osaka"/>
                <a:cs typeface="Osaka"/>
              </a:rPr>
              <a:t>4 Ga</a:t>
            </a:r>
            <a:endParaRPr lang="ja-JP" altLang="en-US" sz="3200">
              <a:ea typeface="Osaka"/>
              <a:cs typeface="Osaka"/>
            </a:endParaRPr>
          </a:p>
        </p:txBody>
      </p:sp>
      <p:sp>
        <p:nvSpPr>
          <p:cNvPr id="218209" name="テキスト ボックス 154"/>
          <p:cNvSpPr txBox="1">
            <a:spLocks noChangeArrowheads="1"/>
          </p:cNvSpPr>
          <p:nvPr/>
        </p:nvSpPr>
        <p:spPr bwMode="auto">
          <a:xfrm>
            <a:off x="1905000" y="1335088"/>
            <a:ext cx="1414463" cy="584200"/>
          </a:xfrm>
          <a:prstGeom prst="rect">
            <a:avLst/>
          </a:prstGeom>
          <a:noFill/>
          <a:ln w="9525">
            <a:noFill/>
            <a:miter lim="800000"/>
            <a:headEnd/>
            <a:tailEnd/>
          </a:ln>
        </p:spPr>
        <p:txBody>
          <a:bodyPr wrap="none">
            <a:spAutoFit/>
          </a:bodyPr>
          <a:lstStyle/>
          <a:p>
            <a:r>
              <a:rPr lang="en-US" altLang="ja-JP" sz="3200">
                <a:ea typeface="Osaka"/>
                <a:cs typeface="Osaka"/>
              </a:rPr>
              <a:t>3.8 Ga</a:t>
            </a:r>
            <a:endParaRPr lang="ja-JP" altLang="en-US" sz="3200">
              <a:ea typeface="Osaka"/>
              <a:cs typeface="Osaka"/>
            </a:endParaRPr>
          </a:p>
        </p:txBody>
      </p:sp>
      <p:sp>
        <p:nvSpPr>
          <p:cNvPr id="157" name="正方形/長方形 156"/>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1A9538-C48C-4F88-8463-B61310490F63}" type="slidenum">
              <a:rPr lang="en-US" altLang="ja-JP">
                <a:solidFill>
                  <a:schemeClr val="tx1"/>
                </a:solidFill>
                <a:latin typeface="Times"/>
                <a:ea typeface="Osaka"/>
                <a:cs typeface="Osaka"/>
              </a:rPr>
              <a:pPr fontAlgn="base">
                <a:spcBef>
                  <a:spcPct val="0"/>
                </a:spcBef>
                <a:spcAft>
                  <a:spcPct val="0"/>
                </a:spcAft>
              </a:pPr>
              <a:t>8</a:t>
            </a:fld>
            <a:endParaRPr lang="en-US" altLang="ja-JP">
              <a:solidFill>
                <a:schemeClr val="tx1"/>
              </a:solidFill>
              <a:latin typeface="Times"/>
              <a:ea typeface="Osaka"/>
              <a:cs typeface="Osaka"/>
            </a:endParaRPr>
          </a:p>
        </p:txBody>
      </p:sp>
      <p:sp>
        <p:nvSpPr>
          <p:cNvPr id="220162" name="Text Box 2"/>
          <p:cNvSpPr txBox="1">
            <a:spLocks noChangeArrowheads="1"/>
          </p:cNvSpPr>
          <p:nvPr/>
        </p:nvSpPr>
        <p:spPr bwMode="auto">
          <a:xfrm>
            <a:off x="457200" y="1371600"/>
            <a:ext cx="8001000" cy="4154488"/>
          </a:xfrm>
          <a:prstGeom prst="rect">
            <a:avLst/>
          </a:prstGeom>
          <a:noFill/>
          <a:ln w="9525">
            <a:noFill/>
            <a:miter lim="800000"/>
            <a:headEnd/>
            <a:tailEnd/>
          </a:ln>
        </p:spPr>
        <p:txBody>
          <a:bodyPr>
            <a:spAutoFit/>
          </a:bodyPr>
          <a:lstStyle/>
          <a:p>
            <a:endParaRPr lang="en-US" altLang="ja-JP" sz="2400">
              <a:ea typeface="Osaka"/>
              <a:cs typeface="Osaka"/>
            </a:endParaRPr>
          </a:p>
          <a:p>
            <a:r>
              <a:rPr lang="en-US" altLang="ja-JP" sz="2400">
                <a:ea typeface="MS Mincho" pitchFamily="49" charset="-128"/>
              </a:rPr>
              <a:t>Woese, C. R. (1987) suggested that thermophilisity is ancestral characteristics of  prokaryotes.</a:t>
            </a:r>
          </a:p>
          <a:p>
            <a:endParaRPr lang="en-US" altLang="ja-JP" sz="2400">
              <a:ea typeface="MS Mincho" pitchFamily="49" charset="-128"/>
            </a:endParaRPr>
          </a:p>
          <a:p>
            <a:r>
              <a:rPr lang="en-US" altLang="ja-JP" sz="2400">
                <a:ea typeface="MS Mincho" pitchFamily="49" charset="-128"/>
              </a:rPr>
              <a:t>Stetter, K.O., and Pace, N. R. (1991) proposed the hyperthermophilic universal common ancestor.</a:t>
            </a:r>
          </a:p>
          <a:p>
            <a:endParaRPr lang="en-US" altLang="ja-JP" sz="2400">
              <a:ea typeface="MS Mincho" pitchFamily="49" charset="-128"/>
            </a:endParaRPr>
          </a:p>
          <a:p>
            <a:r>
              <a:rPr lang="en-US" altLang="ja-JP" sz="2400">
                <a:ea typeface="MS Mincho" pitchFamily="49" charset="-128"/>
              </a:rPr>
              <a:t>Nisbet, E. G. and Fowler, C. M. R. (1996) suggested the hot origin of life from geological point of view.</a:t>
            </a:r>
          </a:p>
          <a:p>
            <a:endParaRPr lang="en-US" altLang="ja-JP" sz="2400">
              <a:ea typeface="平成明朝"/>
              <a:cs typeface="平成明朝"/>
            </a:endParaRPr>
          </a:p>
          <a:p>
            <a:endParaRPr lang="en-US" altLang="ja-JP" sz="2400">
              <a:ea typeface="平成明朝"/>
              <a:cs typeface="平成明朝"/>
            </a:endParaRPr>
          </a:p>
        </p:txBody>
      </p:sp>
      <p:sp>
        <p:nvSpPr>
          <p:cNvPr id="220163" name="Rectangle 3"/>
          <p:cNvSpPr>
            <a:spLocks noChangeArrowheads="1"/>
          </p:cNvSpPr>
          <p:nvPr/>
        </p:nvSpPr>
        <p:spPr bwMode="auto">
          <a:xfrm>
            <a:off x="381000" y="503238"/>
            <a:ext cx="8382000" cy="1066800"/>
          </a:xfrm>
          <a:prstGeom prst="rect">
            <a:avLst/>
          </a:prstGeom>
          <a:noFill/>
          <a:ln w="9525">
            <a:noFill/>
            <a:miter lim="800000"/>
            <a:headEnd/>
            <a:tailEnd/>
          </a:ln>
        </p:spPr>
        <p:txBody>
          <a:bodyPr>
            <a:spAutoFit/>
          </a:bodyPr>
          <a:lstStyle/>
          <a:p>
            <a:r>
              <a:rPr lang="en-US" altLang="ja-JP" sz="3200">
                <a:solidFill>
                  <a:srgbClr val="87090D"/>
                </a:solidFill>
              </a:rPr>
              <a:t>Thermophilic and hyperthermophilic universal common ancestor hypothesis</a:t>
            </a:r>
          </a:p>
        </p:txBody>
      </p:sp>
      <p:sp>
        <p:nvSpPr>
          <p:cNvPr id="6" name="正方形/長方形 5"/>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67C553-650E-44E1-AA05-0D99F1EAF92A}" type="slidenum">
              <a:rPr lang="en-US" altLang="ja-JP">
                <a:solidFill>
                  <a:schemeClr val="tx1"/>
                </a:solidFill>
                <a:latin typeface="Times"/>
                <a:ea typeface="Osaka"/>
                <a:cs typeface="Osaka"/>
              </a:rPr>
              <a:pPr fontAlgn="base">
                <a:spcBef>
                  <a:spcPct val="0"/>
                </a:spcBef>
                <a:spcAft>
                  <a:spcPct val="0"/>
                </a:spcAft>
              </a:pPr>
              <a:t>9</a:t>
            </a:fld>
            <a:endParaRPr lang="en-US" altLang="ja-JP">
              <a:solidFill>
                <a:schemeClr val="tx1"/>
              </a:solidFill>
              <a:latin typeface="Times"/>
              <a:ea typeface="Osaka"/>
              <a:cs typeface="Osaka"/>
            </a:endParaRPr>
          </a:p>
        </p:txBody>
      </p:sp>
      <p:sp>
        <p:nvSpPr>
          <p:cNvPr id="222210" name="Text Box 2"/>
          <p:cNvSpPr txBox="1">
            <a:spLocks noChangeArrowheads="1"/>
          </p:cNvSpPr>
          <p:nvPr/>
        </p:nvSpPr>
        <p:spPr bwMode="auto">
          <a:xfrm>
            <a:off x="533400" y="1600200"/>
            <a:ext cx="7864475" cy="4473575"/>
          </a:xfrm>
          <a:prstGeom prst="rect">
            <a:avLst/>
          </a:prstGeom>
          <a:noFill/>
          <a:ln w="9525">
            <a:noFill/>
            <a:miter lim="800000"/>
            <a:headEnd/>
            <a:tailEnd/>
          </a:ln>
        </p:spPr>
        <p:txBody>
          <a:bodyPr>
            <a:spAutoFit/>
          </a:bodyPr>
          <a:lstStyle/>
          <a:p>
            <a:r>
              <a:rPr lang="ja-JP" altLang="en-US" sz="2400">
                <a:ea typeface="平成明朝"/>
                <a:cs typeface="平成明朝"/>
              </a:rPr>
              <a:t>・</a:t>
            </a:r>
            <a:r>
              <a:rPr lang="en-US" altLang="ja-JP" sz="2400">
                <a:ea typeface="平成明朝"/>
                <a:cs typeface="平成明朝"/>
              </a:rPr>
              <a:t>Miller, S. L. &amp; Lazcano, A. (1995) analyzed the </a:t>
            </a:r>
            <a:r>
              <a:rPr lang="ja-JP" altLang="en-US" sz="2400">
                <a:ea typeface="平成明朝"/>
                <a:cs typeface="平成明朝"/>
              </a:rPr>
              <a:t>　　</a:t>
            </a:r>
          </a:p>
          <a:p>
            <a:r>
              <a:rPr lang="ja-JP" altLang="en-US" sz="2400">
                <a:ea typeface="平成明朝"/>
                <a:cs typeface="平成明朝"/>
              </a:rPr>
              <a:t>　</a:t>
            </a:r>
            <a:r>
              <a:rPr lang="en-US" altLang="ja-JP" sz="2400">
                <a:ea typeface="平成明朝"/>
                <a:cs typeface="平成明朝"/>
              </a:rPr>
              <a:t>stability of biological compound, suggesting that </a:t>
            </a:r>
          </a:p>
          <a:p>
            <a:r>
              <a:rPr lang="ja-JP" altLang="en-US" sz="2400">
                <a:ea typeface="平成明朝"/>
                <a:cs typeface="平成明朝"/>
              </a:rPr>
              <a:t>　</a:t>
            </a:r>
            <a:r>
              <a:rPr lang="en-US" altLang="ja-JP" sz="2400">
                <a:ea typeface="平成明朝"/>
                <a:cs typeface="平成明朝"/>
              </a:rPr>
              <a:t>origin of life can not be hot.</a:t>
            </a:r>
          </a:p>
          <a:p>
            <a:r>
              <a:rPr lang="ja-JP" altLang="en-US" sz="2400">
                <a:ea typeface="平成明朝"/>
                <a:cs typeface="平成明朝"/>
              </a:rPr>
              <a:t>・</a:t>
            </a:r>
            <a:r>
              <a:rPr lang="en-US" altLang="ja-JP" sz="2400">
                <a:ea typeface="平成明朝"/>
                <a:cs typeface="平成明朝"/>
              </a:rPr>
              <a:t>Forterre, P. (1996) criticized the interpretation of the </a:t>
            </a:r>
          </a:p>
          <a:p>
            <a:r>
              <a:rPr lang="ja-JP" altLang="en-US" sz="2400">
                <a:ea typeface="平成明朝"/>
                <a:cs typeface="平成明朝"/>
              </a:rPr>
              <a:t>　</a:t>
            </a:r>
            <a:r>
              <a:rPr lang="en-US" altLang="ja-JP" sz="2400">
                <a:ea typeface="平成明朝"/>
                <a:cs typeface="平成明朝"/>
              </a:rPr>
              <a:t>phylogenetic tree: hyperthermophiles could be </a:t>
            </a:r>
          </a:p>
          <a:p>
            <a:r>
              <a:rPr lang="ja-JP" altLang="en-US" sz="2400">
                <a:ea typeface="平成明朝"/>
                <a:cs typeface="平成明朝"/>
              </a:rPr>
              <a:t>　</a:t>
            </a:r>
            <a:r>
              <a:rPr lang="en-US" altLang="ja-JP" sz="2400">
                <a:ea typeface="平成明朝"/>
                <a:cs typeface="平成明朝"/>
              </a:rPr>
              <a:t>selected after branching into several species, thus </a:t>
            </a:r>
          </a:p>
          <a:p>
            <a:r>
              <a:rPr lang="ja-JP" altLang="en-US" sz="2400">
                <a:ea typeface="平成明朝"/>
                <a:cs typeface="平成明朝"/>
              </a:rPr>
              <a:t>　</a:t>
            </a:r>
            <a:r>
              <a:rPr lang="en-US" altLang="ja-JP" sz="2400">
                <a:ea typeface="平成明朝"/>
                <a:cs typeface="平成明朝"/>
              </a:rPr>
              <a:t>the common ancestor may be mesophilic.</a:t>
            </a:r>
          </a:p>
          <a:p>
            <a:r>
              <a:rPr lang="ja-JP" altLang="en-US" sz="2400">
                <a:ea typeface="平成明朝"/>
                <a:cs typeface="平成明朝"/>
              </a:rPr>
              <a:t>・</a:t>
            </a:r>
            <a:r>
              <a:rPr lang="en-US" altLang="ja-JP" sz="2400">
                <a:ea typeface="平成明朝"/>
                <a:cs typeface="平成明朝"/>
              </a:rPr>
              <a:t>Galtier, N., Taurasse, N. &amp; Gouy, M. (1999) </a:t>
            </a:r>
          </a:p>
          <a:p>
            <a:r>
              <a:rPr lang="ja-JP" altLang="en-US" sz="2400">
                <a:ea typeface="平成明朝"/>
                <a:cs typeface="平成明朝"/>
              </a:rPr>
              <a:t>　</a:t>
            </a:r>
            <a:r>
              <a:rPr lang="en-US" altLang="ja-JP" sz="2400">
                <a:ea typeface="平成明朝"/>
                <a:cs typeface="平成明朝"/>
              </a:rPr>
              <a:t>estimated GC-content of rRNA gene of the </a:t>
            </a:r>
          </a:p>
          <a:p>
            <a:r>
              <a:rPr lang="ja-JP" altLang="en-US" sz="2400">
                <a:ea typeface="平成明朝"/>
                <a:cs typeface="平成明朝"/>
              </a:rPr>
              <a:t>　</a:t>
            </a:r>
            <a:r>
              <a:rPr lang="en-US" altLang="ja-JP" sz="2400">
                <a:ea typeface="平成明朝"/>
                <a:cs typeface="平成明朝"/>
              </a:rPr>
              <a:t>universal common ancestor.  The GC content, </a:t>
            </a:r>
          </a:p>
          <a:p>
            <a:r>
              <a:rPr lang="ja-JP" altLang="en-US" sz="2400">
                <a:ea typeface="平成明朝"/>
                <a:cs typeface="平成明朝"/>
              </a:rPr>
              <a:t>　</a:t>
            </a:r>
            <a:r>
              <a:rPr lang="en-US" altLang="ja-JP" sz="2400">
                <a:ea typeface="平成明朝"/>
                <a:cs typeface="平成明朝"/>
              </a:rPr>
              <a:t>which is correlated with growth temperature, was </a:t>
            </a:r>
          </a:p>
          <a:p>
            <a:r>
              <a:rPr lang="ja-JP" altLang="en-US" sz="2400">
                <a:ea typeface="平成明朝"/>
                <a:cs typeface="平成明朝"/>
              </a:rPr>
              <a:t>　</a:t>
            </a:r>
            <a:r>
              <a:rPr lang="en-US" altLang="ja-JP" sz="2400">
                <a:ea typeface="平成明朝"/>
                <a:cs typeface="平成明朝"/>
              </a:rPr>
              <a:t>too low to be a hyperthermophile.</a:t>
            </a:r>
          </a:p>
        </p:txBody>
      </p:sp>
      <p:sp>
        <p:nvSpPr>
          <p:cNvPr id="222211" name="Rectangle 3"/>
          <p:cNvSpPr>
            <a:spLocks noChangeArrowheads="1"/>
          </p:cNvSpPr>
          <p:nvPr/>
        </p:nvSpPr>
        <p:spPr bwMode="auto">
          <a:xfrm>
            <a:off x="533400" y="460375"/>
            <a:ext cx="8153400" cy="946150"/>
          </a:xfrm>
          <a:prstGeom prst="rect">
            <a:avLst/>
          </a:prstGeom>
          <a:noFill/>
          <a:ln w="9525">
            <a:noFill/>
            <a:miter lim="800000"/>
            <a:headEnd/>
            <a:tailEnd/>
          </a:ln>
        </p:spPr>
        <p:txBody>
          <a:bodyPr>
            <a:spAutoFit/>
          </a:bodyPr>
          <a:lstStyle/>
          <a:p>
            <a:r>
              <a:rPr lang="en-US" altLang="ja-JP" sz="2800">
                <a:solidFill>
                  <a:srgbClr val="87090D"/>
                </a:solidFill>
              </a:rPr>
              <a:t>Arguments against the hyperthermophilic common ancestor hypothesis.</a:t>
            </a:r>
          </a:p>
        </p:txBody>
      </p:sp>
      <p:sp>
        <p:nvSpPr>
          <p:cNvPr id="6" name="正方形/長方形 5"/>
          <p:cNvSpPr/>
          <p:nvPr/>
        </p:nvSpPr>
        <p:spPr>
          <a:xfrm>
            <a:off x="-7938" y="0"/>
            <a:ext cx="2778126" cy="369888"/>
          </a:xfrm>
          <a:prstGeom prst="rect">
            <a:avLst/>
          </a:prstGeom>
        </p:spPr>
        <p:txBody>
          <a:bodyPr wrap="none">
            <a:spAutoFit/>
          </a:bodyPr>
          <a:lstStyle/>
          <a:p>
            <a:pPr fontAlgn="auto">
              <a:spcBef>
                <a:spcPts val="0"/>
              </a:spcBef>
              <a:spcAft>
                <a:spcPts val="0"/>
              </a:spcAft>
              <a:defRPr/>
            </a:pPr>
            <a:r>
              <a:rPr lang="ja-JP" altLang="en-US" dirty="0">
                <a:effectLst>
                  <a:outerShdw blurRad="38100" dist="38100" dir="2700000" algn="tl">
                    <a:srgbClr val="C0C0C0"/>
                  </a:outerShdw>
                </a:effectLst>
                <a:latin typeface="+mn-lt"/>
                <a:ea typeface="+mn-ea"/>
              </a:rPr>
              <a:t>１</a:t>
            </a:r>
            <a:r>
              <a:rPr lang="ja-JP" altLang="en-US" dirty="0">
                <a:effectLst>
                  <a:outerShdw blurRad="38100" dist="38100" dir="2700000" algn="tl">
                    <a:srgbClr val="C0C0C0"/>
                  </a:outerShdw>
                </a:effectLst>
                <a:latin typeface="+mn-lt"/>
                <a:ea typeface="+mn-ea"/>
              </a:rPr>
              <a:t>．</a:t>
            </a:r>
            <a:r>
              <a:rPr lang="en-US" altLang="ja-JP" dirty="0">
                <a:effectLst>
                  <a:outerShdw blurRad="38100" dist="38100" dir="2700000" algn="tl">
                    <a:srgbClr val="C0C0C0"/>
                  </a:outerShdw>
                </a:effectLst>
                <a:latin typeface="+mn-lt"/>
                <a:ea typeface="+mn-ea"/>
              </a:rPr>
              <a:t> </a:t>
            </a:r>
            <a:r>
              <a:rPr lang="en-US" altLang="ja-JP" dirty="0">
                <a:effectLst>
                  <a:outerShdw blurRad="38100" dist="38100" dir="2700000" algn="tl">
                    <a:srgbClr val="C0C0C0"/>
                  </a:outerShdw>
                </a:effectLst>
                <a:latin typeface="+mn-lt"/>
                <a:ea typeface="+mn-ea"/>
              </a:rPr>
              <a:t>Phylogenetic analysis</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クラリティ">
  <a:themeElements>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クラシック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クラリティ">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クラリティ">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クラリティ.thmx</Template>
  <TotalTime>22707</TotalTime>
  <Words>2144</Words>
  <Application>Microsoft Office PowerPoint</Application>
  <PresentationFormat>Экран (4:3)</PresentationFormat>
  <Paragraphs>627</Paragraphs>
  <Slides>49</Slides>
  <Notes>36</Notes>
  <HiddenSlides>0</HiddenSlides>
  <MMClips>0</MMClips>
  <ScaleCrop>false</ScaleCrop>
  <HeadingPairs>
    <vt:vector size="8" baseType="variant">
      <vt:variant>
        <vt:lpstr>Использованные шрифты</vt:lpstr>
      </vt:variant>
      <vt:variant>
        <vt:i4>16</vt:i4>
      </vt:variant>
      <vt:variant>
        <vt:lpstr>Шаблон оформления</vt:lpstr>
      </vt:variant>
      <vt:variant>
        <vt:i4>5</vt:i4>
      </vt:variant>
      <vt:variant>
        <vt:lpstr>Внедренные серверы OLE</vt:lpstr>
      </vt:variant>
      <vt:variant>
        <vt:i4>2</vt:i4>
      </vt:variant>
      <vt:variant>
        <vt:lpstr>Заголовки слайдов</vt:lpstr>
      </vt:variant>
      <vt:variant>
        <vt:i4>49</vt:i4>
      </vt:variant>
    </vt:vector>
  </HeadingPairs>
  <TitlesOfParts>
    <vt:vector size="72" baseType="lpstr">
      <vt:lpstr>Arial</vt:lpstr>
      <vt:lpstr>ＭＳ Ｐゴシック</vt:lpstr>
      <vt:lpstr>Calibri</vt:lpstr>
      <vt:lpstr>ＭＳ ゴシック</vt:lpstr>
      <vt:lpstr>Osaka</vt:lpstr>
      <vt:lpstr>Helvetica</vt:lpstr>
      <vt:lpstr>細明朝体</vt:lpstr>
      <vt:lpstr>Times</vt:lpstr>
      <vt:lpstr>MS Mincho</vt:lpstr>
      <vt:lpstr>平成明朝</vt:lpstr>
      <vt:lpstr>Times New Roman</vt:lpstr>
      <vt:lpstr>Courier New</vt:lpstr>
      <vt:lpstr>System</vt:lpstr>
      <vt:lpstr>平成角ゴシック</vt:lpstr>
      <vt:lpstr>Arial Unicode MS</vt:lpstr>
      <vt:lpstr>Chalkboard SE</vt:lpstr>
      <vt:lpstr>クラリティ</vt:lpstr>
      <vt:lpstr>クラリティ</vt:lpstr>
      <vt:lpstr>クラリティ</vt:lpstr>
      <vt:lpstr>クラリティ</vt:lpstr>
      <vt:lpstr>クラリティ</vt:lpstr>
      <vt:lpstr>Document</vt:lpstr>
      <vt:lpstr>文書</vt:lpstr>
      <vt:lpstr>INSIGHTS FROM GENETIC INFORMATION: EXPERIMENTAL EVIDENCE OF THE THERMOPHILICITY OF ANCESTRAL LIFE</vt:lpstr>
      <vt:lpstr> Origin of Life: Emergence and early development of life. Oparin Japanese translation published in 1969</vt:lpstr>
      <vt:lpstr>Content</vt:lpstr>
      <vt:lpstr>Слайд 4</vt:lpstr>
      <vt:lpstr>Слайд 5</vt:lpstr>
      <vt:lpstr>Слайд 6</vt:lpstr>
      <vt:lpstr>Слайд 7</vt:lpstr>
      <vt:lpstr>Слайд 8</vt:lpstr>
      <vt:lpstr>Слайд 9</vt:lpstr>
      <vt:lpstr>G+C content of rRNA is related to growth temperature .</vt:lpstr>
      <vt:lpstr>Content of amino acid species （IVYWREL)</vt:lpstr>
      <vt:lpstr> Estimation of common ancestor from amino acid content.</vt:lpstr>
      <vt:lpstr>Content</vt:lpstr>
      <vt:lpstr>Experimental test of the hypothesis, using an enzyme.</vt:lpstr>
      <vt:lpstr>Слайд 15</vt:lpstr>
      <vt:lpstr>Слайд 16</vt:lpstr>
      <vt:lpstr>Слайд 17</vt:lpstr>
      <vt:lpstr>Слайд 18</vt:lpstr>
      <vt:lpstr>Denaturation curve of the wild type and ancestral mutants of S.tokodaii IPMDH estimated by CD at 222nm.</vt:lpstr>
      <vt:lpstr>Слайд 20</vt:lpstr>
      <vt:lpstr>Lesson 1.</vt:lpstr>
      <vt:lpstr>Content</vt:lpstr>
      <vt:lpstr>4. ANCESTRAL ENZYME</vt:lpstr>
      <vt:lpstr>Bacterial ancestor.</vt:lpstr>
      <vt:lpstr>NDK is an enzyme involved in nucleotide synthesis.</vt:lpstr>
      <vt:lpstr>Слайд 26</vt:lpstr>
      <vt:lpstr>Whole-gene synthesis of ancestral sequence.</vt:lpstr>
      <vt:lpstr>Слайд 28</vt:lpstr>
      <vt:lpstr>NDKs of  Archaeal (Red) and Bacterial (Blue)  ancestors.</vt:lpstr>
      <vt:lpstr>The sequences of ancestral NDKs were synthesized and introduced into E. coli and the proteins were produced in E. coli cells and purifed.</vt:lpstr>
      <vt:lpstr>Thermal stabilities of ancestral NDKs: T   (  C)</vt:lpstr>
      <vt:lpstr>Thermal stability of NDKs and the optimal growth temperatures.</vt:lpstr>
      <vt:lpstr>Common ancestor of all the organisms must be between Archaeal and Bacterial ancestors.</vt:lpstr>
      <vt:lpstr>Stability of 24 mutants of Bac4.</vt:lpstr>
      <vt:lpstr>Bac4 mutants with neighboring residues.</vt:lpstr>
      <vt:lpstr>NDK mutants （Bac4mut7)） possessing all the destabilizing mutations showed stability 95℃, suggesting the optimal growth temperature of the Universal common ancestor 75℃ or higher.</vt:lpstr>
      <vt:lpstr>All the ancestral enzymes showed high activity at high temperature.</vt:lpstr>
      <vt:lpstr>Lesson 2.</vt:lpstr>
      <vt:lpstr>Concluding remarks</vt:lpstr>
      <vt:lpstr>Слайд 40</vt:lpstr>
      <vt:lpstr>THANK YOU!</vt:lpstr>
      <vt:lpstr>Слайд 42</vt:lpstr>
      <vt:lpstr>Слайд 43</vt:lpstr>
      <vt:lpstr>Слайд 44</vt:lpstr>
      <vt:lpstr>Lesson 3.</vt:lpstr>
      <vt:lpstr>Effect of amino acid content on stability</vt:lpstr>
      <vt:lpstr>Слайд 47</vt:lpstr>
      <vt:lpstr>余り正確に推定できないアミノ酸がある それは、２番目の候補も採用する</vt:lpstr>
      <vt:lpstr>Content</vt:lpstr>
    </vt:vector>
  </TitlesOfParts>
  <Company>東京薬科大学</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アミノアシルtRNA合成酵素を用いた 全生物の分子系統解析</dc:title>
  <dc:creator>古川 龍太郎</dc:creator>
  <cp:lastModifiedBy>Sedoy</cp:lastModifiedBy>
  <cp:revision>1027</cp:revision>
  <cp:lastPrinted>2013-03-11T00:31:31Z</cp:lastPrinted>
  <dcterms:created xsi:type="dcterms:W3CDTF">2011-08-11T06:15:34Z</dcterms:created>
  <dcterms:modified xsi:type="dcterms:W3CDTF">2014-10-31T09:49:39Z</dcterms:modified>
</cp:coreProperties>
</file>