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3" r:id="rId3"/>
    <p:sldId id="280" r:id="rId4"/>
    <p:sldId id="279" r:id="rId5"/>
    <p:sldId id="278" r:id="rId6"/>
    <p:sldId id="270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234" autoAdjust="0"/>
    <p:restoredTop sz="94660"/>
  </p:normalViewPr>
  <p:slideViewPr>
    <p:cSldViewPr>
      <p:cViewPr>
        <p:scale>
          <a:sx n="66" d="100"/>
          <a:sy n="66" d="100"/>
        </p:scale>
        <p:origin x="-978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D8495453-D8FE-4EBB-9460-386AA8056257}" type="datetimeFigureOut">
              <a:rPr lang="cs-CZ"/>
              <a:pPr>
                <a:defRPr/>
              </a:pPr>
              <a:t>25.9.2014</a:t>
            </a:fld>
            <a:endParaRPr lang="cs-CZ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AF34403-E02E-476F-B4AC-ECE015B5F8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03B3F-509F-4161-A46F-53D0E3F1EC58}" type="datetimeFigureOut">
              <a:rPr lang="cs-CZ"/>
              <a:pPr>
                <a:defRPr/>
              </a:pPr>
              <a:t>25.9.2014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19623-324E-441F-A41F-BBB6F90A0D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0BC69-D08E-4B09-8610-9F35C86BAFA1}" type="datetimeFigureOut">
              <a:rPr lang="cs-CZ"/>
              <a:pPr>
                <a:defRPr/>
              </a:pPr>
              <a:t>25.9.2014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1CA5D-60BA-4D9E-92DB-53ABBC08E9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2CB9E-4450-40E6-BB0D-BC8ADD97A6F5}" type="datetimeFigureOut">
              <a:rPr lang="cs-CZ"/>
              <a:pPr>
                <a:defRPr/>
              </a:pPr>
              <a:t>25.9.2014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53387-3E9B-4B49-AA35-4B7E0440D0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96262-29BE-486C-9702-0C367264786E}" type="datetimeFigureOut">
              <a:rPr lang="cs-CZ"/>
              <a:pPr>
                <a:defRPr/>
              </a:pPr>
              <a:t>25.9.2014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1513C-3507-4BA0-A6D1-5A74A84D49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F0177-CC7B-4DB7-A508-D52508A55466}" type="datetimeFigureOut">
              <a:rPr lang="cs-CZ"/>
              <a:pPr>
                <a:defRPr/>
              </a:pPr>
              <a:t>25.9.2014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276D2-1F76-49FB-91CC-E1B6F2C5EA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03CEF-DD7C-428B-B36B-20F6A0BD132E}" type="datetimeFigureOut">
              <a:rPr lang="cs-CZ"/>
              <a:pPr>
                <a:defRPr/>
              </a:pPr>
              <a:t>25.9.2014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1429A-24F5-49F2-84A6-84908126CD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22AE1-1666-44E2-8BAF-8099B3C97A53}" type="datetimeFigureOut">
              <a:rPr lang="cs-CZ"/>
              <a:pPr>
                <a:defRPr/>
              </a:pPr>
              <a:t>25.9.2014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B6B55-A894-45EA-B2B0-6F610830B8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D5502-9516-430C-BD64-F7D21A3C3987}" type="datetimeFigureOut">
              <a:rPr lang="cs-CZ"/>
              <a:pPr>
                <a:defRPr/>
              </a:pPr>
              <a:t>25.9.2014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6556F-A80C-45F5-95F0-B74DAF0C9F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A70DA-459B-4D73-95A7-3984461FC6A0}" type="datetimeFigureOut">
              <a:rPr lang="cs-CZ"/>
              <a:pPr>
                <a:defRPr/>
              </a:pPr>
              <a:t>25.9.2014</a:t>
            </a:fld>
            <a:endParaRPr lang="cs-CZ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7BA59-F476-4C4B-93D2-F006EF5429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3FEB7-F594-4397-8EA5-6F3E550B19A3}" type="datetimeFigureOut">
              <a:rPr lang="cs-CZ"/>
              <a:pPr>
                <a:defRPr/>
              </a:pPr>
              <a:t>25.9.2014</a:t>
            </a:fld>
            <a:endParaRPr lang="cs-CZ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23AED-2C43-4350-A47B-529AE3EE55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D4375A-DD93-40DC-9854-46DED13A92B8}" type="datetimeFigureOut">
              <a:rPr lang="cs-CZ"/>
              <a:pPr>
                <a:defRPr/>
              </a:pPr>
              <a:t>25.9.2014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6E47EF-4890-4B00-87A3-3563443A6C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5" r:id="rId2"/>
    <p:sldLayoutId id="2147483754" r:id="rId3"/>
    <p:sldLayoutId id="2147483753" r:id="rId4"/>
    <p:sldLayoutId id="2147483752" r:id="rId5"/>
    <p:sldLayoutId id="2147483751" r:id="rId6"/>
    <p:sldLayoutId id="2147483750" r:id="rId7"/>
    <p:sldLayoutId id="2147483757" r:id="rId8"/>
    <p:sldLayoutId id="2147483758" r:id="rId9"/>
    <p:sldLayoutId id="2147483749" r:id="rId10"/>
    <p:sldLayoutId id="214748374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0" y="1268413"/>
            <a:ext cx="4427538" cy="1800225"/>
          </a:xfrm>
        </p:spPr>
        <p:txBody>
          <a:bodyPr/>
          <a:lstStyle/>
          <a:p>
            <a:pPr algn="ctr" eaLnBrk="1" hangingPunct="1"/>
            <a:r>
              <a:rPr lang="en-US" sz="2800" b="1" smtClean="0">
                <a:solidFill>
                  <a:schemeClr val="tx1"/>
                </a:solidFill>
                <a:latin typeface="Calibri" pitchFamily="34" charset="0"/>
              </a:rPr>
              <a:t>Study of evolutionary mechanisms involved in lipid metabolisms of </a:t>
            </a:r>
            <a:br>
              <a:rPr lang="en-US" sz="2800" b="1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2800" b="1" i="1" smtClean="0">
                <a:solidFill>
                  <a:schemeClr val="tx1"/>
                </a:solidFill>
                <a:latin typeface="Calibri" pitchFamily="34" charset="0"/>
              </a:rPr>
              <a:t>Chlamydomonas reinhardtii</a:t>
            </a:r>
            <a:endParaRPr lang="cs-CZ" sz="2800" b="1" i="1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179388" y="4365625"/>
            <a:ext cx="4248150" cy="647700"/>
          </a:xfrm>
        </p:spPr>
        <p:txBody>
          <a:bodyPr/>
          <a:lstStyle/>
          <a:p>
            <a:pPr algn="ctr" eaLnBrk="1" hangingPunct="1"/>
            <a:r>
              <a:rPr lang="cs-CZ" sz="220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2200" b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Jan Fedorko</a:t>
            </a:r>
          </a:p>
          <a:p>
            <a:pPr algn="ctr" eaLnBrk="1" hangingPunct="1"/>
            <a:endParaRPr lang="cs-CZ" sz="2000" b="1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algn="ctr" eaLnBrk="1" hangingPunct="1"/>
            <a:endParaRPr lang="cs-CZ" sz="2000" b="1" smtClean="0">
              <a:solidFill>
                <a:schemeClr val="tx1"/>
              </a:solidFill>
              <a:cs typeface="Times New Roman" pitchFamily="18" charset="0"/>
            </a:endParaRPr>
          </a:p>
          <a:p>
            <a:pPr algn="ctr" eaLnBrk="1" hangingPunct="1"/>
            <a:endParaRPr lang="cs-CZ" sz="2000" b="1" smtClean="0">
              <a:solidFill>
                <a:schemeClr val="tx1"/>
              </a:solidFill>
              <a:cs typeface="Times New Roman" pitchFamily="18" charset="0"/>
            </a:endParaRPr>
          </a:p>
          <a:p>
            <a:pPr algn="ctr" eaLnBrk="1" hangingPunct="1"/>
            <a:endParaRPr lang="cs-CZ" sz="2000" b="1" smtClean="0">
              <a:solidFill>
                <a:schemeClr val="tx1"/>
              </a:solidFill>
              <a:cs typeface="Times New Roman" pitchFamily="18" charset="0"/>
            </a:endParaRPr>
          </a:p>
          <a:p>
            <a:pPr algn="ctr" eaLnBrk="1" hangingPunct="1"/>
            <a:endParaRPr lang="cs-CZ" sz="2000" b="1" smtClean="0">
              <a:solidFill>
                <a:schemeClr val="tx1"/>
              </a:solidFill>
              <a:cs typeface="Times New Roman" pitchFamily="18" charset="0"/>
            </a:endParaRPr>
          </a:p>
          <a:p>
            <a:pPr algn="ctr" eaLnBrk="1" hangingPunct="1"/>
            <a:endParaRPr lang="cs-CZ" sz="2600" smtClean="0"/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645628" y="3313765"/>
            <a:ext cx="3525071" cy="1549559"/>
          </a:xfrm>
          <a:prstGeom prst="rect">
            <a:avLst/>
          </a:prstGeom>
          <a:effectLst>
            <a:glow>
              <a:schemeClr val="accent1"/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07375" cy="1143000"/>
          </a:xfrm>
        </p:spPr>
        <p:txBody>
          <a:bodyPr/>
          <a:lstStyle/>
          <a:p>
            <a:pPr algn="ctr" eaLnBrk="1" hangingPunct="1"/>
            <a:r>
              <a:rPr lang="cs-CZ" sz="3200" smtClean="0">
                <a:latin typeface="Arial" charset="0"/>
              </a:rPr>
              <a:t>Introduction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>
          <a:xfrm>
            <a:off x="468313" y="1341438"/>
            <a:ext cx="8064500" cy="4752975"/>
          </a:xfrm>
        </p:spPr>
        <p:txBody>
          <a:bodyPr/>
          <a:lstStyle/>
          <a:p>
            <a:pPr eaLnBrk="1" hangingPunct="1"/>
            <a:r>
              <a:rPr lang="sk-SK" b="1" i="1" smtClean="0">
                <a:solidFill>
                  <a:schemeClr val="tx1"/>
                </a:solidFill>
                <a:latin typeface="Calibri" pitchFamily="34" charset="0"/>
              </a:rPr>
              <a:t>Chlamydomonas</a:t>
            </a:r>
            <a:r>
              <a:rPr lang="sk-SK" b="1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sk-SK" b="1" i="1" smtClean="0">
                <a:solidFill>
                  <a:schemeClr val="tx1"/>
                </a:solidFill>
                <a:latin typeface="Calibri" pitchFamily="34" charset="0"/>
              </a:rPr>
              <a:t>reinhardtii</a:t>
            </a:r>
            <a:r>
              <a:rPr lang="sk-SK" b="1" smtClean="0">
                <a:solidFill>
                  <a:schemeClr val="tx1"/>
                </a:solidFill>
                <a:latin typeface="Calibri" pitchFamily="34" charset="0"/>
              </a:rPr>
              <a:t> is a </a:t>
            </a:r>
            <a:r>
              <a:rPr lang="en-US" b="1" smtClean="0">
                <a:solidFill>
                  <a:schemeClr val="tx1"/>
                </a:solidFill>
                <a:latin typeface="Calibri" pitchFamily="34" charset="0"/>
              </a:rPr>
              <a:t>single-cell algae </a:t>
            </a:r>
            <a:r>
              <a:rPr lang="sk-SK" b="1" smtClean="0">
                <a:solidFill>
                  <a:schemeClr val="tx1"/>
                </a:solidFill>
                <a:latin typeface="Calibri" pitchFamily="34" charset="0"/>
              </a:rPr>
              <a:t>which is </a:t>
            </a:r>
            <a:r>
              <a:rPr lang="en-US" b="1" smtClean="0">
                <a:solidFill>
                  <a:schemeClr val="tx1"/>
                </a:solidFill>
                <a:latin typeface="Calibri" pitchFamily="34" charset="0"/>
              </a:rPr>
              <a:t>biotechnologically interesting due </a:t>
            </a:r>
            <a:r>
              <a:rPr lang="sk-SK" b="1" smtClean="0">
                <a:solidFill>
                  <a:schemeClr val="tx1"/>
                </a:solidFill>
                <a:latin typeface="Calibri" pitchFamily="34" charset="0"/>
              </a:rPr>
              <a:t>its</a:t>
            </a:r>
            <a:r>
              <a:rPr lang="en-US" b="1" smtClean="0">
                <a:solidFill>
                  <a:schemeClr val="tx1"/>
                </a:solidFill>
                <a:latin typeface="Calibri" pitchFamily="34" charset="0"/>
              </a:rPr>
              <a:t> ability of accumulation </a:t>
            </a:r>
            <a:r>
              <a:rPr lang="sk-SK" b="1" smtClean="0">
                <a:solidFill>
                  <a:schemeClr val="tx1"/>
                </a:solidFill>
                <a:latin typeface="Calibri" pitchFamily="34" charset="0"/>
              </a:rPr>
              <a:t>of </a:t>
            </a:r>
            <a:r>
              <a:rPr lang="en-US" b="1" smtClean="0">
                <a:solidFill>
                  <a:schemeClr val="tx1"/>
                </a:solidFill>
                <a:latin typeface="Calibri" pitchFamily="34" charset="0"/>
              </a:rPr>
              <a:t>valuable compounds.  </a:t>
            </a:r>
            <a:endParaRPr lang="sk-SK" b="1" smtClean="0">
              <a:solidFill>
                <a:schemeClr val="tx1"/>
              </a:solidFill>
              <a:latin typeface="Calibri" pitchFamily="34" charset="0"/>
            </a:endParaRPr>
          </a:p>
          <a:p>
            <a:pPr eaLnBrk="1" hangingPunct="1"/>
            <a:endParaRPr lang="sk-SK" b="1" smtClean="0">
              <a:solidFill>
                <a:schemeClr val="tx1"/>
              </a:solidFill>
              <a:latin typeface="Calibri" pitchFamily="34" charset="0"/>
            </a:endParaRPr>
          </a:p>
          <a:p>
            <a:pPr eaLnBrk="1" hangingPunct="1"/>
            <a:r>
              <a:rPr lang="sk-SK" b="1" smtClean="0">
                <a:solidFill>
                  <a:schemeClr val="tx1"/>
                </a:solidFill>
                <a:latin typeface="Calibri" pitchFamily="34" charset="0"/>
              </a:rPr>
              <a:t>The a</a:t>
            </a:r>
            <a:r>
              <a:rPr lang="en-US" b="1" smtClean="0">
                <a:solidFill>
                  <a:schemeClr val="tx1"/>
                </a:solidFill>
                <a:latin typeface="Calibri" pitchFamily="34" charset="0"/>
              </a:rPr>
              <a:t>im of presented study is to detect phenotype differences between three strains of </a:t>
            </a:r>
            <a:r>
              <a:rPr lang="en-US" b="1" i="1" smtClean="0">
                <a:solidFill>
                  <a:schemeClr val="tx1"/>
                </a:solidFill>
                <a:latin typeface="Calibri" pitchFamily="34" charset="0"/>
              </a:rPr>
              <a:t>Chlamydomonas reinhardtii</a:t>
            </a:r>
            <a:r>
              <a:rPr lang="en-US" b="1" smtClean="0">
                <a:solidFill>
                  <a:schemeClr val="tx1"/>
                </a:solidFill>
                <a:latin typeface="Calibri" pitchFamily="34" charset="0"/>
              </a:rPr>
              <a:t>; cc4333 (starchless)</a:t>
            </a:r>
            <a:r>
              <a:rPr lang="sk-SK" b="1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US" b="1" smtClean="0">
                <a:solidFill>
                  <a:schemeClr val="tx1"/>
                </a:solidFill>
                <a:latin typeface="Calibri" pitchFamily="34" charset="0"/>
              </a:rPr>
              <a:t>cc503 (cell wall deficient) and cc1690 (wild type)</a:t>
            </a:r>
            <a:r>
              <a:rPr lang="sk-SK" b="1" smtClean="0">
                <a:solidFill>
                  <a:schemeClr val="tx1"/>
                </a:solidFill>
                <a:latin typeface="Calibri" pitchFamily="34" charset="0"/>
              </a:rPr>
              <a:t> with special interest in lipid biosynthesis.</a:t>
            </a:r>
          </a:p>
          <a:p>
            <a:pPr eaLnBrk="1" hangingPunct="1"/>
            <a:endParaRPr lang="en-US" b="1" smtClean="0">
              <a:solidFill>
                <a:schemeClr val="tx1"/>
              </a:solidFill>
              <a:latin typeface="Calibri" pitchFamily="34" charset="0"/>
            </a:endParaRPr>
          </a:p>
          <a:p>
            <a:pPr eaLnBrk="1" hangingPunct="1"/>
            <a:r>
              <a:rPr lang="en-US" b="1" smtClean="0">
                <a:solidFill>
                  <a:schemeClr val="tx1"/>
                </a:solidFill>
                <a:latin typeface="Calibri" pitchFamily="34" charset="0"/>
              </a:rPr>
              <a:t>The lipid accumulation under different cultivation conditions was determined by using flow cytometry</a:t>
            </a:r>
            <a:r>
              <a:rPr lang="sk-SK" b="1" smtClean="0">
                <a:solidFill>
                  <a:schemeClr val="tx1"/>
                </a:solidFill>
                <a:latin typeface="Calibri" pitchFamily="34" charset="0"/>
              </a:rPr>
              <a:t>.</a:t>
            </a:r>
          </a:p>
          <a:p>
            <a:pPr eaLnBrk="1" hangingPunct="1"/>
            <a:endParaRPr lang="sk-SK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07375" cy="1143000"/>
          </a:xfrm>
        </p:spPr>
        <p:txBody>
          <a:bodyPr/>
          <a:lstStyle/>
          <a:p>
            <a:pPr algn="ctr" eaLnBrk="1" hangingPunct="1"/>
            <a:r>
              <a:rPr lang="sk-SK" smtClean="0"/>
              <a:t>Material and methods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5183187" cy="3508375"/>
          </a:xfrm>
        </p:spPr>
        <p:txBody>
          <a:bodyPr/>
          <a:lstStyle/>
          <a:p>
            <a:pPr eaLnBrk="1" hangingPunct="1"/>
            <a:r>
              <a:rPr lang="sk-SK" sz="2000" b="1" smtClean="0">
                <a:solidFill>
                  <a:schemeClr val="tx1"/>
                </a:solidFill>
                <a:latin typeface="Calibri" pitchFamily="34" charset="0"/>
              </a:rPr>
              <a:t>S</a:t>
            </a:r>
            <a:r>
              <a:rPr lang="en-US" sz="2000" b="1" smtClean="0">
                <a:solidFill>
                  <a:schemeClr val="tx1"/>
                </a:solidFill>
                <a:latin typeface="Calibri" pitchFamily="34" charset="0"/>
              </a:rPr>
              <a:t>trains of </a:t>
            </a:r>
            <a:r>
              <a:rPr lang="en-US" sz="2000" b="1" i="1" smtClean="0">
                <a:solidFill>
                  <a:schemeClr val="tx1"/>
                </a:solidFill>
                <a:latin typeface="Calibri" pitchFamily="34" charset="0"/>
              </a:rPr>
              <a:t>Chlamydomonas reinhardtii</a:t>
            </a:r>
            <a:endParaRPr lang="sk-SK" sz="2000" b="1" i="1" smtClean="0">
              <a:solidFill>
                <a:schemeClr val="tx1"/>
              </a:solidFill>
              <a:latin typeface="Calibri" pitchFamily="34" charset="0"/>
            </a:endParaRPr>
          </a:p>
          <a:p>
            <a:pPr lvl="2" eaLnBrk="1" hangingPunct="1"/>
            <a:r>
              <a:rPr lang="en-US" sz="1800" b="1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1800" smtClean="0">
                <a:solidFill>
                  <a:schemeClr val="tx1"/>
                </a:solidFill>
                <a:latin typeface="Calibri" pitchFamily="34" charset="0"/>
              </a:rPr>
              <a:t>cc4333 (starchless)</a:t>
            </a:r>
            <a:endParaRPr lang="sk-SK" sz="1800" smtClean="0">
              <a:solidFill>
                <a:schemeClr val="tx1"/>
              </a:solidFill>
              <a:latin typeface="Calibri" pitchFamily="34" charset="0"/>
            </a:endParaRPr>
          </a:p>
          <a:p>
            <a:pPr lvl="2" eaLnBrk="1" hangingPunct="1"/>
            <a:r>
              <a:rPr lang="en-US" sz="1800" smtClean="0">
                <a:solidFill>
                  <a:schemeClr val="tx1"/>
                </a:solidFill>
                <a:latin typeface="Calibri" pitchFamily="34" charset="0"/>
              </a:rPr>
              <a:t> cc503 (cell wall deficient) </a:t>
            </a:r>
            <a:endParaRPr lang="sk-SK" sz="1800" smtClean="0">
              <a:solidFill>
                <a:schemeClr val="tx1"/>
              </a:solidFill>
              <a:latin typeface="Calibri" pitchFamily="34" charset="0"/>
            </a:endParaRPr>
          </a:p>
          <a:p>
            <a:pPr lvl="2" eaLnBrk="1" hangingPunct="1"/>
            <a:r>
              <a:rPr lang="sk-SK" sz="180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1800" smtClean="0">
                <a:solidFill>
                  <a:schemeClr val="tx1"/>
                </a:solidFill>
                <a:latin typeface="Calibri" pitchFamily="34" charset="0"/>
              </a:rPr>
              <a:t>cc1690 (wild type)</a:t>
            </a:r>
            <a:endParaRPr lang="sk-SK" sz="1800" smtClean="0">
              <a:solidFill>
                <a:schemeClr val="tx1"/>
              </a:solidFill>
              <a:latin typeface="Calibri" pitchFamily="34" charset="0"/>
            </a:endParaRPr>
          </a:p>
          <a:p>
            <a:pPr eaLnBrk="1" hangingPunct="1"/>
            <a:r>
              <a:rPr lang="sk-SK" sz="2000" b="1" i="1" smtClean="0">
                <a:solidFill>
                  <a:schemeClr val="tx1"/>
                </a:solidFill>
                <a:latin typeface="Calibri" pitchFamily="34" charset="0"/>
              </a:rPr>
              <a:t>Devices</a:t>
            </a:r>
          </a:p>
          <a:p>
            <a:pPr lvl="2" eaLnBrk="1" hangingPunct="1"/>
            <a:r>
              <a:rPr lang="sk-SK" sz="1800" smtClean="0">
                <a:solidFill>
                  <a:schemeClr val="tx1"/>
                </a:solidFill>
                <a:latin typeface="Calibri" pitchFamily="34" charset="0"/>
              </a:rPr>
              <a:t>P</a:t>
            </a:r>
            <a:r>
              <a:rPr lang="en-US" sz="1800" smtClean="0">
                <a:solidFill>
                  <a:schemeClr val="tx1"/>
                </a:solidFill>
                <a:latin typeface="Calibri" pitchFamily="34" charset="0"/>
              </a:rPr>
              <a:t>hotobioreactor FMT-150 </a:t>
            </a:r>
            <a:endParaRPr lang="sk-SK" sz="1800" smtClean="0">
              <a:solidFill>
                <a:schemeClr val="tx1"/>
              </a:solidFill>
              <a:latin typeface="Calibri" pitchFamily="34" charset="0"/>
            </a:endParaRPr>
          </a:p>
          <a:p>
            <a:pPr lvl="2" eaLnBrk="1" hangingPunct="1"/>
            <a:r>
              <a:rPr lang="en-US" sz="1800" smtClean="0">
                <a:solidFill>
                  <a:schemeClr val="tx1"/>
                </a:solidFill>
                <a:latin typeface="Calibri" pitchFamily="34" charset="0"/>
              </a:rPr>
              <a:t>ImageStream</a:t>
            </a:r>
            <a:r>
              <a:rPr lang="en-US" sz="1800" baseline="30000" smtClean="0">
                <a:solidFill>
                  <a:schemeClr val="tx1"/>
                </a:solidFill>
                <a:latin typeface="Calibri" pitchFamily="34" charset="0"/>
              </a:rPr>
              <a:t>X</a:t>
            </a:r>
            <a:r>
              <a:rPr lang="en-US" sz="1800" smtClean="0">
                <a:solidFill>
                  <a:schemeClr val="tx1"/>
                </a:solidFill>
                <a:latin typeface="Calibri" pitchFamily="34" charset="0"/>
              </a:rPr>
              <a:t> Mark II </a:t>
            </a:r>
            <a:endParaRPr lang="sk-SK" sz="1800" b="1" i="1" smtClean="0">
              <a:solidFill>
                <a:schemeClr val="tx1"/>
              </a:solidFill>
              <a:latin typeface="Calibri" pitchFamily="34" charset="0"/>
            </a:endParaRPr>
          </a:p>
          <a:p>
            <a:pPr eaLnBrk="1" hangingPunct="1"/>
            <a:r>
              <a:rPr lang="sk-SK" sz="2000" b="1" smtClean="0">
                <a:solidFill>
                  <a:schemeClr val="tx1"/>
                </a:solidFill>
                <a:latin typeface="Calibri" pitchFamily="34" charset="0"/>
              </a:rPr>
              <a:t>Chemicals</a:t>
            </a:r>
          </a:p>
          <a:p>
            <a:pPr lvl="2" eaLnBrk="1" hangingPunct="1"/>
            <a:r>
              <a:rPr lang="en-US" sz="1800" smtClean="0">
                <a:solidFill>
                  <a:schemeClr val="tx1"/>
                </a:solidFill>
                <a:latin typeface="Calibri" pitchFamily="34" charset="0"/>
              </a:rPr>
              <a:t>Fluorescent dye BODIPY</a:t>
            </a:r>
            <a:endParaRPr lang="sk-SK" sz="1800" smtClean="0">
              <a:solidFill>
                <a:schemeClr val="tx1"/>
              </a:solidFill>
              <a:latin typeface="Calibri" pitchFamily="34" charset="0"/>
            </a:endParaRPr>
          </a:p>
          <a:p>
            <a:pPr lvl="2" eaLnBrk="1" hangingPunct="1"/>
            <a:r>
              <a:rPr lang="en-US" sz="1800" smtClean="0">
                <a:solidFill>
                  <a:schemeClr val="tx1"/>
                </a:solidFill>
                <a:latin typeface="Calibri" pitchFamily="34" charset="0"/>
              </a:rPr>
              <a:t>Culture medium HAP</a:t>
            </a:r>
            <a:endParaRPr lang="cs-CZ" sz="1800" smtClean="0">
              <a:solidFill>
                <a:schemeClr val="tx1"/>
              </a:solidFill>
              <a:latin typeface="Calibri" pitchFamily="34" charset="0"/>
            </a:endParaRPr>
          </a:p>
          <a:p>
            <a:pPr eaLnBrk="1" hangingPunct="1"/>
            <a:endParaRPr lang="sk-SK" sz="2000" smtClean="0"/>
          </a:p>
        </p:txBody>
      </p:sp>
      <p:pic>
        <p:nvPicPr>
          <p:cNvPr id="15363" name="Obráze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3860800"/>
            <a:ext cx="1912937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Obrázek 206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5963" y="1341438"/>
            <a:ext cx="2665412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ovéPole 23"/>
          <p:cNvSpPr txBox="1">
            <a:spLocks noChangeArrowheads="1"/>
          </p:cNvSpPr>
          <p:nvPr/>
        </p:nvSpPr>
        <p:spPr bwMode="auto">
          <a:xfrm>
            <a:off x="5795963" y="3213100"/>
            <a:ext cx="26654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5135563" eaLnBrk="0" hangingPunct="0"/>
            <a:r>
              <a:rPr lang="en-US" sz="1400" i="1">
                <a:latin typeface="Calibri" pitchFamily="34" charset="0"/>
              </a:rPr>
              <a:t>Fig. </a:t>
            </a:r>
            <a:r>
              <a:rPr lang="sk-SK" sz="1400" i="1">
                <a:latin typeface="Calibri" pitchFamily="34" charset="0"/>
              </a:rPr>
              <a:t>1</a:t>
            </a:r>
            <a:r>
              <a:rPr lang="en-US" sz="1400" i="1">
                <a:latin typeface="Calibri" pitchFamily="34" charset="0"/>
              </a:rPr>
              <a:t>: </a:t>
            </a:r>
            <a:r>
              <a:rPr lang="en-US" sz="1400">
                <a:latin typeface="Calibri" pitchFamily="34" charset="0"/>
              </a:rPr>
              <a:t>Scheme of ImageStream</a:t>
            </a:r>
            <a:r>
              <a:rPr lang="en-US" sz="1400" baseline="30000">
                <a:latin typeface="Calibri" pitchFamily="34" charset="0"/>
              </a:rPr>
              <a:t>X</a:t>
            </a:r>
            <a:r>
              <a:rPr lang="en-US" sz="1400">
                <a:latin typeface="Calibri" pitchFamily="34" charset="0"/>
              </a:rPr>
              <a:t>   </a:t>
            </a:r>
            <a:endParaRPr lang="sk-SK" sz="1400">
              <a:latin typeface="Calibri" pitchFamily="34" charset="0"/>
            </a:endParaRPr>
          </a:p>
          <a:p>
            <a:pPr defTabSz="5135563" eaLnBrk="0" hangingPunct="0"/>
            <a:r>
              <a:rPr lang="en-US" sz="1400">
                <a:latin typeface="Calibri" pitchFamily="34" charset="0"/>
              </a:rPr>
              <a:t> Mark II -</a:t>
            </a:r>
            <a:r>
              <a:rPr lang="sk-SK" sz="1400">
                <a:latin typeface="Calibri" pitchFamily="34" charset="0"/>
              </a:rPr>
              <a:t>imaging</a:t>
            </a:r>
            <a:r>
              <a:rPr lang="en-US" sz="1400">
                <a:latin typeface="Calibri" pitchFamily="34" charset="0"/>
              </a:rPr>
              <a:t> flow cytometer</a:t>
            </a:r>
            <a:endParaRPr lang="en-US" sz="1400" i="1">
              <a:latin typeface="Calibri" pitchFamily="34" charset="0"/>
            </a:endParaRPr>
          </a:p>
        </p:txBody>
      </p:sp>
      <p:sp>
        <p:nvSpPr>
          <p:cNvPr id="15366" name="TextBox 111"/>
          <p:cNvSpPr txBox="1">
            <a:spLocks noChangeArrowheads="1"/>
          </p:cNvSpPr>
          <p:nvPr/>
        </p:nvSpPr>
        <p:spPr bwMode="auto">
          <a:xfrm>
            <a:off x="6443663" y="3879850"/>
            <a:ext cx="2160587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5135563"/>
            <a:r>
              <a:rPr lang="en-US" sz="1400" i="1">
                <a:latin typeface="Calibri" pitchFamily="34" charset="0"/>
              </a:rPr>
              <a:t>Fig. </a:t>
            </a:r>
            <a:r>
              <a:rPr lang="sk-SK" sz="1400" i="1">
                <a:latin typeface="Calibri" pitchFamily="34" charset="0"/>
              </a:rPr>
              <a:t>2</a:t>
            </a:r>
            <a:r>
              <a:rPr lang="en-US" sz="1400" i="1">
                <a:latin typeface="Calibri" pitchFamily="34" charset="0"/>
              </a:rPr>
              <a:t>: A) </a:t>
            </a:r>
            <a:r>
              <a:rPr lang="en-US" sz="1400">
                <a:latin typeface="Calibri" pitchFamily="34" charset="0"/>
              </a:rPr>
              <a:t>The photobioreactor body consist</a:t>
            </a:r>
            <a:r>
              <a:rPr lang="sk-SK" sz="1400">
                <a:latin typeface="Calibri" pitchFamily="34" charset="0"/>
              </a:rPr>
              <a:t>s</a:t>
            </a:r>
            <a:r>
              <a:rPr lang="en-US" sz="1400">
                <a:latin typeface="Calibri" pitchFamily="34" charset="0"/>
              </a:rPr>
              <a:t> of flat cuvette and control unit. B) Probes for on-line monitoring of temperature, pH and dissolved oxygen and CO</a:t>
            </a:r>
            <a:r>
              <a:rPr lang="en-US" sz="1400" baseline="-25000">
                <a:latin typeface="Calibri" pitchFamily="34" charset="0"/>
              </a:rPr>
              <a:t>2</a:t>
            </a:r>
            <a:r>
              <a:rPr lang="en-US" sz="1400">
                <a:latin typeface="Calibri" pitchFamily="34" charset="0"/>
              </a:rPr>
              <a:t> take place inside the cuvette. C) and  D) depicts cells absorption spectral characteristics and optical sensors properties.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07375" cy="1143000"/>
          </a:xfrm>
        </p:spPr>
        <p:txBody>
          <a:bodyPr/>
          <a:lstStyle/>
          <a:p>
            <a:pPr algn="ctr" eaLnBrk="1" hangingPunct="1"/>
            <a:r>
              <a:rPr lang="cs-CZ" smtClean="0"/>
              <a:t>Results</a:t>
            </a:r>
          </a:p>
        </p:txBody>
      </p:sp>
      <p:sp>
        <p:nvSpPr>
          <p:cNvPr id="16386" name="TextovéPole 7"/>
          <p:cNvSpPr txBox="1">
            <a:spLocks noChangeArrowheads="1"/>
          </p:cNvSpPr>
          <p:nvPr/>
        </p:nvSpPr>
        <p:spPr bwMode="auto">
          <a:xfrm>
            <a:off x="639763" y="3051175"/>
            <a:ext cx="36449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5135563" eaLnBrk="0" hangingPunct="0"/>
            <a:r>
              <a:rPr lang="en-US" sz="1600" i="1">
                <a:latin typeface="Calibri" pitchFamily="34" charset="0"/>
              </a:rPr>
              <a:t>Fig. 3: </a:t>
            </a:r>
            <a:r>
              <a:rPr lang="sk-SK" sz="1600">
                <a:latin typeface="Calibri" pitchFamily="34" charset="0"/>
              </a:rPr>
              <a:t>L</a:t>
            </a:r>
            <a:r>
              <a:rPr lang="en-US" sz="1600">
                <a:latin typeface="Calibri" pitchFamily="34" charset="0"/>
              </a:rPr>
              <a:t>ipid production at different strains of </a:t>
            </a:r>
            <a:r>
              <a:rPr lang="en-US" sz="1600" i="1">
                <a:latin typeface="Calibri" pitchFamily="34" charset="0"/>
              </a:rPr>
              <a:t>Chlamydomonas reinhardtii </a:t>
            </a:r>
            <a:r>
              <a:rPr lang="en-US" sz="1600">
                <a:latin typeface="Calibri" pitchFamily="34" charset="0"/>
              </a:rPr>
              <a:t>(blue-WT, red – cell wall deficient and green - strarchless mutant) under nitrogen starvation.</a:t>
            </a:r>
            <a:r>
              <a:rPr lang="sk-SK" sz="1600">
                <a:latin typeface="Calibri" pitchFamily="34" charset="0"/>
              </a:rPr>
              <a:t> </a:t>
            </a:r>
            <a:endParaRPr lang="en-US" sz="1600">
              <a:latin typeface="Calibri" pitchFamily="34" charset="0"/>
            </a:endParaRPr>
          </a:p>
        </p:txBody>
      </p:sp>
      <p:pic>
        <p:nvPicPr>
          <p:cNvPr id="16387" name="Obrázek 207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196975"/>
            <a:ext cx="3638550" cy="179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ovéPole 8"/>
          <p:cNvSpPr txBox="1">
            <a:spLocks noChangeArrowheads="1"/>
          </p:cNvSpPr>
          <p:nvPr/>
        </p:nvSpPr>
        <p:spPr bwMode="auto">
          <a:xfrm>
            <a:off x="4789488" y="3068638"/>
            <a:ext cx="3598862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5135563" eaLnBrk="0" hangingPunct="0"/>
            <a:r>
              <a:rPr lang="en-US" sz="1600" i="1">
                <a:latin typeface="Calibri" pitchFamily="34" charset="0"/>
              </a:rPr>
              <a:t>Fig. 4:</a:t>
            </a:r>
            <a:r>
              <a:rPr lang="en-US" sz="1600">
                <a:latin typeface="Calibri" pitchFamily="34" charset="0"/>
              </a:rPr>
              <a:t> Lipid production of  </a:t>
            </a:r>
            <a:r>
              <a:rPr lang="en-US" sz="1600" i="1">
                <a:latin typeface="Calibri" pitchFamily="34" charset="0"/>
              </a:rPr>
              <a:t>Chlamydomonas reinhardtii </a:t>
            </a:r>
            <a:r>
              <a:rPr lang="en-US" sz="1600">
                <a:latin typeface="Calibri" pitchFamily="34" charset="0"/>
              </a:rPr>
              <a:t>cc4333 strain  under nitrogen starvation.</a:t>
            </a:r>
            <a:r>
              <a:rPr lang="sk-SK" sz="1600">
                <a:latin typeface="Calibri" pitchFamily="34" charset="0"/>
              </a:rPr>
              <a:t> </a:t>
            </a:r>
            <a:r>
              <a:rPr lang="en-US" sz="1600"/>
              <a:t>Culture medium HAP without nitrogen, with (blue) and without (red) Na acetate.</a:t>
            </a:r>
            <a:endParaRPr lang="en-US" sz="1600" i="1"/>
          </a:p>
          <a:p>
            <a:pPr algn="just" defTabSz="5135563" eaLnBrk="0" hangingPunct="0"/>
            <a:endParaRPr lang="en-US" sz="1600">
              <a:latin typeface="Calibri" pitchFamily="34" charset="0"/>
            </a:endParaRPr>
          </a:p>
        </p:txBody>
      </p:sp>
      <p:pic>
        <p:nvPicPr>
          <p:cNvPr id="16389" name="Obrázek 206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1196975"/>
            <a:ext cx="36718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ovéPole 9"/>
          <p:cNvSpPr txBox="1">
            <a:spLocks noChangeArrowheads="1"/>
          </p:cNvSpPr>
          <p:nvPr/>
        </p:nvSpPr>
        <p:spPr bwMode="auto">
          <a:xfrm>
            <a:off x="4284663" y="4867275"/>
            <a:ext cx="43910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5135563" eaLnBrk="0" hangingPunct="0"/>
            <a:r>
              <a:rPr lang="en-US" sz="1600" i="1">
                <a:latin typeface="Calibri" pitchFamily="34" charset="0"/>
              </a:rPr>
              <a:t>Fig. 5</a:t>
            </a:r>
            <a:r>
              <a:rPr lang="en-US" sz="1600" b="1" i="1">
                <a:latin typeface="Calibri" pitchFamily="34" charset="0"/>
              </a:rPr>
              <a:t>:</a:t>
            </a:r>
            <a:r>
              <a:rPr lang="en-US" sz="1600">
                <a:latin typeface="Calibri" pitchFamily="34" charset="0"/>
              </a:rPr>
              <a:t> Lipid production of </a:t>
            </a:r>
            <a:r>
              <a:rPr lang="en-US" sz="1600" i="1">
                <a:latin typeface="Calibri" pitchFamily="34" charset="0"/>
              </a:rPr>
              <a:t>Chlamydomonas reinhardtii </a:t>
            </a:r>
            <a:r>
              <a:rPr lang="en-US" sz="1600">
                <a:latin typeface="Calibri" pitchFamily="34" charset="0"/>
              </a:rPr>
              <a:t>cc4333 strain under different type of light. As a culture medium  was used HAP with nitrogen and Na acetate.</a:t>
            </a:r>
            <a:endParaRPr lang="en-US" sz="1600" b="1" i="1">
              <a:latin typeface="Calibri" pitchFamily="34" charset="0"/>
            </a:endParaRPr>
          </a:p>
        </p:txBody>
      </p:sp>
      <p:pic>
        <p:nvPicPr>
          <p:cNvPr id="16391" name="Obrázek 1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4508500"/>
            <a:ext cx="36718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064500" cy="746125"/>
          </a:xfrm>
        </p:spPr>
        <p:txBody>
          <a:bodyPr/>
          <a:lstStyle/>
          <a:p>
            <a:pPr algn="ctr" eaLnBrk="1" hangingPunct="1"/>
            <a:r>
              <a:rPr lang="cs-CZ" sz="3200" smtClean="0"/>
              <a:t>Conclusion and future work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539750" y="1268413"/>
            <a:ext cx="7993063" cy="4967287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tx1"/>
                </a:solidFill>
                <a:latin typeface="Calibri" pitchFamily="34" charset="0"/>
              </a:rPr>
              <a:t>In this study, we confirmed</a:t>
            </a:r>
            <a:r>
              <a:rPr lang="sk-SK" b="1" smtClean="0">
                <a:solidFill>
                  <a:schemeClr val="tx1"/>
                </a:solidFill>
                <a:latin typeface="Calibri" pitchFamily="34" charset="0"/>
              </a:rPr>
              <a:t>:</a:t>
            </a:r>
          </a:p>
          <a:p>
            <a:pPr marL="1143000" lvl="2" eaLnBrk="1" hangingPunct="1"/>
            <a:r>
              <a:rPr lang="en-US" b="1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sk-SK" b="1" smtClean="0">
                <a:solidFill>
                  <a:schemeClr val="tx1"/>
                </a:solidFill>
                <a:latin typeface="Calibri" pitchFamily="34" charset="0"/>
              </a:rPr>
              <a:t>S</a:t>
            </a:r>
            <a:r>
              <a:rPr lang="en-US" b="1" smtClean="0">
                <a:solidFill>
                  <a:schemeClr val="tx1"/>
                </a:solidFill>
                <a:latin typeface="Calibri" pitchFamily="34" charset="0"/>
              </a:rPr>
              <a:t>tarchless </a:t>
            </a:r>
            <a:r>
              <a:rPr lang="sk-SK" b="1" smtClean="0">
                <a:solidFill>
                  <a:schemeClr val="tx1"/>
                </a:solidFill>
                <a:latin typeface="Calibri" pitchFamily="34" charset="0"/>
              </a:rPr>
              <a:t>recombinant strain</a:t>
            </a:r>
            <a:r>
              <a:rPr lang="en-US" b="1" smtClean="0">
                <a:solidFill>
                  <a:schemeClr val="tx1"/>
                </a:solidFill>
                <a:latin typeface="Calibri" pitchFamily="34" charset="0"/>
              </a:rPr>
              <a:t> synthesized </a:t>
            </a:r>
            <a:r>
              <a:rPr lang="sk-SK" b="1" smtClean="0">
                <a:solidFill>
                  <a:schemeClr val="tx1"/>
                </a:solidFill>
                <a:latin typeface="Calibri" pitchFamily="34" charset="0"/>
              </a:rPr>
              <a:t>the most</a:t>
            </a:r>
            <a:r>
              <a:rPr lang="en-US" b="1" smtClean="0">
                <a:solidFill>
                  <a:schemeClr val="tx1"/>
                </a:solidFill>
                <a:latin typeface="Calibri" pitchFamily="34" charset="0"/>
              </a:rPr>
              <a:t> lipid bodies </a:t>
            </a:r>
            <a:endParaRPr lang="sk-SK" b="1" smtClean="0">
              <a:solidFill>
                <a:schemeClr val="tx1"/>
              </a:solidFill>
              <a:latin typeface="Calibri" pitchFamily="34" charset="0"/>
            </a:endParaRPr>
          </a:p>
          <a:p>
            <a:pPr marL="1143000" lvl="2" eaLnBrk="1" hangingPunct="1"/>
            <a:r>
              <a:rPr lang="sk-SK" b="1" smtClean="0">
                <a:solidFill>
                  <a:schemeClr val="tx1"/>
                </a:solidFill>
                <a:latin typeface="Calibri" pitchFamily="34" charset="0"/>
              </a:rPr>
              <a:t>P</a:t>
            </a:r>
            <a:r>
              <a:rPr lang="en-US" b="1" smtClean="0">
                <a:solidFill>
                  <a:schemeClr val="tx1"/>
                </a:solidFill>
                <a:latin typeface="Calibri" pitchFamily="34" charset="0"/>
              </a:rPr>
              <a:t>resence or absence of Na acetate in the medium has impact on the production of lipids </a:t>
            </a:r>
            <a:endParaRPr lang="sk-SK" b="1" smtClean="0">
              <a:solidFill>
                <a:schemeClr val="tx1"/>
              </a:solidFill>
              <a:latin typeface="Calibri" pitchFamily="34" charset="0"/>
            </a:endParaRPr>
          </a:p>
          <a:p>
            <a:pPr marL="1143000" lvl="2" eaLnBrk="1" hangingPunct="1"/>
            <a:r>
              <a:rPr lang="sk-SK" b="1" smtClean="0">
                <a:solidFill>
                  <a:schemeClr val="tx1"/>
                </a:solidFill>
                <a:latin typeface="Calibri" pitchFamily="34" charset="0"/>
              </a:rPr>
              <a:t>c</a:t>
            </a:r>
            <a:r>
              <a:rPr lang="en-US" b="1" smtClean="0">
                <a:solidFill>
                  <a:schemeClr val="tx1"/>
                </a:solidFill>
                <a:latin typeface="Calibri" pitchFamily="34" charset="0"/>
              </a:rPr>
              <a:t>c4333</a:t>
            </a:r>
            <a:r>
              <a:rPr lang="sk-SK" b="1" smtClean="0">
                <a:solidFill>
                  <a:schemeClr val="tx1"/>
                </a:solidFill>
                <a:latin typeface="Calibri" pitchFamily="34" charset="0"/>
              </a:rPr>
              <a:t> strain</a:t>
            </a:r>
            <a:r>
              <a:rPr lang="en-US" b="1" smtClean="0">
                <a:solidFill>
                  <a:schemeClr val="tx1"/>
                </a:solidFill>
                <a:latin typeface="Calibri" pitchFamily="34" charset="0"/>
              </a:rPr>
              <a:t> enhances lipid production under white-red illumination</a:t>
            </a:r>
          </a:p>
          <a:p>
            <a:pPr eaLnBrk="1" hangingPunct="1"/>
            <a:r>
              <a:rPr lang="en-US" b="1" smtClean="0">
                <a:solidFill>
                  <a:schemeClr val="tx1"/>
                </a:solidFill>
                <a:latin typeface="Calibri" pitchFamily="34" charset="0"/>
              </a:rPr>
              <a:t>In future studies we aim to focus </a:t>
            </a:r>
            <a:r>
              <a:rPr lang="sk-SK" b="1" smtClean="0">
                <a:solidFill>
                  <a:schemeClr val="tx1"/>
                </a:solidFill>
                <a:latin typeface="Calibri" pitchFamily="34" charset="0"/>
              </a:rPr>
              <a:t>o</a:t>
            </a:r>
            <a:r>
              <a:rPr lang="en-US" b="1" smtClean="0">
                <a:solidFill>
                  <a:schemeClr val="tx1"/>
                </a:solidFill>
                <a:latin typeface="Calibri" pitchFamily="34" charset="0"/>
              </a:rPr>
              <a:t>n</a:t>
            </a:r>
            <a:r>
              <a:rPr lang="sk-SK" b="1" smtClean="0">
                <a:solidFill>
                  <a:schemeClr val="tx1"/>
                </a:solidFill>
                <a:latin typeface="Calibri" pitchFamily="34" charset="0"/>
              </a:rPr>
              <a:t>: </a:t>
            </a:r>
          </a:p>
          <a:p>
            <a:pPr marL="1143000" lvl="2" eaLnBrk="1" hangingPunct="1"/>
            <a:r>
              <a:rPr lang="sk-SK" b="1" smtClean="0">
                <a:solidFill>
                  <a:schemeClr val="tx1"/>
                </a:solidFill>
                <a:latin typeface="Calibri" pitchFamily="34" charset="0"/>
              </a:rPr>
              <a:t>S</a:t>
            </a:r>
            <a:r>
              <a:rPr lang="en-US" b="1" smtClean="0">
                <a:solidFill>
                  <a:schemeClr val="tx1"/>
                </a:solidFill>
                <a:latin typeface="Calibri" pitchFamily="34" charset="0"/>
              </a:rPr>
              <a:t>election of candidate genes involved in lipid biosynthesis</a:t>
            </a:r>
            <a:r>
              <a:rPr lang="sk-SK" b="1" smtClean="0">
                <a:solidFill>
                  <a:schemeClr val="tx1"/>
                </a:solidFill>
                <a:latin typeface="Calibri" pitchFamily="34" charset="0"/>
              </a:rPr>
              <a:t>.</a:t>
            </a:r>
            <a:endParaRPr lang="en-US" b="1" smtClean="0">
              <a:solidFill>
                <a:schemeClr val="tx1"/>
              </a:solidFill>
              <a:latin typeface="Calibri" pitchFamily="34" charset="0"/>
            </a:endParaRPr>
          </a:p>
          <a:p>
            <a:pPr marL="1143000" lvl="2" eaLnBrk="1" hangingPunct="1"/>
            <a:r>
              <a:rPr lang="sk-SK" b="1" smtClean="0">
                <a:solidFill>
                  <a:schemeClr val="tx1"/>
                </a:solidFill>
                <a:latin typeface="Calibri" pitchFamily="34" charset="0"/>
              </a:rPr>
              <a:t>Creating</a:t>
            </a:r>
            <a:r>
              <a:rPr lang="en-US" b="1" smtClean="0">
                <a:solidFill>
                  <a:schemeClr val="tx1"/>
                </a:solidFill>
                <a:latin typeface="Calibri" pitchFamily="34" charset="0"/>
              </a:rPr>
              <a:t> sub-population of </a:t>
            </a:r>
            <a:r>
              <a:rPr lang="en-US" b="1" i="1" smtClean="0">
                <a:solidFill>
                  <a:schemeClr val="tx1"/>
                </a:solidFill>
                <a:latin typeface="Calibri" pitchFamily="34" charset="0"/>
              </a:rPr>
              <a:t>Chlamydomonas reinhardtii </a:t>
            </a:r>
            <a:r>
              <a:rPr lang="en-US" b="1" smtClean="0">
                <a:solidFill>
                  <a:schemeClr val="tx1"/>
                </a:solidFill>
                <a:latin typeface="Calibri" pitchFamily="34" charset="0"/>
              </a:rPr>
              <a:t>strain with enhanced lipid production.</a:t>
            </a:r>
            <a:endParaRPr lang="sk-SK" b="1" smtClean="0">
              <a:solidFill>
                <a:schemeClr val="tx1"/>
              </a:solidFill>
              <a:latin typeface="Calibri" pitchFamily="34" charset="0"/>
            </a:endParaRPr>
          </a:p>
          <a:p>
            <a:pPr marL="1143000" lvl="2" eaLnBrk="1" hangingPunct="1"/>
            <a:r>
              <a:rPr lang="en-US" b="1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sk-SK" b="1" smtClean="0">
                <a:solidFill>
                  <a:schemeClr val="tx1"/>
                </a:solidFill>
                <a:latin typeface="Calibri" pitchFamily="34" charset="0"/>
              </a:rPr>
              <a:t>S</a:t>
            </a:r>
            <a:r>
              <a:rPr lang="en-US" b="1" smtClean="0">
                <a:solidFill>
                  <a:schemeClr val="tx1"/>
                </a:solidFill>
                <a:latin typeface="Calibri" pitchFamily="34" charset="0"/>
              </a:rPr>
              <a:t>ub-population will be selected by cell sorter and its genome sequenced. Function of modified genes will be verified by reverse genetics.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smtClean="0">
              <a:latin typeface="Calibri" pitchFamily="34" charset="0"/>
            </a:endParaRPr>
          </a:p>
          <a:p>
            <a:pPr eaLnBrk="1" hangingPunct="1"/>
            <a:endParaRPr lang="cs-CZ" smtClean="0">
              <a:latin typeface="Calibri" pitchFamily="34" charset="0"/>
            </a:endParaRP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468313" y="2349500"/>
            <a:ext cx="8229600" cy="1943100"/>
          </a:xfrm>
        </p:spPr>
        <p:txBody>
          <a:bodyPr/>
          <a:lstStyle/>
          <a:p>
            <a:pPr algn="ctr" eaLnBrk="1" hangingPunct="1"/>
            <a:r>
              <a:rPr lang="en-US" sz="3600" smtClean="0">
                <a:latin typeface="Calibri" pitchFamily="34" charset="0"/>
              </a:rPr>
              <a:t>Thank you for your attention</a:t>
            </a:r>
            <a:r>
              <a:rPr lang="sk-SK" sz="3600" smtClean="0">
                <a:latin typeface="Calibri" pitchFamily="34" charset="0"/>
              </a:rPr>
              <a:t/>
            </a:r>
            <a:br>
              <a:rPr lang="sk-SK" sz="3600" smtClean="0">
                <a:latin typeface="Calibri" pitchFamily="34" charset="0"/>
              </a:rPr>
            </a:br>
            <a:r>
              <a:rPr lang="sk-SK" sz="3600" smtClean="0">
                <a:latin typeface="Arial" charset="0"/>
              </a:rPr>
              <a:t/>
            </a:r>
            <a:br>
              <a:rPr lang="sk-SK" sz="3600" smtClean="0">
                <a:latin typeface="Arial" charset="0"/>
              </a:rPr>
            </a:br>
            <a:r>
              <a:rPr lang="en-US" sz="1800" b="1" smtClean="0"/>
              <a:t>fedorko.j@czechglobe.cz</a:t>
            </a:r>
            <a:r>
              <a:rPr lang="en-US" sz="3600" b="1" i="1" smtClean="0"/>
              <a:t/>
            </a:r>
            <a:br>
              <a:rPr lang="en-US" sz="3600" b="1" i="1" smtClean="0"/>
            </a:br>
            <a:endParaRPr lang="cs-CZ" sz="3600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687</TotalTime>
  <Words>337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Šablóna návrhu</vt:lpstr>
      </vt:variant>
      <vt:variant>
        <vt:i4>4</vt:i4>
      </vt:variant>
      <vt:variant>
        <vt:lpstr>Nadpisy snímok</vt:lpstr>
      </vt:variant>
      <vt:variant>
        <vt:i4>6</vt:i4>
      </vt:variant>
    </vt:vector>
  </HeadingPairs>
  <TitlesOfParts>
    <vt:vector size="15" baseType="lpstr">
      <vt:lpstr>Arial</vt:lpstr>
      <vt:lpstr>Century Gothic</vt:lpstr>
      <vt:lpstr>Wingdings 2</vt:lpstr>
      <vt:lpstr>Calibri</vt:lpstr>
      <vt:lpstr>Times New Roman</vt:lpstr>
      <vt:lpstr>Austin</vt:lpstr>
      <vt:lpstr>Austin</vt:lpstr>
      <vt:lpstr>Austin</vt:lpstr>
      <vt:lpstr>Austin</vt:lpstr>
      <vt:lpstr>Study of evolutionary mechanisms involved in lipid metabolisms of  Chlamydomonas reinhardtii</vt:lpstr>
      <vt:lpstr>Introduction</vt:lpstr>
      <vt:lpstr>Material and methods</vt:lpstr>
      <vt:lpstr>Results</vt:lpstr>
      <vt:lpstr>Conclusion and future work</vt:lpstr>
      <vt:lpstr>Thank you for your attention  fedorko.j@czechglobe.cz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Fedorko</dc:creator>
  <cp:lastModifiedBy>Dia</cp:lastModifiedBy>
  <cp:revision>49</cp:revision>
  <dcterms:created xsi:type="dcterms:W3CDTF">2014-04-20T08:43:07Z</dcterms:created>
  <dcterms:modified xsi:type="dcterms:W3CDTF">2014-09-25T19:28:11Z</dcterms:modified>
</cp:coreProperties>
</file>